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1"/>
  </p:sldMasterIdLst>
  <p:notesMasterIdLst>
    <p:notesMasterId r:id="rId22"/>
  </p:notesMasterIdLst>
  <p:sldIdLst>
    <p:sldId id="411" r:id="rId2"/>
    <p:sldId id="508" r:id="rId3"/>
    <p:sldId id="509" r:id="rId4"/>
    <p:sldId id="472" r:id="rId5"/>
    <p:sldId id="519" r:id="rId6"/>
    <p:sldId id="512" r:id="rId7"/>
    <p:sldId id="518" r:id="rId8"/>
    <p:sldId id="521" r:id="rId9"/>
    <p:sldId id="523" r:id="rId10"/>
    <p:sldId id="527" r:id="rId11"/>
    <p:sldId id="528" r:id="rId12"/>
    <p:sldId id="551" r:id="rId13"/>
    <p:sldId id="552" r:id="rId14"/>
    <p:sldId id="553" r:id="rId15"/>
    <p:sldId id="555" r:id="rId16"/>
    <p:sldId id="557" r:id="rId17"/>
    <p:sldId id="542" r:id="rId18"/>
    <p:sldId id="550" r:id="rId19"/>
    <p:sldId id="548" r:id="rId20"/>
    <p:sldId id="516" r:id="rId21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orient="horz" pos="4039">
          <p15:clr>
            <a:srgbClr val="A4A3A4"/>
          </p15:clr>
        </p15:guide>
        <p15:guide id="3" orient="horz" pos="4003">
          <p15:clr>
            <a:srgbClr val="A4A3A4"/>
          </p15:clr>
        </p15:guide>
        <p15:guide id="4" pos="3120">
          <p15:clr>
            <a:srgbClr val="A4A3A4"/>
          </p15:clr>
        </p15:guide>
        <p15:guide id="5" pos="6070">
          <p15:clr>
            <a:srgbClr val="A4A3A4"/>
          </p15:clr>
        </p15:guide>
        <p15:guide id="6" pos="163">
          <p15:clr>
            <a:srgbClr val="A4A3A4"/>
          </p15:clr>
        </p15:guide>
        <p15:guide id="7" orient="horz" pos="4320" userDrawn="1">
          <p15:clr>
            <a:srgbClr val="A4A3A4"/>
          </p15:clr>
        </p15:guide>
        <p15:guide id="8" pos="6250" userDrawn="1">
          <p15:clr>
            <a:srgbClr val="A4A3A4"/>
          </p15:clr>
        </p15:guide>
        <p15:guide id="9" orient="horz" pos="754" userDrawn="1">
          <p15:clr>
            <a:srgbClr val="A4A3A4"/>
          </p15:clr>
        </p15:guide>
        <p15:guide id="10" orient="horz" pos="4065">
          <p15:clr>
            <a:srgbClr val="A4A3A4"/>
          </p15:clr>
        </p15:guide>
        <p15:guide id="11" orient="horz" pos="4247">
          <p15:clr>
            <a:srgbClr val="A4A3A4"/>
          </p15:clr>
        </p15:guide>
        <p15:guide id="12" pos="6068">
          <p15:clr>
            <a:srgbClr val="A4A3A4"/>
          </p15:clr>
        </p15:guide>
        <p15:guide id="13" pos="180">
          <p15:clr>
            <a:srgbClr val="A4A3A4"/>
          </p15:clr>
        </p15:guide>
        <p15:guide id="14" pos="1442" userDrawn="1">
          <p15:clr>
            <a:srgbClr val="A4A3A4"/>
          </p15:clr>
        </p15:guide>
        <p15:guide id="15" orient="horz" pos="527">
          <p15:clr>
            <a:srgbClr val="A4A3A4"/>
          </p15:clr>
        </p15:guide>
        <p15:guide id="16" pos="6023">
          <p15:clr>
            <a:srgbClr val="A4A3A4"/>
          </p15:clr>
        </p15:guide>
        <p15:guide id="17" pos="2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gistered User" initials="R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AB2"/>
    <a:srgbClr val="31519F"/>
    <a:srgbClr val="008E84"/>
    <a:srgbClr val="00B4A6"/>
    <a:srgbClr val="00A498"/>
    <a:srgbClr val="00D2C3"/>
    <a:srgbClr val="19FFED"/>
    <a:srgbClr val="0AC14B"/>
    <a:srgbClr val="0ACB85"/>
    <a:srgbClr val="0AA6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93" autoAdjust="0"/>
    <p:restoredTop sz="99638" autoAdjust="0"/>
  </p:normalViewPr>
  <p:slideViewPr>
    <p:cSldViewPr>
      <p:cViewPr varScale="1">
        <p:scale>
          <a:sx n="114" d="100"/>
          <a:sy n="114" d="100"/>
        </p:scale>
        <p:origin x="1128" y="96"/>
      </p:cViewPr>
      <p:guideLst>
        <p:guide orient="horz" pos="2115"/>
        <p:guide orient="horz" pos="4039"/>
        <p:guide orient="horz" pos="4003"/>
        <p:guide pos="3120"/>
        <p:guide pos="6070"/>
        <p:guide pos="163"/>
        <p:guide orient="horz" pos="4320"/>
        <p:guide pos="6250"/>
        <p:guide orient="horz" pos="754"/>
        <p:guide orient="horz" pos="4065"/>
        <p:guide orient="horz" pos="4247"/>
        <p:guide pos="6068"/>
        <p:guide pos="180"/>
        <p:guide pos="1442"/>
        <p:guide orient="horz" pos="527"/>
        <p:guide pos="6023"/>
        <p:guide pos="26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2778" y="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5ED17-F6DE-477F-AFC3-9D6BF10093C1}" type="datetimeFigureOut">
              <a:rPr lang="ko-KR" altLang="en-US" smtClean="0"/>
              <a:pPr/>
              <a:t>2022-07-05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5DABA-A30C-4821-AB04-7CCCE2DE50C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945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DABA-A30C-4821-AB04-7CCCE2DE50CF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4745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DABA-A30C-4821-AB04-7CCCE2DE50CF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320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5DABA-A30C-4821-AB04-7CCCE2DE50CF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7850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906000" cy="116632"/>
          </a:xfrm>
          <a:prstGeom prst="rect">
            <a:avLst/>
          </a:prstGeom>
          <a:solidFill>
            <a:srgbClr val="315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356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6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9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362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116719" y="6534160"/>
            <a:ext cx="732825" cy="210877"/>
          </a:xfrm>
          <a:prstGeom prst="rect">
            <a:avLst/>
          </a:prstGeom>
        </p:spPr>
        <p:txBody>
          <a:bodyPr vert="horz" lIns="109031" tIns="54516" rIns="109031" bIns="54516" rtlCol="0" anchor="ctr"/>
          <a:lstStyle>
            <a:defPPr>
              <a:defRPr lang="ko-KR"/>
            </a:defPPr>
            <a:lvl1pPr marL="0" algn="r" defTabSz="1043056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4257-F27F-4C78-881C-C07E4DB907E8}" type="slidenum">
              <a:rPr kumimoji="0" lang="ko-KR" altLang="en-US" sz="1000" b="0" i="0" u="none" strike="noStrike" kern="1200" cap="none" spc="0" normalizeH="0" baseline="0" noProof="0" smtClean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313200" y="6453336"/>
            <a:ext cx="2105063" cy="255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Copyright 2017. </a:t>
            </a:r>
            <a:r>
              <a:rPr lang="en-US" altLang="ko-KR" sz="800" b="1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SGN</a:t>
            </a:r>
            <a:r>
              <a:rPr lang="en-US" altLang="ko-KR" sz="800" dirty="0">
                <a:ln>
                  <a:solidFill>
                    <a:schemeClr val="bg1">
                      <a:alpha val="3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All rights reserved.</a:t>
            </a:r>
            <a:endParaRPr lang="ko-KR" altLang="en-US" sz="800" dirty="0">
              <a:ln>
                <a:solidFill>
                  <a:schemeClr val="bg1">
                    <a:alpha val="3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811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9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2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6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0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D14CF-285C-4005-B73A-A2C981DB6D5D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1"/>
          </p:nvPr>
        </p:nvSpPr>
        <p:spPr>
          <a:xfrm>
            <a:off x="7677151" y="6324601"/>
            <a:ext cx="1651000" cy="1524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>
          <a:xfrm>
            <a:off x="574548" y="6324600"/>
            <a:ext cx="5699252" cy="150876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0512" y="980728"/>
            <a:ext cx="8750301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2053432" y="1887380"/>
            <a:ext cx="5788818" cy="533508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053431" y="374904"/>
            <a:ext cx="4447794" cy="14630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590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9"/>
          <p:cNvSpPr>
            <a:spLocks noGrp="1"/>
          </p:cNvSpPr>
          <p:nvPr>
            <p:ph type="title"/>
          </p:nvPr>
        </p:nvSpPr>
        <p:spPr>
          <a:xfrm>
            <a:off x="259883" y="131529"/>
            <a:ext cx="728391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41300" dir="6900000" sx="102000" sy="102000" algn="ctr" rotWithShape="0">
              <a:schemeClr val="bg1">
                <a:alpha val="80000"/>
              </a:schemeClr>
            </a:outerShdw>
          </a:effectLst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60890" y="6593006"/>
            <a:ext cx="784225" cy="149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defRPr kumimoji="0" lang="ko-KR" altLang="en-US" sz="900" b="1" kern="1200" smtClean="0">
                <a:solidFill>
                  <a:schemeClr val="tx1"/>
                </a:solidFill>
                <a:latin typeface="Arial" pitchFamily="34" charset="0"/>
                <a:ea typeface="10X10" pitchFamily="50" charset="-127"/>
                <a:cs typeface="Arial" pitchFamily="34" charset="0"/>
              </a:defRPr>
            </a:lvl1pPr>
          </a:lstStyle>
          <a:p>
            <a:pPr>
              <a:defRPr/>
            </a:pPr>
            <a:fld id="{8B59E898-2302-4F4C-9D20-E11CB2B2533A}" type="slidenum">
              <a:rPr lang="en-US" altLang="ko-KR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9"/>
          <p:cNvSpPr>
            <a:spLocks noGrp="1"/>
          </p:cNvSpPr>
          <p:nvPr>
            <p:ph type="title"/>
          </p:nvPr>
        </p:nvSpPr>
        <p:spPr>
          <a:xfrm>
            <a:off x="259883" y="131529"/>
            <a:ext cx="728391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41300" dir="6900000" sx="102000" sy="102000" algn="ctr" rotWithShape="0">
              <a:schemeClr val="bg1">
                <a:alpha val="80000"/>
              </a:schemeClr>
            </a:outerShdw>
          </a:effectLst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60890" y="6593006"/>
            <a:ext cx="784225" cy="149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defRPr kumimoji="0" lang="ko-KR" altLang="en-US" sz="900" b="1" kern="1200" smtClean="0">
                <a:solidFill>
                  <a:schemeClr val="tx1"/>
                </a:solidFill>
                <a:latin typeface="Arial" pitchFamily="34" charset="0"/>
                <a:ea typeface="10X10" pitchFamily="50" charset="-127"/>
                <a:cs typeface="Arial" pitchFamily="34" charset="0"/>
              </a:defRPr>
            </a:lvl1pPr>
          </a:lstStyle>
          <a:p>
            <a:pPr>
              <a:defRPr/>
            </a:pPr>
            <a:fld id="{8B59E898-2302-4F4C-9D20-E11CB2B2533A}" type="slidenum">
              <a:rPr lang="en-US" altLang="ko-KR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3A1FF-F1C6-4715-B8B5-E124C7B7ED7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2022-07-05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3AC24-5918-4DF5-AEE0-AC32BE66B37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6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8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686" r:id="rId12"/>
    <p:sldLayoutId id="2147483687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://www.google.co.kr/url?sa=i&amp;rct=j&amp;q=&amp;esrc=s&amp;source=images&amp;cd=&amp;cad=rja&amp;docid=_gkXdYaYffgTHM&amp;tbnid=qAYhpUDt-PMwvM:&amp;ved=0CAUQjRw&amp;url=http://pixabay.com/ko/photos/?image_type=vector&amp;ei=Z0vXUs75IYv8iQe_hoC4CA&amp;bvm=bv.59568121,d.aGc&amp;psig=AFQjCNH_kyrYoGMjsi6Ymt6cUcOURuv0yg&amp;ust=1389927621260489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2.jpeg"/><Relationship Id="rId5" Type="http://schemas.openxmlformats.org/officeDocument/2006/relationships/image" Target="../media/image17.png"/><Relationship Id="rId10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20.png"/><Relationship Id="rId10" Type="http://schemas.openxmlformats.org/officeDocument/2006/relationships/image" Target="../media/image43.jpeg"/><Relationship Id="rId4" Type="http://schemas.openxmlformats.org/officeDocument/2006/relationships/image" Target="../media/image38.png"/><Relationship Id="rId9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0512" y="2299145"/>
            <a:ext cx="564770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700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CCTV Password Management  Solution</a:t>
            </a:r>
            <a:endParaRPr lang="ko-KR" altLang="en-US" sz="2700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512" y="2806976"/>
            <a:ext cx="384271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SecureGuard</a:t>
            </a:r>
          </a:p>
          <a:p>
            <a:r>
              <a:rPr lang="en-US" altLang="ko-KR" sz="48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CCTV PM</a:t>
            </a:r>
          </a:p>
          <a:p>
            <a:r>
              <a:rPr lang="en-US" altLang="ko-KR" sz="48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Introduction</a:t>
            </a:r>
            <a:endParaRPr lang="ko-KR" altLang="en-US" sz="4800" b="1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1534394"/>
            <a:ext cx="1008112" cy="353632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904" y="1434486"/>
            <a:ext cx="3808096" cy="398222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350" y="1903382"/>
            <a:ext cx="3622202" cy="310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4650282" cy="6858000"/>
          </a:xfrm>
          <a:custGeom>
            <a:avLst/>
            <a:gdLst>
              <a:gd name="connsiteX0" fmla="*/ 0 w 3944888"/>
              <a:gd name="connsiteY0" fmla="*/ 0 h 6858000"/>
              <a:gd name="connsiteX1" fmla="*/ 3944888 w 3944888"/>
              <a:gd name="connsiteY1" fmla="*/ 0 h 6858000"/>
              <a:gd name="connsiteX2" fmla="*/ 3944888 w 3944888"/>
              <a:gd name="connsiteY2" fmla="*/ 6858000 h 6858000"/>
              <a:gd name="connsiteX3" fmla="*/ 0 w 3944888"/>
              <a:gd name="connsiteY3" fmla="*/ 6858000 h 6858000"/>
              <a:gd name="connsiteX4" fmla="*/ 0 w 3944888"/>
              <a:gd name="connsiteY4" fmla="*/ 0 h 6858000"/>
              <a:gd name="connsiteX0" fmla="*/ 0 w 3944888"/>
              <a:gd name="connsiteY0" fmla="*/ 0 h 6858000"/>
              <a:gd name="connsiteX1" fmla="*/ 3944888 w 3944888"/>
              <a:gd name="connsiteY1" fmla="*/ 0 h 6858000"/>
              <a:gd name="connsiteX2" fmla="*/ 2795357 w 3944888"/>
              <a:gd name="connsiteY2" fmla="*/ 6858000 h 6858000"/>
              <a:gd name="connsiteX3" fmla="*/ 0 w 3944888"/>
              <a:gd name="connsiteY3" fmla="*/ 6858000 h 6858000"/>
              <a:gd name="connsiteX4" fmla="*/ 0 w 3944888"/>
              <a:gd name="connsiteY4" fmla="*/ 0 h 6858000"/>
              <a:gd name="connsiteX0" fmla="*/ 0 w 3944888"/>
              <a:gd name="connsiteY0" fmla="*/ 0 h 6858000"/>
              <a:gd name="connsiteX1" fmla="*/ 3944888 w 3944888"/>
              <a:gd name="connsiteY1" fmla="*/ 0 h 6858000"/>
              <a:gd name="connsiteX2" fmla="*/ 2220592 w 3944888"/>
              <a:gd name="connsiteY2" fmla="*/ 6849291 h 6858000"/>
              <a:gd name="connsiteX3" fmla="*/ 0 w 3944888"/>
              <a:gd name="connsiteY3" fmla="*/ 6858000 h 6858000"/>
              <a:gd name="connsiteX4" fmla="*/ 0 w 3944888"/>
              <a:gd name="connsiteY4" fmla="*/ 0 h 6858000"/>
              <a:gd name="connsiteX0" fmla="*/ 0 w 4650282"/>
              <a:gd name="connsiteY0" fmla="*/ 0 h 6858000"/>
              <a:gd name="connsiteX1" fmla="*/ 4650282 w 4650282"/>
              <a:gd name="connsiteY1" fmla="*/ 0 h 6858000"/>
              <a:gd name="connsiteX2" fmla="*/ 2220592 w 4650282"/>
              <a:gd name="connsiteY2" fmla="*/ 6849291 h 6858000"/>
              <a:gd name="connsiteX3" fmla="*/ 0 w 4650282"/>
              <a:gd name="connsiteY3" fmla="*/ 6858000 h 6858000"/>
              <a:gd name="connsiteX4" fmla="*/ 0 w 4650282"/>
              <a:gd name="connsiteY4" fmla="*/ 0 h 6858000"/>
              <a:gd name="connsiteX0" fmla="*/ 0 w 4650282"/>
              <a:gd name="connsiteY0" fmla="*/ 0 h 6858000"/>
              <a:gd name="connsiteX1" fmla="*/ 4650282 w 4650282"/>
              <a:gd name="connsiteY1" fmla="*/ 0 h 6858000"/>
              <a:gd name="connsiteX2" fmla="*/ 2229301 w 4650282"/>
              <a:gd name="connsiteY2" fmla="*/ 6858000 h 6858000"/>
              <a:gd name="connsiteX3" fmla="*/ 0 w 4650282"/>
              <a:gd name="connsiteY3" fmla="*/ 6858000 h 6858000"/>
              <a:gd name="connsiteX4" fmla="*/ 0 w 465028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0282" h="6858000">
                <a:moveTo>
                  <a:pt x="0" y="0"/>
                </a:moveTo>
                <a:lnTo>
                  <a:pt x="4650282" y="0"/>
                </a:lnTo>
                <a:lnTo>
                  <a:pt x="222930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15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16696" y="1772816"/>
            <a:ext cx="1805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spc="-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Contents</a:t>
            </a:r>
            <a:endParaRPr lang="ko-KR" altLang="en-US" sz="3200" b="1" spc="-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32781" y="180856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01</a:t>
            </a:r>
            <a:endParaRPr lang="ko-KR" altLang="en-US" sz="36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21998" y="272695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02</a:t>
            </a:r>
            <a:endParaRPr lang="ko-KR" altLang="en-US" sz="36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28864" y="364534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03</a:t>
            </a:r>
            <a:endParaRPr lang="ko-KR" altLang="en-US" sz="36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57843" y="456374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 ExtraBold" panose="020D0904000000000000" pitchFamily="50" charset="-127"/>
                <a:cs typeface="Arial" panose="020B0604020202020204" pitchFamily="34" charset="0"/>
              </a:rPr>
              <a:t>04</a:t>
            </a:r>
            <a:endParaRPr lang="ko-KR" altLang="en-US" sz="36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Arial" panose="020B0604020202020204" pitchFamily="34" charset="0"/>
              <a:ea typeface="나눔고딕 ExtraBold" panose="020D09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0408" y="1893112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제안배경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9625" y="2824268"/>
            <a:ext cx="431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SecureGuard CCTV PM</a:t>
            </a:r>
            <a:r>
              <a:rPr lang="en-US" altLang="ko-KR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07803" y="3735213"/>
            <a:ext cx="431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SecureGuard CCTV PM</a:t>
            </a:r>
            <a:r>
              <a:rPr lang="en-US" altLang="ko-KR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45233" y="4668992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구축 사례 및 비교 자료</a:t>
            </a:r>
          </a:p>
        </p:txBody>
      </p:sp>
    </p:spTree>
    <p:extLst>
      <p:ext uri="{BB962C8B-B14F-4D97-AF65-F5344CB8AC3E}">
        <p14:creationId xmlns:p14="http://schemas.microsoft.com/office/powerpoint/2010/main" val="490511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1124744"/>
            <a:ext cx="5075822" cy="4510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8945" y="2492896"/>
            <a:ext cx="862737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9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72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8904" y="2348880"/>
            <a:ext cx="17299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제안배경</a:t>
            </a:r>
            <a:endParaRPr lang="ko-KR" altLang="en-US" sz="20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4341" y="3068960"/>
            <a:ext cx="27590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 이슈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컴플라이언스 이슈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164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300728" y="272128"/>
            <a:ext cx="10278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01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제안 배경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216696" y="225961"/>
            <a:ext cx="15231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패스워드관리 이슈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80" y="1124744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문제점 현황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관리자 계정 및 공용 계정의 패스워드 관리 이슈</a:t>
            </a:r>
            <a:endParaRPr lang="en-US" altLang="ko-KR" sz="1100" dirty="0">
              <a:ln>
                <a:solidFill>
                  <a:schemeClr val="bg1">
                    <a:alpha val="3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644637"/>
              </p:ext>
            </p:extLst>
          </p:nvPr>
        </p:nvGraphicFramePr>
        <p:xfrm>
          <a:off x="2285050" y="1615009"/>
          <a:ext cx="7240458" cy="431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1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3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문제점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분 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6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보안에 취약한</a:t>
                      </a:r>
                      <a:endParaRPr lang="en-US" altLang="ko-KR" sz="1100" b="1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패스워드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국내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CCTV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를 해킹하여 러시아의 ‘인서캠’이라는 웹사이트를 통해 실시간 방송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국민들의 사생활 노출 및 안전 문제 대두 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대부분의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CCTV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패스워드가 ‘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1111’ ‘0000’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등과 같이 제조사 초기 패스워드로 운용되고 있음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IP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추적 만으로 손쉽게 패스워드를 탈취하여 접속하고 영상 정보 취득 가능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공공기관의</a:t>
                      </a:r>
                      <a:endParaRPr lang="en-US" altLang="ko-KR" sz="1100" b="1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CCTV</a:t>
                      </a:r>
                      <a:r>
                        <a:rPr lang="en-US" altLang="ko-KR" sz="1100" b="1" baseline="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baseline="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보안 대응</a:t>
                      </a:r>
                      <a:endParaRPr lang="ko-KR" altLang="en-US" sz="1100" b="1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안면 정보에 대한 개인정보보호법 적용 실시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공공기관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CCTV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관리 기관 대상으로 패스워드 변경 지시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CCTV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관제 센터의 경우 수백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 천개의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CCTV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보유 중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수동으로 수 많은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CCTV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패스워드 변경 및 관리 불가능</a:t>
                      </a:r>
                      <a:endParaRPr lang="en-US" altLang="ko-KR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  -&gt;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별도의 패스워드 관리 시스템이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21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300728" y="272128"/>
            <a:ext cx="10278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01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제안 배경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216696" y="225961"/>
            <a:ext cx="27767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 관련 컴플라이언스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80" y="1124744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컴플라이언스 현황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관리자 계정 및 공용 계정의 패스워드 관리 이슈</a:t>
            </a:r>
            <a:endParaRPr lang="en-US" altLang="ko-KR" sz="1100" dirty="0">
              <a:ln>
                <a:solidFill>
                  <a:schemeClr val="bg1">
                    <a:alpha val="3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753560"/>
              </p:ext>
            </p:extLst>
          </p:nvPr>
        </p:nvGraphicFramePr>
        <p:xfrm>
          <a:off x="2285050" y="1638593"/>
          <a:ext cx="7240458" cy="4166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3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정보통신망법</a:t>
                      </a:r>
                      <a:endParaRPr lang="en-US" altLang="ko-KR" sz="1100" b="1" dirty="0">
                        <a:ln>
                          <a:solidFill>
                            <a:schemeClr val="bg1"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시행령 제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15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접근 통제장치 설치 운영 사항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비밀번호 생성방법 및 변경 주기 등의 기준 설정과 운영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9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개인정보보호법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29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안전조치의무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개인정보가 분실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도난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유출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변조 또는 훼손되지 아니하도록 내부 관리계획 수립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접속기록 보관 등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시행령 제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30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개인정보의 안전성 확보 조치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개인정보에 대한 접근 통제 및 접근 권한의 제한 조치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30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개인정보의 안전성 확보조치 기준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5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접근 권한의 관리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개인정보처리자는 개인정보취급자 또는 정보주체가 안전한 비밀번호를 설정하여 이행할 수 있도록 비밀번호 작성규칙을 수립하여 적용하여야 한다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87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58" y="1124744"/>
            <a:ext cx="5075822" cy="4510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0429" y="2492896"/>
            <a:ext cx="862737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9600" dirty="0">
                <a:solidFill>
                  <a:srgbClr val="31519F"/>
                </a:solidFill>
              </a:rPr>
              <a:t>2</a:t>
            </a:r>
            <a:endParaRPr lang="ko-KR" altLang="en-US" sz="7200" dirty="0">
              <a:solidFill>
                <a:srgbClr val="3151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8918" y="1340768"/>
            <a:ext cx="28729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SecureGuard </a:t>
            </a:r>
          </a:p>
          <a:p>
            <a:pPr algn="ctr"/>
            <a:r>
              <a:rPr lang="en-US" altLang="ko-KR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CCTV PM</a:t>
            </a:r>
          </a:p>
          <a:p>
            <a:pPr algn="ctr"/>
            <a:r>
              <a:rPr lang="ko-KR" altLang="en-US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0954" y="3068960"/>
            <a:ext cx="36888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에스지앤 소개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SecureGuard PM</a:t>
            </a: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특장점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SecureGuard PM</a:t>
            </a: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기대효과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4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</p:spTree>
    <p:extLst>
      <p:ext uri="{BB962C8B-B14F-4D97-AF65-F5344CB8AC3E}">
        <p14:creationId xmlns:p14="http://schemas.microsoft.com/office/powerpoint/2010/main" val="367095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45281" y="1024143"/>
            <a:ext cx="907221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에스지앤㈜은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2009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년 설립이래 시스템 접근제어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감사 로깅 솔루션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가상사설망 전문업체로서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보안솔루션개발 및 구축사업을 수행하고 있습니다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1181"/>
              </p:ext>
            </p:extLst>
          </p:nvPr>
        </p:nvGraphicFramePr>
        <p:xfrm>
          <a:off x="416496" y="1556792"/>
          <a:ext cx="9145016" cy="472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14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2009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 설립된 보안솔루션 전문업체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시스템 접근제어 및 감사 로깅 솔루션 등 보안솔루션 개발 및 구축사업을 수행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96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솔루션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SecureGuard AM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시스템 접근제어 솔루션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조달청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"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시스템 접근제어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"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부문 매출 고객수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 연속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SecureGuard PM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시스템 패스워드 관리 솔루션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</a:t>
                      </a:r>
                      <a:r>
                        <a:rPr lang="en-US" altLang="ko-KR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SecureGuard CCTV PM : CCTV </a:t>
                      </a:r>
                      <a:r>
                        <a:rPr lang="ko-KR" altLang="en-US" sz="1100" b="0" kern="1200" baseline="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패스워드 관리 솔루션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SecureGuard VPN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전용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SSL(SecureSocketLayer) VPN(Virtual Private Network)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솔루션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SecureGuard OTP 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일회용 패스워드 생성 및 관리 솔루션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6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주요고객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공공부문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국내 최대 정부통합전산센터를 필두로 각 정부 부처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군청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대학교 외 다수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금융부문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NH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농협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하나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/OO/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외환은행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한화투자증권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KDB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대우증권 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금융권 다수</a:t>
                      </a:r>
                    </a:p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기업부문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현대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HCN, CJ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헬로비전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SK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홀딩스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코웨이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LG U+,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한진정보통신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대상 외 다수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7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본사 및 지사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본사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서울시 마포구 월드컵북로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361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이안상암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단지 한솔교육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3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임직원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67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2022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 기준 임직원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</a:t>
                      </a:r>
                    </a:p>
                    <a:p>
                      <a:pPr marL="0" marR="0" indent="0" algn="l" defTabSz="957867" rtl="0" eaLnBrk="1" fontAlgn="auto" latinLnBrk="1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[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연구직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16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|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기술직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4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|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영업직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|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재무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지원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] 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신용평가등급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19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• BB- (2022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 이크레더블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bg1">
                                <a:alpha val="7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</a:t>
                      </a:r>
                      <a:endParaRPr lang="ko-KR" altLang="en-US" sz="1100" b="0" kern="1200" dirty="0">
                        <a:ln>
                          <a:solidFill>
                            <a:schemeClr val="bg1">
                              <a:alpha val="7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7" name="직선 연결선 6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00728" y="272128"/>
            <a:ext cx="24200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601505" y="225961"/>
            <a:ext cx="12795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에스지앤 소개</a:t>
            </a:r>
          </a:p>
        </p:txBody>
      </p:sp>
    </p:spTree>
    <p:extLst>
      <p:ext uri="{BB962C8B-B14F-4D97-AF65-F5344CB8AC3E}">
        <p14:creationId xmlns:p14="http://schemas.microsoft.com/office/powerpoint/2010/main" val="428901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2264873" y="2681152"/>
            <a:ext cx="5394716" cy="2592288"/>
            <a:chOff x="998" y="1979"/>
            <a:chExt cx="3754" cy="1156"/>
          </a:xfrm>
        </p:grpSpPr>
        <p:sp>
          <p:nvSpPr>
            <p:cNvPr id="42" name="타원 41"/>
            <p:cNvSpPr>
              <a:spLocks noChangeArrowheads="1"/>
            </p:cNvSpPr>
            <p:nvPr/>
          </p:nvSpPr>
          <p:spPr bwMode="auto">
            <a:xfrm>
              <a:off x="998" y="1987"/>
              <a:ext cx="3754" cy="1148"/>
            </a:xfrm>
            <a:prstGeom prst="ellipse">
              <a:avLst/>
            </a:prstGeom>
            <a:noFill/>
            <a:ln w="60325" cmpd="tri" algn="ctr">
              <a:solidFill>
                <a:srgbClr val="B8B8B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dirty="0">
                <a:solidFill>
                  <a:schemeClr val="lt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3" name="Arc 8"/>
            <p:cNvSpPr>
              <a:spLocks/>
            </p:cNvSpPr>
            <p:nvPr/>
          </p:nvSpPr>
          <p:spPr bwMode="auto">
            <a:xfrm>
              <a:off x="1020" y="1979"/>
              <a:ext cx="3720" cy="11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96 w 43200"/>
                <a:gd name="T1" fmla="*/ 0 h 43200"/>
                <a:gd name="T2" fmla="*/ 21492 w 43200"/>
                <a:gd name="T3" fmla="*/ 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695" y="0"/>
                  </a:moveTo>
                  <a:cubicBezTo>
                    <a:pt x="33587" y="53"/>
                    <a:pt x="43200" y="9708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712"/>
                    <a:pt x="9604" y="59"/>
                    <a:pt x="21492" y="0"/>
                  </a:cubicBezTo>
                </a:path>
                <a:path w="43200" h="43200" stroke="0" extrusionOk="0">
                  <a:moveTo>
                    <a:pt x="21695" y="0"/>
                  </a:moveTo>
                  <a:cubicBezTo>
                    <a:pt x="33587" y="53"/>
                    <a:pt x="43200" y="9708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712"/>
                    <a:pt x="9604" y="59"/>
                    <a:pt x="21492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B8B8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4" name="Arc 9"/>
            <p:cNvSpPr>
              <a:spLocks/>
            </p:cNvSpPr>
            <p:nvPr/>
          </p:nvSpPr>
          <p:spPr bwMode="auto">
            <a:xfrm>
              <a:off x="1020" y="1979"/>
              <a:ext cx="3720" cy="11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43200"/>
                <a:gd name="T1" fmla="*/ 0 h 43200"/>
                <a:gd name="T2" fmla="*/ 1066 w 43200"/>
                <a:gd name="T3" fmla="*/ 14899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600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9324"/>
                    <a:pt x="359" y="17062"/>
                    <a:pt x="1065" y="14898"/>
                  </a:cubicBezTo>
                </a:path>
                <a:path w="43200" h="43200" stroke="0" extrusionOk="0">
                  <a:moveTo>
                    <a:pt x="21600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9324"/>
                    <a:pt x="359" y="17062"/>
                    <a:pt x="1065" y="14898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Arc 10"/>
            <p:cNvSpPr>
              <a:spLocks/>
            </p:cNvSpPr>
            <p:nvPr/>
          </p:nvSpPr>
          <p:spPr bwMode="auto">
            <a:xfrm rot="21379689">
              <a:off x="2191" y="2149"/>
              <a:ext cx="2550" cy="944"/>
            </a:xfrm>
            <a:custGeom>
              <a:avLst/>
              <a:gdLst>
                <a:gd name="G0" fmla="+- 10570 0 0"/>
                <a:gd name="G1" fmla="+- 21600 0 0"/>
                <a:gd name="G2" fmla="+- 21600 0 0"/>
                <a:gd name="T0" fmla="*/ 10570 w 32170"/>
                <a:gd name="T1" fmla="*/ 0 h 43200"/>
                <a:gd name="T2" fmla="*/ 0 w 32170"/>
                <a:gd name="T3" fmla="*/ 40437 h 43200"/>
                <a:gd name="T4" fmla="*/ 10570 w 3217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170" h="43200" fill="none" extrusionOk="0">
                  <a:moveTo>
                    <a:pt x="10570" y="0"/>
                  </a:moveTo>
                  <a:cubicBezTo>
                    <a:pt x="22499" y="0"/>
                    <a:pt x="32170" y="9670"/>
                    <a:pt x="32170" y="21600"/>
                  </a:cubicBezTo>
                  <a:cubicBezTo>
                    <a:pt x="32170" y="33529"/>
                    <a:pt x="22499" y="43200"/>
                    <a:pt x="10570" y="43200"/>
                  </a:cubicBezTo>
                  <a:cubicBezTo>
                    <a:pt x="6868" y="43200"/>
                    <a:pt x="3228" y="42248"/>
                    <a:pt x="-1" y="40437"/>
                  </a:cubicBezTo>
                </a:path>
                <a:path w="32170" h="43200" stroke="0" extrusionOk="0">
                  <a:moveTo>
                    <a:pt x="10570" y="0"/>
                  </a:moveTo>
                  <a:cubicBezTo>
                    <a:pt x="22499" y="0"/>
                    <a:pt x="32170" y="9670"/>
                    <a:pt x="32170" y="21600"/>
                  </a:cubicBezTo>
                  <a:cubicBezTo>
                    <a:pt x="32170" y="33529"/>
                    <a:pt x="22499" y="43200"/>
                    <a:pt x="10570" y="43200"/>
                  </a:cubicBezTo>
                  <a:cubicBezTo>
                    <a:pt x="6868" y="43200"/>
                    <a:pt x="3228" y="42248"/>
                    <a:pt x="-1" y="40437"/>
                  </a:cubicBezTo>
                  <a:lnTo>
                    <a:pt x="10570" y="21600"/>
                  </a:lnTo>
                  <a:close/>
                </a:path>
              </a:pathLst>
            </a:custGeom>
            <a:solidFill>
              <a:srgbClr val="2D8A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Arc 11"/>
            <p:cNvSpPr>
              <a:spLocks/>
            </p:cNvSpPr>
            <p:nvPr/>
          </p:nvSpPr>
          <p:spPr bwMode="auto">
            <a:xfrm>
              <a:off x="2880" y="1980"/>
              <a:ext cx="1860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961"/>
                <a:gd name="T2" fmla="*/ 21597 w 21600"/>
                <a:gd name="T3" fmla="*/ 21961 h 21961"/>
                <a:gd name="T4" fmla="*/ 0 w 21600"/>
                <a:gd name="T5" fmla="*/ 21600 h 2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61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20"/>
                    <a:pt x="21598" y="21840"/>
                    <a:pt x="21596" y="21960"/>
                  </a:cubicBezTo>
                </a:path>
                <a:path w="21600" h="21961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20"/>
                    <a:pt x="21598" y="21840"/>
                    <a:pt x="21596" y="2196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2675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1729" y="2098"/>
              <a:ext cx="2302" cy="680"/>
            </a:xfrm>
            <a:prstGeom prst="ellipse">
              <a:avLst/>
            </a:prstGeom>
            <a:gradFill>
              <a:gsLst>
                <a:gs pos="50000">
                  <a:schemeClr val="bg1">
                    <a:lumMod val="85000"/>
                    <a:alpha val="44000"/>
                  </a:schemeClr>
                </a:gs>
                <a:gs pos="0">
                  <a:schemeClr val="tx1">
                    <a:lumMod val="50000"/>
                    <a:lumOff val="50000"/>
                    <a:alpha val="79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  <a:scene3d>
              <a:camera prst="orthographicFront"/>
              <a:lightRig rig="threePt" dir="t"/>
            </a:scene3d>
            <a:sp3d extrusionH="698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8" name="타원 47"/>
            <p:cNvSpPr/>
            <p:nvPr/>
          </p:nvSpPr>
          <p:spPr>
            <a:xfrm>
              <a:off x="1723" y="2001"/>
              <a:ext cx="2314" cy="7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perspectiveRelaxedModerately"/>
              <a:lightRig rig="threePt" dir="t"/>
            </a:scene3d>
            <a:sp3d extrusionH="889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9" name="타원 48"/>
            <p:cNvSpPr/>
            <p:nvPr/>
          </p:nvSpPr>
          <p:spPr>
            <a:xfrm>
              <a:off x="2109" y="2155"/>
              <a:ext cx="1542" cy="3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dist="25400" dir="1728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2193" y="2089"/>
              <a:ext cx="1374" cy="36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st="38100" dir="5400000" algn="t" rotWithShape="0">
                <a:prstClr val="black">
                  <a:alpha val="58000"/>
                </a:prstClr>
              </a:outerShdw>
            </a:effectLst>
            <a:scene3d>
              <a:camera prst="perspectiveRelaxedModerately"/>
              <a:lightRig rig="threePt" dir="t"/>
            </a:scene3d>
            <a:sp3d extrusionH="101600">
              <a:extrusionClr>
                <a:schemeClr val="tx1">
                  <a:lumMod val="65000"/>
                  <a:lumOff val="3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946" y="1700808"/>
            <a:ext cx="2095232" cy="38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920" y="2141974"/>
            <a:ext cx="1457960" cy="1359034"/>
          </a:xfrm>
          <a:prstGeom prst="rect">
            <a:avLst/>
          </a:prstGeom>
          <a:noFill/>
        </p:spPr>
      </p:pic>
      <p:sp>
        <p:nvSpPr>
          <p:cNvPr id="13" name="Freeform 26"/>
          <p:cNvSpPr>
            <a:spLocks/>
          </p:cNvSpPr>
          <p:nvPr/>
        </p:nvSpPr>
        <p:spPr bwMode="auto">
          <a:xfrm>
            <a:off x="406818" y="2267300"/>
            <a:ext cx="2908103" cy="590056"/>
          </a:xfrm>
          <a:custGeom>
            <a:avLst/>
            <a:gdLst>
              <a:gd name="T0" fmla="*/ 2147483647 w 1296"/>
              <a:gd name="T1" fmla="*/ 2147483647 h 96"/>
              <a:gd name="T2" fmla="*/ 2147483647 w 1296"/>
              <a:gd name="T3" fmla="*/ 0 h 96"/>
              <a:gd name="T4" fmla="*/ 0 w 1296"/>
              <a:gd name="T5" fmla="*/ 0 h 96"/>
              <a:gd name="T6" fmla="*/ 0 60000 65536"/>
              <a:gd name="T7" fmla="*/ 0 60000 65536"/>
              <a:gd name="T8" fmla="*/ 0 60000 65536"/>
              <a:gd name="T9" fmla="*/ 0 w 1296"/>
              <a:gd name="T10" fmla="*/ 0 h 96"/>
              <a:gd name="T11" fmla="*/ 1296 w 1296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96">
                <a:moveTo>
                  <a:pt x="1296" y="96"/>
                </a:moveTo>
                <a:lnTo>
                  <a:pt x="120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prstDash val="dash"/>
            <a:round/>
            <a:headEnd type="oval" w="lg" len="lg"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Freeform 34"/>
          <p:cNvSpPr>
            <a:spLocks/>
          </p:cNvSpPr>
          <p:nvPr/>
        </p:nvSpPr>
        <p:spPr bwMode="auto">
          <a:xfrm flipH="1">
            <a:off x="6489211" y="2267301"/>
            <a:ext cx="2922441" cy="569454"/>
          </a:xfrm>
          <a:custGeom>
            <a:avLst/>
            <a:gdLst>
              <a:gd name="T0" fmla="*/ 2147483647 w 1296"/>
              <a:gd name="T1" fmla="*/ 2147483647 h 96"/>
              <a:gd name="T2" fmla="*/ 2147483647 w 1296"/>
              <a:gd name="T3" fmla="*/ 0 h 96"/>
              <a:gd name="T4" fmla="*/ 0 w 1296"/>
              <a:gd name="T5" fmla="*/ 0 h 96"/>
              <a:gd name="T6" fmla="*/ 0 60000 65536"/>
              <a:gd name="T7" fmla="*/ 0 60000 65536"/>
              <a:gd name="T8" fmla="*/ 0 60000 65536"/>
              <a:gd name="T9" fmla="*/ 0 w 1296"/>
              <a:gd name="T10" fmla="*/ 0 h 96"/>
              <a:gd name="T11" fmla="*/ 1296 w 1296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96">
                <a:moveTo>
                  <a:pt x="1296" y="96"/>
                </a:moveTo>
                <a:lnTo>
                  <a:pt x="120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70C0"/>
            </a:solidFill>
            <a:prstDash val="dash"/>
            <a:round/>
            <a:headEnd type="oval" w="lg" len="lg"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 flipH="1" flipV="1">
            <a:off x="6537174" y="5035542"/>
            <a:ext cx="3014639" cy="472118"/>
          </a:xfrm>
          <a:custGeom>
            <a:avLst/>
            <a:gdLst>
              <a:gd name="T0" fmla="*/ 2147483647 w 1296"/>
              <a:gd name="T1" fmla="*/ 2147483647 h 96"/>
              <a:gd name="T2" fmla="*/ 2147483647 w 1296"/>
              <a:gd name="T3" fmla="*/ 0 h 96"/>
              <a:gd name="T4" fmla="*/ 0 w 1296"/>
              <a:gd name="T5" fmla="*/ 0 h 96"/>
              <a:gd name="T6" fmla="*/ 0 60000 65536"/>
              <a:gd name="T7" fmla="*/ 0 60000 65536"/>
              <a:gd name="T8" fmla="*/ 0 60000 65536"/>
              <a:gd name="T9" fmla="*/ 0 w 1296"/>
              <a:gd name="T10" fmla="*/ 0 h 96"/>
              <a:gd name="T11" fmla="*/ 1296 w 1296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96">
                <a:moveTo>
                  <a:pt x="1296" y="96"/>
                </a:moveTo>
                <a:lnTo>
                  <a:pt x="120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70C0"/>
            </a:solidFill>
            <a:prstDash val="dash"/>
            <a:round/>
            <a:headEnd type="oval" w="lg" len="lg"/>
            <a:tailEnd/>
          </a:ln>
        </p:spPr>
        <p:txBody>
          <a:bodyPr rot="10800000"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Freeform 35"/>
          <p:cNvSpPr>
            <a:spLocks/>
          </p:cNvSpPr>
          <p:nvPr/>
        </p:nvSpPr>
        <p:spPr bwMode="auto">
          <a:xfrm flipV="1">
            <a:off x="406799" y="5026884"/>
            <a:ext cx="2899941" cy="479890"/>
          </a:xfrm>
          <a:custGeom>
            <a:avLst/>
            <a:gdLst>
              <a:gd name="T0" fmla="*/ 2147483647 w 1296"/>
              <a:gd name="T1" fmla="*/ 2147483647 h 96"/>
              <a:gd name="T2" fmla="*/ 2147483647 w 1296"/>
              <a:gd name="T3" fmla="*/ 0 h 96"/>
              <a:gd name="T4" fmla="*/ 0 w 1296"/>
              <a:gd name="T5" fmla="*/ 0 h 96"/>
              <a:gd name="T6" fmla="*/ 0 60000 65536"/>
              <a:gd name="T7" fmla="*/ 0 60000 65536"/>
              <a:gd name="T8" fmla="*/ 0 60000 65536"/>
              <a:gd name="T9" fmla="*/ 0 w 1296"/>
              <a:gd name="T10" fmla="*/ 0 h 96"/>
              <a:gd name="T11" fmla="*/ 1296 w 1296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96">
                <a:moveTo>
                  <a:pt x="1296" y="96"/>
                </a:moveTo>
                <a:lnTo>
                  <a:pt x="120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70C0"/>
            </a:solidFill>
            <a:prstDash val="dash"/>
            <a:round/>
            <a:headEnd type="oval" w="lg" len="lg"/>
            <a:tailEnd/>
          </a:ln>
        </p:spPr>
        <p:txBody>
          <a:bodyPr rot="10800000"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Rectangle 111"/>
          <p:cNvSpPr>
            <a:spLocks noChangeArrowheads="1"/>
          </p:cNvSpPr>
          <p:nvPr/>
        </p:nvSpPr>
        <p:spPr bwMode="gray">
          <a:xfrm>
            <a:off x="562815" y="2361154"/>
            <a:ext cx="254140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5" indent="-142875">
              <a:spcBef>
                <a:spcPts val="300"/>
              </a:spcBef>
              <a:buClr>
                <a:srgbClr val="777777"/>
              </a:buClr>
              <a:buSzPct val="65000"/>
              <a:buBlip>
                <a:blip r:embed="rId4"/>
              </a:buBlip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패스워드 변경 이력을 별도 보고서로 출력하여 이력 관리 활용</a:t>
            </a:r>
          </a:p>
        </p:txBody>
      </p:sp>
      <p:sp>
        <p:nvSpPr>
          <p:cNvPr id="18" name="Rectangle 111"/>
          <p:cNvSpPr>
            <a:spLocks noChangeArrowheads="1"/>
          </p:cNvSpPr>
          <p:nvPr/>
        </p:nvSpPr>
        <p:spPr bwMode="gray">
          <a:xfrm>
            <a:off x="476882" y="4891226"/>
            <a:ext cx="2118694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5" indent="-142875">
              <a:spcBef>
                <a:spcPts val="300"/>
              </a:spcBef>
              <a:buClr>
                <a:srgbClr val="777777"/>
              </a:buClr>
              <a:buSzPct val="65000"/>
              <a:buBlip>
                <a:blip r:embed="rId4"/>
              </a:buBlip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패스워드는 암호화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(AES)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관리하여 유사시에도 보안성 유지</a:t>
            </a:r>
          </a:p>
        </p:txBody>
      </p:sp>
      <p:sp>
        <p:nvSpPr>
          <p:cNvPr id="19" name="Rectangle 111"/>
          <p:cNvSpPr>
            <a:spLocks noChangeArrowheads="1"/>
          </p:cNvSpPr>
          <p:nvPr/>
        </p:nvSpPr>
        <p:spPr bwMode="gray">
          <a:xfrm>
            <a:off x="7098929" y="2339308"/>
            <a:ext cx="231272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5" indent="-142875">
              <a:spcBef>
                <a:spcPts val="300"/>
              </a:spcBef>
              <a:buClr>
                <a:srgbClr val="777777"/>
              </a:buClr>
              <a:buSzPct val="65000"/>
              <a:buBlip>
                <a:blip r:embed="rId4"/>
              </a:buBlip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주기적으로 패스워드를 변경하여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보안성 강화</a:t>
            </a:r>
          </a:p>
        </p:txBody>
      </p:sp>
      <p:sp>
        <p:nvSpPr>
          <p:cNvPr id="20" name="Rectangle 111"/>
          <p:cNvSpPr>
            <a:spLocks noChangeArrowheads="1"/>
          </p:cNvSpPr>
          <p:nvPr/>
        </p:nvSpPr>
        <p:spPr bwMode="gray">
          <a:xfrm>
            <a:off x="6924496" y="5035542"/>
            <a:ext cx="248715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5" indent="-142875">
              <a:spcBef>
                <a:spcPts val="300"/>
              </a:spcBef>
              <a:buClr>
                <a:srgbClr val="777777"/>
              </a:buClr>
              <a:buSzPct val="65000"/>
              <a:buBlip>
                <a:blip r:embed="rId4"/>
              </a:buBlip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관리에 대한 각종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Compliance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충족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2751347" y="4219449"/>
            <a:ext cx="6174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암호화</a:t>
            </a:r>
            <a:endParaRPr kumimoji="0"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5032267" y="4542699"/>
            <a:ext cx="10214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Compliance</a:t>
            </a:r>
          </a:p>
        </p:txBody>
      </p:sp>
      <p:sp>
        <p:nvSpPr>
          <p:cNvPr id="23" name="직사각형 22"/>
          <p:cNvSpPr>
            <a:spLocks noChangeArrowheads="1"/>
          </p:cNvSpPr>
          <p:nvPr/>
        </p:nvSpPr>
        <p:spPr bwMode="auto">
          <a:xfrm>
            <a:off x="6187856" y="2987380"/>
            <a:ext cx="7788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자동관리</a:t>
            </a:r>
            <a:endParaRPr kumimoji="0"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/>
          <p:cNvSpPr>
            <a:spLocks noChangeArrowheads="1"/>
          </p:cNvSpPr>
          <p:nvPr/>
        </p:nvSpPr>
        <p:spPr bwMode="auto">
          <a:xfrm>
            <a:off x="2895363" y="3075217"/>
            <a:ext cx="6174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보고서</a:t>
            </a:r>
            <a:endParaRPr kumimoji="0"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632488" y="1052736"/>
            <a:ext cx="6671531" cy="427272"/>
            <a:chOff x="1493837" y="1183485"/>
            <a:chExt cx="6854825" cy="427272"/>
          </a:xfrm>
        </p:grpSpPr>
        <p:sp>
          <p:nvSpPr>
            <p:cNvPr id="38" name="Text Box 170"/>
            <p:cNvSpPr txBox="1">
              <a:spLocks noChangeArrowheads="1"/>
            </p:cNvSpPr>
            <p:nvPr/>
          </p:nvSpPr>
          <p:spPr bwMode="auto">
            <a:xfrm>
              <a:off x="1840994" y="1241425"/>
              <a:ext cx="6209356" cy="369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latinLnBrk="0">
                <a:lnSpc>
                  <a:spcPct val="120000"/>
                </a:lnSpc>
                <a:defRPr/>
              </a:pPr>
              <a:r>
                <a:rPr lang="en-US" altLang="ko-KR" sz="2000" kern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CCTV </a:t>
              </a:r>
              <a:r>
                <a:rPr lang="ko-KR" altLang="en-US" sz="2000" kern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패스워드 관리 솔루션 구축으로 관리 </a:t>
              </a:r>
              <a:r>
                <a:rPr lang="ko-KR" altLang="en-US" sz="2000" kern="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효율성</a:t>
              </a:r>
              <a:r>
                <a:rPr lang="ko-KR" altLang="en-US" sz="2000" kern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향상 </a:t>
              </a:r>
            </a:p>
          </p:txBody>
        </p:sp>
        <p:grpSp>
          <p:nvGrpSpPr>
            <p:cNvPr id="39" name="Group 174"/>
            <p:cNvGrpSpPr>
              <a:grpSpLocks/>
            </p:cNvGrpSpPr>
            <p:nvPr/>
          </p:nvGrpSpPr>
          <p:grpSpPr bwMode="auto">
            <a:xfrm>
              <a:off x="1493837" y="1183485"/>
              <a:ext cx="6854825" cy="182563"/>
              <a:chOff x="935" y="835"/>
              <a:chExt cx="4318" cy="115"/>
            </a:xfrm>
          </p:grpSpPr>
          <p:sp>
            <p:nvSpPr>
              <p:cNvPr id="40" name="Freeform 159"/>
              <p:cNvSpPr>
                <a:spLocks noEditPoints="1"/>
              </p:cNvSpPr>
              <p:nvPr/>
            </p:nvSpPr>
            <p:spPr bwMode="auto">
              <a:xfrm>
                <a:off x="935" y="836"/>
                <a:ext cx="142" cy="114"/>
              </a:xfrm>
              <a:custGeom>
                <a:avLst/>
                <a:gdLst/>
                <a:ahLst/>
                <a:cxnLst>
                  <a:cxn ang="0">
                    <a:pos x="4019" y="29"/>
                  </a:cxn>
                  <a:cxn ang="0">
                    <a:pos x="4119" y="156"/>
                  </a:cxn>
                  <a:cxn ang="0">
                    <a:pos x="4124" y="282"/>
                  </a:cxn>
                  <a:cxn ang="0">
                    <a:pos x="4018" y="382"/>
                  </a:cxn>
                  <a:cxn ang="0">
                    <a:pos x="3817" y="488"/>
                  </a:cxn>
                  <a:cxn ang="0">
                    <a:pos x="3541" y="676"/>
                  </a:cxn>
                  <a:cxn ang="0">
                    <a:pos x="3295" y="936"/>
                  </a:cxn>
                  <a:cxn ang="0">
                    <a:pos x="3121" y="1256"/>
                  </a:cxn>
                  <a:cxn ang="0">
                    <a:pos x="3027" y="1588"/>
                  </a:cxn>
                  <a:cxn ang="0">
                    <a:pos x="3150" y="1704"/>
                  </a:cxn>
                  <a:cxn ang="0">
                    <a:pos x="3401" y="1660"/>
                  </a:cxn>
                  <a:cxn ang="0">
                    <a:pos x="3703" y="1735"/>
                  </a:cxn>
                  <a:cxn ang="0">
                    <a:pos x="3979" y="1924"/>
                  </a:cxn>
                  <a:cxn ang="0">
                    <a:pos x="4164" y="2189"/>
                  </a:cxn>
                  <a:cxn ang="0">
                    <a:pos x="4240" y="2486"/>
                  </a:cxn>
                  <a:cxn ang="0">
                    <a:pos x="4213" y="2800"/>
                  </a:cxn>
                  <a:cxn ang="0">
                    <a:pos x="4081" y="3062"/>
                  </a:cxn>
                  <a:cxn ang="0">
                    <a:pos x="3836" y="3280"/>
                  </a:cxn>
                  <a:cxn ang="0">
                    <a:pos x="3533" y="3400"/>
                  </a:cxn>
                  <a:cxn ang="0">
                    <a:pos x="3211" y="3405"/>
                  </a:cxn>
                  <a:cxn ang="0">
                    <a:pos x="2935" y="3321"/>
                  </a:cxn>
                  <a:cxn ang="0">
                    <a:pos x="2703" y="3149"/>
                  </a:cxn>
                  <a:cxn ang="0">
                    <a:pos x="2516" y="2873"/>
                  </a:cxn>
                  <a:cxn ang="0">
                    <a:pos x="2408" y="2545"/>
                  </a:cxn>
                  <a:cxn ang="0">
                    <a:pos x="2386" y="2223"/>
                  </a:cxn>
                  <a:cxn ang="0">
                    <a:pos x="2416" y="1807"/>
                  </a:cxn>
                  <a:cxn ang="0">
                    <a:pos x="2523" y="1317"/>
                  </a:cxn>
                  <a:cxn ang="0">
                    <a:pos x="2718" y="889"/>
                  </a:cxn>
                  <a:cxn ang="0">
                    <a:pos x="3016" y="521"/>
                  </a:cxn>
                  <a:cxn ang="0">
                    <a:pos x="3371" y="244"/>
                  </a:cxn>
                  <a:cxn ang="0">
                    <a:pos x="3757" y="46"/>
                  </a:cxn>
                  <a:cxn ang="0">
                    <a:pos x="1536" y="0"/>
                  </a:cxn>
                  <a:cxn ang="0">
                    <a:pos x="1664" y="54"/>
                  </a:cxn>
                  <a:cxn ang="0">
                    <a:pos x="1746" y="190"/>
                  </a:cxn>
                  <a:cxn ang="0">
                    <a:pos x="1723" y="309"/>
                  </a:cxn>
                  <a:cxn ang="0">
                    <a:pos x="1588" y="403"/>
                  </a:cxn>
                  <a:cxn ang="0">
                    <a:pos x="1371" y="525"/>
                  </a:cxn>
                  <a:cxn ang="0">
                    <a:pos x="1085" y="737"/>
                  </a:cxn>
                  <a:cxn ang="0">
                    <a:pos x="865" y="1004"/>
                  </a:cxn>
                  <a:cxn ang="0">
                    <a:pos x="703" y="1337"/>
                  </a:cxn>
                  <a:cxn ang="0">
                    <a:pos x="632" y="1676"/>
                  </a:cxn>
                  <a:cxn ang="0">
                    <a:pos x="828" y="1684"/>
                  </a:cxn>
                  <a:cxn ang="0">
                    <a:pos x="1074" y="1666"/>
                  </a:cxn>
                  <a:cxn ang="0">
                    <a:pos x="1397" y="1775"/>
                  </a:cxn>
                  <a:cxn ang="0">
                    <a:pos x="1648" y="1985"/>
                  </a:cxn>
                  <a:cxn ang="0">
                    <a:pos x="1808" y="2258"/>
                  </a:cxn>
                  <a:cxn ang="0">
                    <a:pos x="1858" y="2568"/>
                  </a:cxn>
                  <a:cxn ang="0">
                    <a:pos x="1805" y="2870"/>
                  </a:cxn>
                  <a:cxn ang="0">
                    <a:pos x="1646" y="3120"/>
                  </a:cxn>
                  <a:cxn ang="0">
                    <a:pos x="1379" y="3321"/>
                  </a:cxn>
                  <a:cxn ang="0">
                    <a:pos x="1066" y="3411"/>
                  </a:cxn>
                  <a:cxn ang="0">
                    <a:pos x="752" y="3392"/>
                  </a:cxn>
                  <a:cxn ang="0">
                    <a:pos x="489" y="3288"/>
                  </a:cxn>
                  <a:cxn ang="0">
                    <a:pos x="265" y="3087"/>
                  </a:cxn>
                  <a:cxn ang="0">
                    <a:pos x="95" y="2791"/>
                  </a:cxn>
                  <a:cxn ang="0">
                    <a:pos x="13" y="2473"/>
                  </a:cxn>
                  <a:cxn ang="0">
                    <a:pos x="3" y="2128"/>
                  </a:cxn>
                  <a:cxn ang="0">
                    <a:pos x="49" y="1678"/>
                  </a:cxn>
                  <a:cxn ang="0">
                    <a:pos x="179" y="1203"/>
                  </a:cxn>
                  <a:cxn ang="0">
                    <a:pos x="403" y="788"/>
                  </a:cxn>
                  <a:cxn ang="0">
                    <a:pos x="712" y="444"/>
                  </a:cxn>
                  <a:cxn ang="0">
                    <a:pos x="1087" y="184"/>
                  </a:cxn>
                  <a:cxn ang="0">
                    <a:pos x="1463" y="15"/>
                  </a:cxn>
                </a:cxnLst>
                <a:rect l="0" t="0" r="r" b="b"/>
                <a:pathLst>
                  <a:path w="4243" h="3415">
                    <a:moveTo>
                      <a:pt x="3921" y="0"/>
                    </a:moveTo>
                    <a:lnTo>
                      <a:pt x="3956" y="4"/>
                    </a:lnTo>
                    <a:lnTo>
                      <a:pt x="3988" y="13"/>
                    </a:lnTo>
                    <a:lnTo>
                      <a:pt x="4019" y="29"/>
                    </a:lnTo>
                    <a:lnTo>
                      <a:pt x="4048" y="54"/>
                    </a:lnTo>
                    <a:lnTo>
                      <a:pt x="4075" y="83"/>
                    </a:lnTo>
                    <a:lnTo>
                      <a:pt x="4101" y="121"/>
                    </a:lnTo>
                    <a:lnTo>
                      <a:pt x="4119" y="156"/>
                    </a:lnTo>
                    <a:lnTo>
                      <a:pt x="4131" y="190"/>
                    </a:lnTo>
                    <a:lnTo>
                      <a:pt x="4136" y="222"/>
                    </a:lnTo>
                    <a:lnTo>
                      <a:pt x="4133" y="252"/>
                    </a:lnTo>
                    <a:lnTo>
                      <a:pt x="4124" y="282"/>
                    </a:lnTo>
                    <a:lnTo>
                      <a:pt x="4108" y="309"/>
                    </a:lnTo>
                    <a:lnTo>
                      <a:pt x="4084" y="334"/>
                    </a:lnTo>
                    <a:lnTo>
                      <a:pt x="4055" y="359"/>
                    </a:lnTo>
                    <a:lnTo>
                      <a:pt x="4018" y="382"/>
                    </a:lnTo>
                    <a:lnTo>
                      <a:pt x="3974" y="403"/>
                    </a:lnTo>
                    <a:lnTo>
                      <a:pt x="3925" y="427"/>
                    </a:lnTo>
                    <a:lnTo>
                      <a:pt x="3873" y="455"/>
                    </a:lnTo>
                    <a:lnTo>
                      <a:pt x="3817" y="488"/>
                    </a:lnTo>
                    <a:lnTo>
                      <a:pt x="3757" y="525"/>
                    </a:lnTo>
                    <a:lnTo>
                      <a:pt x="3693" y="565"/>
                    </a:lnTo>
                    <a:lnTo>
                      <a:pt x="3616" y="618"/>
                    </a:lnTo>
                    <a:lnTo>
                      <a:pt x="3541" y="676"/>
                    </a:lnTo>
                    <a:lnTo>
                      <a:pt x="3470" y="737"/>
                    </a:lnTo>
                    <a:lnTo>
                      <a:pt x="3403" y="804"/>
                    </a:lnTo>
                    <a:lnTo>
                      <a:pt x="3340" y="875"/>
                    </a:lnTo>
                    <a:lnTo>
                      <a:pt x="3295" y="936"/>
                    </a:lnTo>
                    <a:lnTo>
                      <a:pt x="3251" y="1004"/>
                    </a:lnTo>
                    <a:lnTo>
                      <a:pt x="3208" y="1080"/>
                    </a:lnTo>
                    <a:lnTo>
                      <a:pt x="3164" y="1165"/>
                    </a:lnTo>
                    <a:lnTo>
                      <a:pt x="3121" y="1256"/>
                    </a:lnTo>
                    <a:lnTo>
                      <a:pt x="3089" y="1337"/>
                    </a:lnTo>
                    <a:lnTo>
                      <a:pt x="3062" y="1420"/>
                    </a:lnTo>
                    <a:lnTo>
                      <a:pt x="3041" y="1503"/>
                    </a:lnTo>
                    <a:lnTo>
                      <a:pt x="3027" y="1588"/>
                    </a:lnTo>
                    <a:lnTo>
                      <a:pt x="3018" y="1676"/>
                    </a:lnTo>
                    <a:lnTo>
                      <a:pt x="3016" y="1765"/>
                    </a:lnTo>
                    <a:lnTo>
                      <a:pt x="3084" y="1731"/>
                    </a:lnTo>
                    <a:lnTo>
                      <a:pt x="3150" y="1704"/>
                    </a:lnTo>
                    <a:lnTo>
                      <a:pt x="3214" y="1684"/>
                    </a:lnTo>
                    <a:lnTo>
                      <a:pt x="3278" y="1669"/>
                    </a:lnTo>
                    <a:lnTo>
                      <a:pt x="3340" y="1662"/>
                    </a:lnTo>
                    <a:lnTo>
                      <a:pt x="3401" y="1660"/>
                    </a:lnTo>
                    <a:lnTo>
                      <a:pt x="3460" y="1666"/>
                    </a:lnTo>
                    <a:lnTo>
                      <a:pt x="3541" y="1681"/>
                    </a:lnTo>
                    <a:lnTo>
                      <a:pt x="3622" y="1704"/>
                    </a:lnTo>
                    <a:lnTo>
                      <a:pt x="3703" y="1735"/>
                    </a:lnTo>
                    <a:lnTo>
                      <a:pt x="3783" y="1775"/>
                    </a:lnTo>
                    <a:lnTo>
                      <a:pt x="3862" y="1821"/>
                    </a:lnTo>
                    <a:lnTo>
                      <a:pt x="3922" y="1869"/>
                    </a:lnTo>
                    <a:lnTo>
                      <a:pt x="3979" y="1924"/>
                    </a:lnTo>
                    <a:lnTo>
                      <a:pt x="4033" y="1985"/>
                    </a:lnTo>
                    <a:lnTo>
                      <a:pt x="4083" y="2050"/>
                    </a:lnTo>
                    <a:lnTo>
                      <a:pt x="4130" y="2124"/>
                    </a:lnTo>
                    <a:lnTo>
                      <a:pt x="4164" y="2189"/>
                    </a:lnTo>
                    <a:lnTo>
                      <a:pt x="4193" y="2258"/>
                    </a:lnTo>
                    <a:lnTo>
                      <a:pt x="4215" y="2331"/>
                    </a:lnTo>
                    <a:lnTo>
                      <a:pt x="4230" y="2406"/>
                    </a:lnTo>
                    <a:lnTo>
                      <a:pt x="4240" y="2486"/>
                    </a:lnTo>
                    <a:lnTo>
                      <a:pt x="4243" y="2568"/>
                    </a:lnTo>
                    <a:lnTo>
                      <a:pt x="4239" y="2648"/>
                    </a:lnTo>
                    <a:lnTo>
                      <a:pt x="4230" y="2725"/>
                    </a:lnTo>
                    <a:lnTo>
                      <a:pt x="4213" y="2800"/>
                    </a:lnTo>
                    <a:lnTo>
                      <a:pt x="4190" y="2870"/>
                    </a:lnTo>
                    <a:lnTo>
                      <a:pt x="4160" y="2937"/>
                    </a:lnTo>
                    <a:lnTo>
                      <a:pt x="4124" y="3002"/>
                    </a:lnTo>
                    <a:lnTo>
                      <a:pt x="4081" y="3062"/>
                    </a:lnTo>
                    <a:lnTo>
                      <a:pt x="4032" y="3120"/>
                    </a:lnTo>
                    <a:lnTo>
                      <a:pt x="3975" y="3176"/>
                    </a:lnTo>
                    <a:lnTo>
                      <a:pt x="3907" y="3232"/>
                    </a:lnTo>
                    <a:lnTo>
                      <a:pt x="3836" y="3280"/>
                    </a:lnTo>
                    <a:lnTo>
                      <a:pt x="3764" y="3321"/>
                    </a:lnTo>
                    <a:lnTo>
                      <a:pt x="3689" y="3356"/>
                    </a:lnTo>
                    <a:lnTo>
                      <a:pt x="3612" y="3382"/>
                    </a:lnTo>
                    <a:lnTo>
                      <a:pt x="3533" y="3400"/>
                    </a:lnTo>
                    <a:lnTo>
                      <a:pt x="3452" y="3411"/>
                    </a:lnTo>
                    <a:lnTo>
                      <a:pt x="3369" y="3415"/>
                    </a:lnTo>
                    <a:lnTo>
                      <a:pt x="3289" y="3412"/>
                    </a:lnTo>
                    <a:lnTo>
                      <a:pt x="3211" y="3405"/>
                    </a:lnTo>
                    <a:lnTo>
                      <a:pt x="3137" y="3392"/>
                    </a:lnTo>
                    <a:lnTo>
                      <a:pt x="3066" y="3373"/>
                    </a:lnTo>
                    <a:lnTo>
                      <a:pt x="2999" y="3349"/>
                    </a:lnTo>
                    <a:lnTo>
                      <a:pt x="2935" y="3321"/>
                    </a:lnTo>
                    <a:lnTo>
                      <a:pt x="2874" y="3288"/>
                    </a:lnTo>
                    <a:lnTo>
                      <a:pt x="2816" y="3248"/>
                    </a:lnTo>
                    <a:lnTo>
                      <a:pt x="2761" y="3204"/>
                    </a:lnTo>
                    <a:lnTo>
                      <a:pt x="2703" y="3149"/>
                    </a:lnTo>
                    <a:lnTo>
                      <a:pt x="2650" y="3087"/>
                    </a:lnTo>
                    <a:lnTo>
                      <a:pt x="2601" y="3021"/>
                    </a:lnTo>
                    <a:lnTo>
                      <a:pt x="2556" y="2950"/>
                    </a:lnTo>
                    <a:lnTo>
                      <a:pt x="2516" y="2873"/>
                    </a:lnTo>
                    <a:lnTo>
                      <a:pt x="2480" y="2791"/>
                    </a:lnTo>
                    <a:lnTo>
                      <a:pt x="2449" y="2703"/>
                    </a:lnTo>
                    <a:lnTo>
                      <a:pt x="2422" y="2610"/>
                    </a:lnTo>
                    <a:lnTo>
                      <a:pt x="2408" y="2545"/>
                    </a:lnTo>
                    <a:lnTo>
                      <a:pt x="2398" y="2473"/>
                    </a:lnTo>
                    <a:lnTo>
                      <a:pt x="2390" y="2395"/>
                    </a:lnTo>
                    <a:lnTo>
                      <a:pt x="2386" y="2313"/>
                    </a:lnTo>
                    <a:lnTo>
                      <a:pt x="2386" y="2223"/>
                    </a:lnTo>
                    <a:lnTo>
                      <a:pt x="2389" y="2128"/>
                    </a:lnTo>
                    <a:lnTo>
                      <a:pt x="2394" y="2027"/>
                    </a:lnTo>
                    <a:lnTo>
                      <a:pt x="2403" y="1920"/>
                    </a:lnTo>
                    <a:lnTo>
                      <a:pt x="2416" y="1807"/>
                    </a:lnTo>
                    <a:lnTo>
                      <a:pt x="2434" y="1678"/>
                    </a:lnTo>
                    <a:lnTo>
                      <a:pt x="2458" y="1554"/>
                    </a:lnTo>
                    <a:lnTo>
                      <a:pt x="2488" y="1433"/>
                    </a:lnTo>
                    <a:lnTo>
                      <a:pt x="2523" y="1317"/>
                    </a:lnTo>
                    <a:lnTo>
                      <a:pt x="2564" y="1203"/>
                    </a:lnTo>
                    <a:lnTo>
                      <a:pt x="2610" y="1095"/>
                    </a:lnTo>
                    <a:lnTo>
                      <a:pt x="2662" y="990"/>
                    </a:lnTo>
                    <a:lnTo>
                      <a:pt x="2718" y="889"/>
                    </a:lnTo>
                    <a:lnTo>
                      <a:pt x="2789" y="788"/>
                    </a:lnTo>
                    <a:lnTo>
                      <a:pt x="2861" y="692"/>
                    </a:lnTo>
                    <a:lnTo>
                      <a:pt x="2937" y="603"/>
                    </a:lnTo>
                    <a:lnTo>
                      <a:pt x="3016" y="521"/>
                    </a:lnTo>
                    <a:lnTo>
                      <a:pt x="3098" y="444"/>
                    </a:lnTo>
                    <a:lnTo>
                      <a:pt x="3182" y="374"/>
                    </a:lnTo>
                    <a:lnTo>
                      <a:pt x="3269" y="311"/>
                    </a:lnTo>
                    <a:lnTo>
                      <a:pt x="3371" y="244"/>
                    </a:lnTo>
                    <a:lnTo>
                      <a:pt x="3472" y="184"/>
                    </a:lnTo>
                    <a:lnTo>
                      <a:pt x="3568" y="131"/>
                    </a:lnTo>
                    <a:lnTo>
                      <a:pt x="3663" y="85"/>
                    </a:lnTo>
                    <a:lnTo>
                      <a:pt x="3757" y="46"/>
                    </a:lnTo>
                    <a:lnTo>
                      <a:pt x="3848" y="15"/>
                    </a:lnTo>
                    <a:lnTo>
                      <a:pt x="3885" y="4"/>
                    </a:lnTo>
                    <a:lnTo>
                      <a:pt x="3921" y="0"/>
                    </a:lnTo>
                    <a:close/>
                    <a:moveTo>
                      <a:pt x="1536" y="0"/>
                    </a:moveTo>
                    <a:lnTo>
                      <a:pt x="1571" y="4"/>
                    </a:lnTo>
                    <a:lnTo>
                      <a:pt x="1603" y="13"/>
                    </a:lnTo>
                    <a:lnTo>
                      <a:pt x="1634" y="29"/>
                    </a:lnTo>
                    <a:lnTo>
                      <a:pt x="1664" y="54"/>
                    </a:lnTo>
                    <a:lnTo>
                      <a:pt x="1691" y="83"/>
                    </a:lnTo>
                    <a:lnTo>
                      <a:pt x="1716" y="121"/>
                    </a:lnTo>
                    <a:lnTo>
                      <a:pt x="1734" y="156"/>
                    </a:lnTo>
                    <a:lnTo>
                      <a:pt x="1746" y="190"/>
                    </a:lnTo>
                    <a:lnTo>
                      <a:pt x="1751" y="222"/>
                    </a:lnTo>
                    <a:lnTo>
                      <a:pt x="1749" y="252"/>
                    </a:lnTo>
                    <a:lnTo>
                      <a:pt x="1738" y="282"/>
                    </a:lnTo>
                    <a:lnTo>
                      <a:pt x="1723" y="309"/>
                    </a:lnTo>
                    <a:lnTo>
                      <a:pt x="1700" y="334"/>
                    </a:lnTo>
                    <a:lnTo>
                      <a:pt x="1669" y="359"/>
                    </a:lnTo>
                    <a:lnTo>
                      <a:pt x="1631" y="382"/>
                    </a:lnTo>
                    <a:lnTo>
                      <a:pt x="1588" y="403"/>
                    </a:lnTo>
                    <a:lnTo>
                      <a:pt x="1540" y="427"/>
                    </a:lnTo>
                    <a:lnTo>
                      <a:pt x="1487" y="455"/>
                    </a:lnTo>
                    <a:lnTo>
                      <a:pt x="1432" y="488"/>
                    </a:lnTo>
                    <a:lnTo>
                      <a:pt x="1371" y="525"/>
                    </a:lnTo>
                    <a:lnTo>
                      <a:pt x="1307" y="565"/>
                    </a:lnTo>
                    <a:lnTo>
                      <a:pt x="1230" y="618"/>
                    </a:lnTo>
                    <a:lnTo>
                      <a:pt x="1156" y="676"/>
                    </a:lnTo>
                    <a:lnTo>
                      <a:pt x="1085" y="737"/>
                    </a:lnTo>
                    <a:lnTo>
                      <a:pt x="1019" y="804"/>
                    </a:lnTo>
                    <a:lnTo>
                      <a:pt x="954" y="875"/>
                    </a:lnTo>
                    <a:lnTo>
                      <a:pt x="909" y="936"/>
                    </a:lnTo>
                    <a:lnTo>
                      <a:pt x="865" y="1004"/>
                    </a:lnTo>
                    <a:lnTo>
                      <a:pt x="822" y="1080"/>
                    </a:lnTo>
                    <a:lnTo>
                      <a:pt x="778" y="1165"/>
                    </a:lnTo>
                    <a:lnTo>
                      <a:pt x="735" y="1256"/>
                    </a:lnTo>
                    <a:lnTo>
                      <a:pt x="703" y="1337"/>
                    </a:lnTo>
                    <a:lnTo>
                      <a:pt x="677" y="1420"/>
                    </a:lnTo>
                    <a:lnTo>
                      <a:pt x="657" y="1503"/>
                    </a:lnTo>
                    <a:lnTo>
                      <a:pt x="641" y="1588"/>
                    </a:lnTo>
                    <a:lnTo>
                      <a:pt x="632" y="1676"/>
                    </a:lnTo>
                    <a:lnTo>
                      <a:pt x="630" y="1765"/>
                    </a:lnTo>
                    <a:lnTo>
                      <a:pt x="698" y="1731"/>
                    </a:lnTo>
                    <a:lnTo>
                      <a:pt x="764" y="1704"/>
                    </a:lnTo>
                    <a:lnTo>
                      <a:pt x="828" y="1684"/>
                    </a:lnTo>
                    <a:lnTo>
                      <a:pt x="892" y="1669"/>
                    </a:lnTo>
                    <a:lnTo>
                      <a:pt x="954" y="1662"/>
                    </a:lnTo>
                    <a:lnTo>
                      <a:pt x="1015" y="1660"/>
                    </a:lnTo>
                    <a:lnTo>
                      <a:pt x="1074" y="1666"/>
                    </a:lnTo>
                    <a:lnTo>
                      <a:pt x="1155" y="1681"/>
                    </a:lnTo>
                    <a:lnTo>
                      <a:pt x="1236" y="1704"/>
                    </a:lnTo>
                    <a:lnTo>
                      <a:pt x="1317" y="1735"/>
                    </a:lnTo>
                    <a:lnTo>
                      <a:pt x="1397" y="1775"/>
                    </a:lnTo>
                    <a:lnTo>
                      <a:pt x="1477" y="1821"/>
                    </a:lnTo>
                    <a:lnTo>
                      <a:pt x="1537" y="1869"/>
                    </a:lnTo>
                    <a:lnTo>
                      <a:pt x="1594" y="1924"/>
                    </a:lnTo>
                    <a:lnTo>
                      <a:pt x="1648" y="1985"/>
                    </a:lnTo>
                    <a:lnTo>
                      <a:pt x="1698" y="2050"/>
                    </a:lnTo>
                    <a:lnTo>
                      <a:pt x="1745" y="2124"/>
                    </a:lnTo>
                    <a:lnTo>
                      <a:pt x="1780" y="2189"/>
                    </a:lnTo>
                    <a:lnTo>
                      <a:pt x="1808" y="2258"/>
                    </a:lnTo>
                    <a:lnTo>
                      <a:pt x="1830" y="2331"/>
                    </a:lnTo>
                    <a:lnTo>
                      <a:pt x="1845" y="2406"/>
                    </a:lnTo>
                    <a:lnTo>
                      <a:pt x="1856" y="2486"/>
                    </a:lnTo>
                    <a:lnTo>
                      <a:pt x="1858" y="2568"/>
                    </a:lnTo>
                    <a:lnTo>
                      <a:pt x="1854" y="2648"/>
                    </a:lnTo>
                    <a:lnTo>
                      <a:pt x="1845" y="2725"/>
                    </a:lnTo>
                    <a:lnTo>
                      <a:pt x="1828" y="2800"/>
                    </a:lnTo>
                    <a:lnTo>
                      <a:pt x="1805" y="2870"/>
                    </a:lnTo>
                    <a:lnTo>
                      <a:pt x="1776" y="2937"/>
                    </a:lnTo>
                    <a:lnTo>
                      <a:pt x="1738" y="3002"/>
                    </a:lnTo>
                    <a:lnTo>
                      <a:pt x="1696" y="3062"/>
                    </a:lnTo>
                    <a:lnTo>
                      <a:pt x="1646" y="3120"/>
                    </a:lnTo>
                    <a:lnTo>
                      <a:pt x="1590" y="3176"/>
                    </a:lnTo>
                    <a:lnTo>
                      <a:pt x="1522" y="3232"/>
                    </a:lnTo>
                    <a:lnTo>
                      <a:pt x="1451" y="3280"/>
                    </a:lnTo>
                    <a:lnTo>
                      <a:pt x="1379" y="3321"/>
                    </a:lnTo>
                    <a:lnTo>
                      <a:pt x="1304" y="3356"/>
                    </a:lnTo>
                    <a:lnTo>
                      <a:pt x="1227" y="3382"/>
                    </a:lnTo>
                    <a:lnTo>
                      <a:pt x="1147" y="3400"/>
                    </a:lnTo>
                    <a:lnTo>
                      <a:pt x="1066" y="3411"/>
                    </a:lnTo>
                    <a:lnTo>
                      <a:pt x="982" y="3415"/>
                    </a:lnTo>
                    <a:lnTo>
                      <a:pt x="903" y="3412"/>
                    </a:lnTo>
                    <a:lnTo>
                      <a:pt x="825" y="3405"/>
                    </a:lnTo>
                    <a:lnTo>
                      <a:pt x="752" y="3392"/>
                    </a:lnTo>
                    <a:lnTo>
                      <a:pt x="681" y="3373"/>
                    </a:lnTo>
                    <a:lnTo>
                      <a:pt x="614" y="3349"/>
                    </a:lnTo>
                    <a:lnTo>
                      <a:pt x="550" y="3321"/>
                    </a:lnTo>
                    <a:lnTo>
                      <a:pt x="489" y="3288"/>
                    </a:lnTo>
                    <a:lnTo>
                      <a:pt x="431" y="3248"/>
                    </a:lnTo>
                    <a:lnTo>
                      <a:pt x="376" y="3204"/>
                    </a:lnTo>
                    <a:lnTo>
                      <a:pt x="318" y="3149"/>
                    </a:lnTo>
                    <a:lnTo>
                      <a:pt x="265" y="3087"/>
                    </a:lnTo>
                    <a:lnTo>
                      <a:pt x="216" y="3021"/>
                    </a:lnTo>
                    <a:lnTo>
                      <a:pt x="171" y="2950"/>
                    </a:lnTo>
                    <a:lnTo>
                      <a:pt x="131" y="2873"/>
                    </a:lnTo>
                    <a:lnTo>
                      <a:pt x="95" y="2791"/>
                    </a:lnTo>
                    <a:lnTo>
                      <a:pt x="64" y="2703"/>
                    </a:lnTo>
                    <a:lnTo>
                      <a:pt x="37" y="2610"/>
                    </a:lnTo>
                    <a:lnTo>
                      <a:pt x="23" y="2545"/>
                    </a:lnTo>
                    <a:lnTo>
                      <a:pt x="13" y="2473"/>
                    </a:lnTo>
                    <a:lnTo>
                      <a:pt x="5" y="2395"/>
                    </a:lnTo>
                    <a:lnTo>
                      <a:pt x="1" y="2313"/>
                    </a:lnTo>
                    <a:lnTo>
                      <a:pt x="0" y="2223"/>
                    </a:lnTo>
                    <a:lnTo>
                      <a:pt x="3" y="2128"/>
                    </a:lnTo>
                    <a:lnTo>
                      <a:pt x="9" y="2027"/>
                    </a:lnTo>
                    <a:lnTo>
                      <a:pt x="18" y="1920"/>
                    </a:lnTo>
                    <a:lnTo>
                      <a:pt x="30" y="1807"/>
                    </a:lnTo>
                    <a:lnTo>
                      <a:pt x="49" y="1678"/>
                    </a:lnTo>
                    <a:lnTo>
                      <a:pt x="72" y="1554"/>
                    </a:lnTo>
                    <a:lnTo>
                      <a:pt x="102" y="1433"/>
                    </a:lnTo>
                    <a:lnTo>
                      <a:pt x="138" y="1317"/>
                    </a:lnTo>
                    <a:lnTo>
                      <a:pt x="179" y="1203"/>
                    </a:lnTo>
                    <a:lnTo>
                      <a:pt x="224" y="1095"/>
                    </a:lnTo>
                    <a:lnTo>
                      <a:pt x="277" y="990"/>
                    </a:lnTo>
                    <a:lnTo>
                      <a:pt x="334" y="889"/>
                    </a:lnTo>
                    <a:lnTo>
                      <a:pt x="403" y="788"/>
                    </a:lnTo>
                    <a:lnTo>
                      <a:pt x="476" y="692"/>
                    </a:lnTo>
                    <a:lnTo>
                      <a:pt x="552" y="603"/>
                    </a:lnTo>
                    <a:lnTo>
                      <a:pt x="631" y="521"/>
                    </a:lnTo>
                    <a:lnTo>
                      <a:pt x="712" y="444"/>
                    </a:lnTo>
                    <a:lnTo>
                      <a:pt x="797" y="374"/>
                    </a:lnTo>
                    <a:lnTo>
                      <a:pt x="885" y="311"/>
                    </a:lnTo>
                    <a:lnTo>
                      <a:pt x="986" y="244"/>
                    </a:lnTo>
                    <a:lnTo>
                      <a:pt x="1087" y="184"/>
                    </a:lnTo>
                    <a:lnTo>
                      <a:pt x="1183" y="131"/>
                    </a:lnTo>
                    <a:lnTo>
                      <a:pt x="1279" y="85"/>
                    </a:lnTo>
                    <a:lnTo>
                      <a:pt x="1373" y="46"/>
                    </a:lnTo>
                    <a:lnTo>
                      <a:pt x="1463" y="15"/>
                    </a:lnTo>
                    <a:lnTo>
                      <a:pt x="1500" y="4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1" name="Freeform 160"/>
              <p:cNvSpPr>
                <a:spLocks noEditPoints="1"/>
              </p:cNvSpPr>
              <p:nvPr/>
            </p:nvSpPr>
            <p:spPr bwMode="auto">
              <a:xfrm flipH="1" flipV="1">
                <a:off x="5111" y="835"/>
                <a:ext cx="142" cy="114"/>
              </a:xfrm>
              <a:custGeom>
                <a:avLst/>
                <a:gdLst/>
                <a:ahLst/>
                <a:cxnLst>
                  <a:cxn ang="0">
                    <a:pos x="4019" y="29"/>
                  </a:cxn>
                  <a:cxn ang="0">
                    <a:pos x="4119" y="156"/>
                  </a:cxn>
                  <a:cxn ang="0">
                    <a:pos x="4124" y="282"/>
                  </a:cxn>
                  <a:cxn ang="0">
                    <a:pos x="4018" y="382"/>
                  </a:cxn>
                  <a:cxn ang="0">
                    <a:pos x="3817" y="488"/>
                  </a:cxn>
                  <a:cxn ang="0">
                    <a:pos x="3541" y="676"/>
                  </a:cxn>
                  <a:cxn ang="0">
                    <a:pos x="3295" y="936"/>
                  </a:cxn>
                  <a:cxn ang="0">
                    <a:pos x="3121" y="1256"/>
                  </a:cxn>
                  <a:cxn ang="0">
                    <a:pos x="3027" y="1588"/>
                  </a:cxn>
                  <a:cxn ang="0">
                    <a:pos x="3150" y="1704"/>
                  </a:cxn>
                  <a:cxn ang="0">
                    <a:pos x="3401" y="1660"/>
                  </a:cxn>
                  <a:cxn ang="0">
                    <a:pos x="3703" y="1735"/>
                  </a:cxn>
                  <a:cxn ang="0">
                    <a:pos x="3979" y="1924"/>
                  </a:cxn>
                  <a:cxn ang="0">
                    <a:pos x="4164" y="2189"/>
                  </a:cxn>
                  <a:cxn ang="0">
                    <a:pos x="4240" y="2486"/>
                  </a:cxn>
                  <a:cxn ang="0">
                    <a:pos x="4213" y="2800"/>
                  </a:cxn>
                  <a:cxn ang="0">
                    <a:pos x="4081" y="3062"/>
                  </a:cxn>
                  <a:cxn ang="0">
                    <a:pos x="3836" y="3280"/>
                  </a:cxn>
                  <a:cxn ang="0">
                    <a:pos x="3533" y="3400"/>
                  </a:cxn>
                  <a:cxn ang="0">
                    <a:pos x="3211" y="3405"/>
                  </a:cxn>
                  <a:cxn ang="0">
                    <a:pos x="2935" y="3321"/>
                  </a:cxn>
                  <a:cxn ang="0">
                    <a:pos x="2703" y="3149"/>
                  </a:cxn>
                  <a:cxn ang="0">
                    <a:pos x="2516" y="2873"/>
                  </a:cxn>
                  <a:cxn ang="0">
                    <a:pos x="2408" y="2545"/>
                  </a:cxn>
                  <a:cxn ang="0">
                    <a:pos x="2386" y="2223"/>
                  </a:cxn>
                  <a:cxn ang="0">
                    <a:pos x="2416" y="1807"/>
                  </a:cxn>
                  <a:cxn ang="0">
                    <a:pos x="2523" y="1317"/>
                  </a:cxn>
                  <a:cxn ang="0">
                    <a:pos x="2718" y="889"/>
                  </a:cxn>
                  <a:cxn ang="0">
                    <a:pos x="3016" y="521"/>
                  </a:cxn>
                  <a:cxn ang="0">
                    <a:pos x="3371" y="244"/>
                  </a:cxn>
                  <a:cxn ang="0">
                    <a:pos x="3757" y="46"/>
                  </a:cxn>
                  <a:cxn ang="0">
                    <a:pos x="1536" y="0"/>
                  </a:cxn>
                  <a:cxn ang="0">
                    <a:pos x="1664" y="54"/>
                  </a:cxn>
                  <a:cxn ang="0">
                    <a:pos x="1746" y="190"/>
                  </a:cxn>
                  <a:cxn ang="0">
                    <a:pos x="1723" y="309"/>
                  </a:cxn>
                  <a:cxn ang="0">
                    <a:pos x="1588" y="403"/>
                  </a:cxn>
                  <a:cxn ang="0">
                    <a:pos x="1371" y="525"/>
                  </a:cxn>
                  <a:cxn ang="0">
                    <a:pos x="1085" y="737"/>
                  </a:cxn>
                  <a:cxn ang="0">
                    <a:pos x="865" y="1004"/>
                  </a:cxn>
                  <a:cxn ang="0">
                    <a:pos x="703" y="1337"/>
                  </a:cxn>
                  <a:cxn ang="0">
                    <a:pos x="632" y="1676"/>
                  </a:cxn>
                  <a:cxn ang="0">
                    <a:pos x="828" y="1684"/>
                  </a:cxn>
                  <a:cxn ang="0">
                    <a:pos x="1074" y="1666"/>
                  </a:cxn>
                  <a:cxn ang="0">
                    <a:pos x="1397" y="1775"/>
                  </a:cxn>
                  <a:cxn ang="0">
                    <a:pos x="1648" y="1985"/>
                  </a:cxn>
                  <a:cxn ang="0">
                    <a:pos x="1808" y="2258"/>
                  </a:cxn>
                  <a:cxn ang="0">
                    <a:pos x="1858" y="2568"/>
                  </a:cxn>
                  <a:cxn ang="0">
                    <a:pos x="1805" y="2870"/>
                  </a:cxn>
                  <a:cxn ang="0">
                    <a:pos x="1646" y="3120"/>
                  </a:cxn>
                  <a:cxn ang="0">
                    <a:pos x="1379" y="3321"/>
                  </a:cxn>
                  <a:cxn ang="0">
                    <a:pos x="1066" y="3411"/>
                  </a:cxn>
                  <a:cxn ang="0">
                    <a:pos x="752" y="3392"/>
                  </a:cxn>
                  <a:cxn ang="0">
                    <a:pos x="489" y="3288"/>
                  </a:cxn>
                  <a:cxn ang="0">
                    <a:pos x="265" y="3087"/>
                  </a:cxn>
                  <a:cxn ang="0">
                    <a:pos x="95" y="2791"/>
                  </a:cxn>
                  <a:cxn ang="0">
                    <a:pos x="13" y="2473"/>
                  </a:cxn>
                  <a:cxn ang="0">
                    <a:pos x="3" y="2128"/>
                  </a:cxn>
                  <a:cxn ang="0">
                    <a:pos x="49" y="1678"/>
                  </a:cxn>
                  <a:cxn ang="0">
                    <a:pos x="179" y="1203"/>
                  </a:cxn>
                  <a:cxn ang="0">
                    <a:pos x="403" y="788"/>
                  </a:cxn>
                  <a:cxn ang="0">
                    <a:pos x="712" y="444"/>
                  </a:cxn>
                  <a:cxn ang="0">
                    <a:pos x="1087" y="184"/>
                  </a:cxn>
                  <a:cxn ang="0">
                    <a:pos x="1463" y="15"/>
                  </a:cxn>
                </a:cxnLst>
                <a:rect l="0" t="0" r="r" b="b"/>
                <a:pathLst>
                  <a:path w="4243" h="3415">
                    <a:moveTo>
                      <a:pt x="3921" y="0"/>
                    </a:moveTo>
                    <a:lnTo>
                      <a:pt x="3956" y="4"/>
                    </a:lnTo>
                    <a:lnTo>
                      <a:pt x="3988" y="13"/>
                    </a:lnTo>
                    <a:lnTo>
                      <a:pt x="4019" y="29"/>
                    </a:lnTo>
                    <a:lnTo>
                      <a:pt x="4048" y="54"/>
                    </a:lnTo>
                    <a:lnTo>
                      <a:pt x="4075" y="83"/>
                    </a:lnTo>
                    <a:lnTo>
                      <a:pt x="4101" y="121"/>
                    </a:lnTo>
                    <a:lnTo>
                      <a:pt x="4119" y="156"/>
                    </a:lnTo>
                    <a:lnTo>
                      <a:pt x="4131" y="190"/>
                    </a:lnTo>
                    <a:lnTo>
                      <a:pt x="4136" y="222"/>
                    </a:lnTo>
                    <a:lnTo>
                      <a:pt x="4133" y="252"/>
                    </a:lnTo>
                    <a:lnTo>
                      <a:pt x="4124" y="282"/>
                    </a:lnTo>
                    <a:lnTo>
                      <a:pt x="4108" y="309"/>
                    </a:lnTo>
                    <a:lnTo>
                      <a:pt x="4084" y="334"/>
                    </a:lnTo>
                    <a:lnTo>
                      <a:pt x="4055" y="359"/>
                    </a:lnTo>
                    <a:lnTo>
                      <a:pt x="4018" y="382"/>
                    </a:lnTo>
                    <a:lnTo>
                      <a:pt x="3974" y="403"/>
                    </a:lnTo>
                    <a:lnTo>
                      <a:pt x="3925" y="427"/>
                    </a:lnTo>
                    <a:lnTo>
                      <a:pt x="3873" y="455"/>
                    </a:lnTo>
                    <a:lnTo>
                      <a:pt x="3817" y="488"/>
                    </a:lnTo>
                    <a:lnTo>
                      <a:pt x="3757" y="525"/>
                    </a:lnTo>
                    <a:lnTo>
                      <a:pt x="3693" y="565"/>
                    </a:lnTo>
                    <a:lnTo>
                      <a:pt x="3616" y="618"/>
                    </a:lnTo>
                    <a:lnTo>
                      <a:pt x="3541" y="676"/>
                    </a:lnTo>
                    <a:lnTo>
                      <a:pt x="3470" y="737"/>
                    </a:lnTo>
                    <a:lnTo>
                      <a:pt x="3403" y="804"/>
                    </a:lnTo>
                    <a:lnTo>
                      <a:pt x="3340" y="875"/>
                    </a:lnTo>
                    <a:lnTo>
                      <a:pt x="3295" y="936"/>
                    </a:lnTo>
                    <a:lnTo>
                      <a:pt x="3251" y="1004"/>
                    </a:lnTo>
                    <a:lnTo>
                      <a:pt x="3208" y="1080"/>
                    </a:lnTo>
                    <a:lnTo>
                      <a:pt x="3164" y="1165"/>
                    </a:lnTo>
                    <a:lnTo>
                      <a:pt x="3121" y="1256"/>
                    </a:lnTo>
                    <a:lnTo>
                      <a:pt x="3089" y="1337"/>
                    </a:lnTo>
                    <a:lnTo>
                      <a:pt x="3062" y="1420"/>
                    </a:lnTo>
                    <a:lnTo>
                      <a:pt x="3041" y="1503"/>
                    </a:lnTo>
                    <a:lnTo>
                      <a:pt x="3027" y="1588"/>
                    </a:lnTo>
                    <a:lnTo>
                      <a:pt x="3018" y="1676"/>
                    </a:lnTo>
                    <a:lnTo>
                      <a:pt x="3016" y="1765"/>
                    </a:lnTo>
                    <a:lnTo>
                      <a:pt x="3084" y="1731"/>
                    </a:lnTo>
                    <a:lnTo>
                      <a:pt x="3150" y="1704"/>
                    </a:lnTo>
                    <a:lnTo>
                      <a:pt x="3214" y="1684"/>
                    </a:lnTo>
                    <a:lnTo>
                      <a:pt x="3278" y="1669"/>
                    </a:lnTo>
                    <a:lnTo>
                      <a:pt x="3340" y="1662"/>
                    </a:lnTo>
                    <a:lnTo>
                      <a:pt x="3401" y="1660"/>
                    </a:lnTo>
                    <a:lnTo>
                      <a:pt x="3460" y="1666"/>
                    </a:lnTo>
                    <a:lnTo>
                      <a:pt x="3541" y="1681"/>
                    </a:lnTo>
                    <a:lnTo>
                      <a:pt x="3622" y="1704"/>
                    </a:lnTo>
                    <a:lnTo>
                      <a:pt x="3703" y="1735"/>
                    </a:lnTo>
                    <a:lnTo>
                      <a:pt x="3783" y="1775"/>
                    </a:lnTo>
                    <a:lnTo>
                      <a:pt x="3862" y="1821"/>
                    </a:lnTo>
                    <a:lnTo>
                      <a:pt x="3922" y="1869"/>
                    </a:lnTo>
                    <a:lnTo>
                      <a:pt x="3979" y="1924"/>
                    </a:lnTo>
                    <a:lnTo>
                      <a:pt x="4033" y="1985"/>
                    </a:lnTo>
                    <a:lnTo>
                      <a:pt x="4083" y="2050"/>
                    </a:lnTo>
                    <a:lnTo>
                      <a:pt x="4130" y="2124"/>
                    </a:lnTo>
                    <a:lnTo>
                      <a:pt x="4164" y="2189"/>
                    </a:lnTo>
                    <a:lnTo>
                      <a:pt x="4193" y="2258"/>
                    </a:lnTo>
                    <a:lnTo>
                      <a:pt x="4215" y="2331"/>
                    </a:lnTo>
                    <a:lnTo>
                      <a:pt x="4230" y="2406"/>
                    </a:lnTo>
                    <a:lnTo>
                      <a:pt x="4240" y="2486"/>
                    </a:lnTo>
                    <a:lnTo>
                      <a:pt x="4243" y="2568"/>
                    </a:lnTo>
                    <a:lnTo>
                      <a:pt x="4239" y="2648"/>
                    </a:lnTo>
                    <a:lnTo>
                      <a:pt x="4230" y="2725"/>
                    </a:lnTo>
                    <a:lnTo>
                      <a:pt x="4213" y="2800"/>
                    </a:lnTo>
                    <a:lnTo>
                      <a:pt x="4190" y="2870"/>
                    </a:lnTo>
                    <a:lnTo>
                      <a:pt x="4160" y="2937"/>
                    </a:lnTo>
                    <a:lnTo>
                      <a:pt x="4124" y="3002"/>
                    </a:lnTo>
                    <a:lnTo>
                      <a:pt x="4081" y="3062"/>
                    </a:lnTo>
                    <a:lnTo>
                      <a:pt x="4032" y="3120"/>
                    </a:lnTo>
                    <a:lnTo>
                      <a:pt x="3975" y="3176"/>
                    </a:lnTo>
                    <a:lnTo>
                      <a:pt x="3907" y="3232"/>
                    </a:lnTo>
                    <a:lnTo>
                      <a:pt x="3836" y="3280"/>
                    </a:lnTo>
                    <a:lnTo>
                      <a:pt x="3764" y="3321"/>
                    </a:lnTo>
                    <a:lnTo>
                      <a:pt x="3689" y="3356"/>
                    </a:lnTo>
                    <a:lnTo>
                      <a:pt x="3612" y="3382"/>
                    </a:lnTo>
                    <a:lnTo>
                      <a:pt x="3533" y="3400"/>
                    </a:lnTo>
                    <a:lnTo>
                      <a:pt x="3452" y="3411"/>
                    </a:lnTo>
                    <a:lnTo>
                      <a:pt x="3369" y="3415"/>
                    </a:lnTo>
                    <a:lnTo>
                      <a:pt x="3289" y="3412"/>
                    </a:lnTo>
                    <a:lnTo>
                      <a:pt x="3211" y="3405"/>
                    </a:lnTo>
                    <a:lnTo>
                      <a:pt x="3137" y="3392"/>
                    </a:lnTo>
                    <a:lnTo>
                      <a:pt x="3066" y="3373"/>
                    </a:lnTo>
                    <a:lnTo>
                      <a:pt x="2999" y="3349"/>
                    </a:lnTo>
                    <a:lnTo>
                      <a:pt x="2935" y="3321"/>
                    </a:lnTo>
                    <a:lnTo>
                      <a:pt x="2874" y="3288"/>
                    </a:lnTo>
                    <a:lnTo>
                      <a:pt x="2816" y="3248"/>
                    </a:lnTo>
                    <a:lnTo>
                      <a:pt x="2761" y="3204"/>
                    </a:lnTo>
                    <a:lnTo>
                      <a:pt x="2703" y="3149"/>
                    </a:lnTo>
                    <a:lnTo>
                      <a:pt x="2650" y="3087"/>
                    </a:lnTo>
                    <a:lnTo>
                      <a:pt x="2601" y="3021"/>
                    </a:lnTo>
                    <a:lnTo>
                      <a:pt x="2556" y="2950"/>
                    </a:lnTo>
                    <a:lnTo>
                      <a:pt x="2516" y="2873"/>
                    </a:lnTo>
                    <a:lnTo>
                      <a:pt x="2480" y="2791"/>
                    </a:lnTo>
                    <a:lnTo>
                      <a:pt x="2449" y="2703"/>
                    </a:lnTo>
                    <a:lnTo>
                      <a:pt x="2422" y="2610"/>
                    </a:lnTo>
                    <a:lnTo>
                      <a:pt x="2408" y="2545"/>
                    </a:lnTo>
                    <a:lnTo>
                      <a:pt x="2398" y="2473"/>
                    </a:lnTo>
                    <a:lnTo>
                      <a:pt x="2390" y="2395"/>
                    </a:lnTo>
                    <a:lnTo>
                      <a:pt x="2386" y="2313"/>
                    </a:lnTo>
                    <a:lnTo>
                      <a:pt x="2386" y="2223"/>
                    </a:lnTo>
                    <a:lnTo>
                      <a:pt x="2389" y="2128"/>
                    </a:lnTo>
                    <a:lnTo>
                      <a:pt x="2394" y="2027"/>
                    </a:lnTo>
                    <a:lnTo>
                      <a:pt x="2403" y="1920"/>
                    </a:lnTo>
                    <a:lnTo>
                      <a:pt x="2416" y="1807"/>
                    </a:lnTo>
                    <a:lnTo>
                      <a:pt x="2434" y="1678"/>
                    </a:lnTo>
                    <a:lnTo>
                      <a:pt x="2458" y="1554"/>
                    </a:lnTo>
                    <a:lnTo>
                      <a:pt x="2488" y="1433"/>
                    </a:lnTo>
                    <a:lnTo>
                      <a:pt x="2523" y="1317"/>
                    </a:lnTo>
                    <a:lnTo>
                      <a:pt x="2564" y="1203"/>
                    </a:lnTo>
                    <a:lnTo>
                      <a:pt x="2610" y="1095"/>
                    </a:lnTo>
                    <a:lnTo>
                      <a:pt x="2662" y="990"/>
                    </a:lnTo>
                    <a:lnTo>
                      <a:pt x="2718" y="889"/>
                    </a:lnTo>
                    <a:lnTo>
                      <a:pt x="2789" y="788"/>
                    </a:lnTo>
                    <a:lnTo>
                      <a:pt x="2861" y="692"/>
                    </a:lnTo>
                    <a:lnTo>
                      <a:pt x="2937" y="603"/>
                    </a:lnTo>
                    <a:lnTo>
                      <a:pt x="3016" y="521"/>
                    </a:lnTo>
                    <a:lnTo>
                      <a:pt x="3098" y="444"/>
                    </a:lnTo>
                    <a:lnTo>
                      <a:pt x="3182" y="374"/>
                    </a:lnTo>
                    <a:lnTo>
                      <a:pt x="3269" y="311"/>
                    </a:lnTo>
                    <a:lnTo>
                      <a:pt x="3371" y="244"/>
                    </a:lnTo>
                    <a:lnTo>
                      <a:pt x="3472" y="184"/>
                    </a:lnTo>
                    <a:lnTo>
                      <a:pt x="3568" y="131"/>
                    </a:lnTo>
                    <a:lnTo>
                      <a:pt x="3663" y="85"/>
                    </a:lnTo>
                    <a:lnTo>
                      <a:pt x="3757" y="46"/>
                    </a:lnTo>
                    <a:lnTo>
                      <a:pt x="3848" y="15"/>
                    </a:lnTo>
                    <a:lnTo>
                      <a:pt x="3885" y="4"/>
                    </a:lnTo>
                    <a:lnTo>
                      <a:pt x="3921" y="0"/>
                    </a:lnTo>
                    <a:close/>
                    <a:moveTo>
                      <a:pt x="1536" y="0"/>
                    </a:moveTo>
                    <a:lnTo>
                      <a:pt x="1571" y="4"/>
                    </a:lnTo>
                    <a:lnTo>
                      <a:pt x="1603" y="13"/>
                    </a:lnTo>
                    <a:lnTo>
                      <a:pt x="1634" y="29"/>
                    </a:lnTo>
                    <a:lnTo>
                      <a:pt x="1664" y="54"/>
                    </a:lnTo>
                    <a:lnTo>
                      <a:pt x="1691" y="83"/>
                    </a:lnTo>
                    <a:lnTo>
                      <a:pt x="1716" y="121"/>
                    </a:lnTo>
                    <a:lnTo>
                      <a:pt x="1734" y="156"/>
                    </a:lnTo>
                    <a:lnTo>
                      <a:pt x="1746" y="190"/>
                    </a:lnTo>
                    <a:lnTo>
                      <a:pt x="1751" y="222"/>
                    </a:lnTo>
                    <a:lnTo>
                      <a:pt x="1749" y="252"/>
                    </a:lnTo>
                    <a:lnTo>
                      <a:pt x="1738" y="282"/>
                    </a:lnTo>
                    <a:lnTo>
                      <a:pt x="1723" y="309"/>
                    </a:lnTo>
                    <a:lnTo>
                      <a:pt x="1700" y="334"/>
                    </a:lnTo>
                    <a:lnTo>
                      <a:pt x="1669" y="359"/>
                    </a:lnTo>
                    <a:lnTo>
                      <a:pt x="1631" y="382"/>
                    </a:lnTo>
                    <a:lnTo>
                      <a:pt x="1588" y="403"/>
                    </a:lnTo>
                    <a:lnTo>
                      <a:pt x="1540" y="427"/>
                    </a:lnTo>
                    <a:lnTo>
                      <a:pt x="1487" y="455"/>
                    </a:lnTo>
                    <a:lnTo>
                      <a:pt x="1432" y="488"/>
                    </a:lnTo>
                    <a:lnTo>
                      <a:pt x="1371" y="525"/>
                    </a:lnTo>
                    <a:lnTo>
                      <a:pt x="1307" y="565"/>
                    </a:lnTo>
                    <a:lnTo>
                      <a:pt x="1230" y="618"/>
                    </a:lnTo>
                    <a:lnTo>
                      <a:pt x="1156" y="676"/>
                    </a:lnTo>
                    <a:lnTo>
                      <a:pt x="1085" y="737"/>
                    </a:lnTo>
                    <a:lnTo>
                      <a:pt x="1019" y="804"/>
                    </a:lnTo>
                    <a:lnTo>
                      <a:pt x="954" y="875"/>
                    </a:lnTo>
                    <a:lnTo>
                      <a:pt x="909" y="936"/>
                    </a:lnTo>
                    <a:lnTo>
                      <a:pt x="865" y="1004"/>
                    </a:lnTo>
                    <a:lnTo>
                      <a:pt x="822" y="1080"/>
                    </a:lnTo>
                    <a:lnTo>
                      <a:pt x="778" y="1165"/>
                    </a:lnTo>
                    <a:lnTo>
                      <a:pt x="735" y="1256"/>
                    </a:lnTo>
                    <a:lnTo>
                      <a:pt x="703" y="1337"/>
                    </a:lnTo>
                    <a:lnTo>
                      <a:pt x="677" y="1420"/>
                    </a:lnTo>
                    <a:lnTo>
                      <a:pt x="657" y="1503"/>
                    </a:lnTo>
                    <a:lnTo>
                      <a:pt x="641" y="1588"/>
                    </a:lnTo>
                    <a:lnTo>
                      <a:pt x="632" y="1676"/>
                    </a:lnTo>
                    <a:lnTo>
                      <a:pt x="630" y="1765"/>
                    </a:lnTo>
                    <a:lnTo>
                      <a:pt x="698" y="1731"/>
                    </a:lnTo>
                    <a:lnTo>
                      <a:pt x="764" y="1704"/>
                    </a:lnTo>
                    <a:lnTo>
                      <a:pt x="828" y="1684"/>
                    </a:lnTo>
                    <a:lnTo>
                      <a:pt x="892" y="1669"/>
                    </a:lnTo>
                    <a:lnTo>
                      <a:pt x="954" y="1662"/>
                    </a:lnTo>
                    <a:lnTo>
                      <a:pt x="1015" y="1660"/>
                    </a:lnTo>
                    <a:lnTo>
                      <a:pt x="1074" y="1666"/>
                    </a:lnTo>
                    <a:lnTo>
                      <a:pt x="1155" y="1681"/>
                    </a:lnTo>
                    <a:lnTo>
                      <a:pt x="1236" y="1704"/>
                    </a:lnTo>
                    <a:lnTo>
                      <a:pt x="1317" y="1735"/>
                    </a:lnTo>
                    <a:lnTo>
                      <a:pt x="1397" y="1775"/>
                    </a:lnTo>
                    <a:lnTo>
                      <a:pt x="1477" y="1821"/>
                    </a:lnTo>
                    <a:lnTo>
                      <a:pt x="1537" y="1869"/>
                    </a:lnTo>
                    <a:lnTo>
                      <a:pt x="1594" y="1924"/>
                    </a:lnTo>
                    <a:lnTo>
                      <a:pt x="1648" y="1985"/>
                    </a:lnTo>
                    <a:lnTo>
                      <a:pt x="1698" y="2050"/>
                    </a:lnTo>
                    <a:lnTo>
                      <a:pt x="1745" y="2124"/>
                    </a:lnTo>
                    <a:lnTo>
                      <a:pt x="1780" y="2189"/>
                    </a:lnTo>
                    <a:lnTo>
                      <a:pt x="1808" y="2258"/>
                    </a:lnTo>
                    <a:lnTo>
                      <a:pt x="1830" y="2331"/>
                    </a:lnTo>
                    <a:lnTo>
                      <a:pt x="1845" y="2406"/>
                    </a:lnTo>
                    <a:lnTo>
                      <a:pt x="1856" y="2486"/>
                    </a:lnTo>
                    <a:lnTo>
                      <a:pt x="1858" y="2568"/>
                    </a:lnTo>
                    <a:lnTo>
                      <a:pt x="1854" y="2648"/>
                    </a:lnTo>
                    <a:lnTo>
                      <a:pt x="1845" y="2725"/>
                    </a:lnTo>
                    <a:lnTo>
                      <a:pt x="1828" y="2800"/>
                    </a:lnTo>
                    <a:lnTo>
                      <a:pt x="1805" y="2870"/>
                    </a:lnTo>
                    <a:lnTo>
                      <a:pt x="1776" y="2937"/>
                    </a:lnTo>
                    <a:lnTo>
                      <a:pt x="1738" y="3002"/>
                    </a:lnTo>
                    <a:lnTo>
                      <a:pt x="1696" y="3062"/>
                    </a:lnTo>
                    <a:lnTo>
                      <a:pt x="1646" y="3120"/>
                    </a:lnTo>
                    <a:lnTo>
                      <a:pt x="1590" y="3176"/>
                    </a:lnTo>
                    <a:lnTo>
                      <a:pt x="1522" y="3232"/>
                    </a:lnTo>
                    <a:lnTo>
                      <a:pt x="1451" y="3280"/>
                    </a:lnTo>
                    <a:lnTo>
                      <a:pt x="1379" y="3321"/>
                    </a:lnTo>
                    <a:lnTo>
                      <a:pt x="1304" y="3356"/>
                    </a:lnTo>
                    <a:lnTo>
                      <a:pt x="1227" y="3382"/>
                    </a:lnTo>
                    <a:lnTo>
                      <a:pt x="1147" y="3400"/>
                    </a:lnTo>
                    <a:lnTo>
                      <a:pt x="1066" y="3411"/>
                    </a:lnTo>
                    <a:lnTo>
                      <a:pt x="982" y="3415"/>
                    </a:lnTo>
                    <a:lnTo>
                      <a:pt x="903" y="3412"/>
                    </a:lnTo>
                    <a:lnTo>
                      <a:pt x="825" y="3405"/>
                    </a:lnTo>
                    <a:lnTo>
                      <a:pt x="752" y="3392"/>
                    </a:lnTo>
                    <a:lnTo>
                      <a:pt x="681" y="3373"/>
                    </a:lnTo>
                    <a:lnTo>
                      <a:pt x="614" y="3349"/>
                    </a:lnTo>
                    <a:lnTo>
                      <a:pt x="550" y="3321"/>
                    </a:lnTo>
                    <a:lnTo>
                      <a:pt x="489" y="3288"/>
                    </a:lnTo>
                    <a:lnTo>
                      <a:pt x="431" y="3248"/>
                    </a:lnTo>
                    <a:lnTo>
                      <a:pt x="376" y="3204"/>
                    </a:lnTo>
                    <a:lnTo>
                      <a:pt x="318" y="3149"/>
                    </a:lnTo>
                    <a:lnTo>
                      <a:pt x="265" y="3087"/>
                    </a:lnTo>
                    <a:lnTo>
                      <a:pt x="216" y="3021"/>
                    </a:lnTo>
                    <a:lnTo>
                      <a:pt x="171" y="2950"/>
                    </a:lnTo>
                    <a:lnTo>
                      <a:pt x="131" y="2873"/>
                    </a:lnTo>
                    <a:lnTo>
                      <a:pt x="95" y="2791"/>
                    </a:lnTo>
                    <a:lnTo>
                      <a:pt x="64" y="2703"/>
                    </a:lnTo>
                    <a:lnTo>
                      <a:pt x="37" y="2610"/>
                    </a:lnTo>
                    <a:lnTo>
                      <a:pt x="23" y="2545"/>
                    </a:lnTo>
                    <a:lnTo>
                      <a:pt x="13" y="2473"/>
                    </a:lnTo>
                    <a:lnTo>
                      <a:pt x="5" y="2395"/>
                    </a:lnTo>
                    <a:lnTo>
                      <a:pt x="1" y="2313"/>
                    </a:lnTo>
                    <a:lnTo>
                      <a:pt x="0" y="2223"/>
                    </a:lnTo>
                    <a:lnTo>
                      <a:pt x="3" y="2128"/>
                    </a:lnTo>
                    <a:lnTo>
                      <a:pt x="9" y="2027"/>
                    </a:lnTo>
                    <a:lnTo>
                      <a:pt x="18" y="1920"/>
                    </a:lnTo>
                    <a:lnTo>
                      <a:pt x="30" y="1807"/>
                    </a:lnTo>
                    <a:lnTo>
                      <a:pt x="49" y="1678"/>
                    </a:lnTo>
                    <a:lnTo>
                      <a:pt x="72" y="1554"/>
                    </a:lnTo>
                    <a:lnTo>
                      <a:pt x="102" y="1433"/>
                    </a:lnTo>
                    <a:lnTo>
                      <a:pt x="138" y="1317"/>
                    </a:lnTo>
                    <a:lnTo>
                      <a:pt x="179" y="1203"/>
                    </a:lnTo>
                    <a:lnTo>
                      <a:pt x="224" y="1095"/>
                    </a:lnTo>
                    <a:lnTo>
                      <a:pt x="277" y="990"/>
                    </a:lnTo>
                    <a:lnTo>
                      <a:pt x="334" y="889"/>
                    </a:lnTo>
                    <a:lnTo>
                      <a:pt x="403" y="788"/>
                    </a:lnTo>
                    <a:lnTo>
                      <a:pt x="476" y="692"/>
                    </a:lnTo>
                    <a:lnTo>
                      <a:pt x="552" y="603"/>
                    </a:lnTo>
                    <a:lnTo>
                      <a:pt x="631" y="521"/>
                    </a:lnTo>
                    <a:lnTo>
                      <a:pt x="712" y="444"/>
                    </a:lnTo>
                    <a:lnTo>
                      <a:pt x="797" y="374"/>
                    </a:lnTo>
                    <a:lnTo>
                      <a:pt x="885" y="311"/>
                    </a:lnTo>
                    <a:lnTo>
                      <a:pt x="986" y="244"/>
                    </a:lnTo>
                    <a:lnTo>
                      <a:pt x="1087" y="184"/>
                    </a:lnTo>
                    <a:lnTo>
                      <a:pt x="1183" y="131"/>
                    </a:lnTo>
                    <a:lnTo>
                      <a:pt x="1279" y="85"/>
                    </a:lnTo>
                    <a:lnTo>
                      <a:pt x="1373" y="46"/>
                    </a:lnTo>
                    <a:lnTo>
                      <a:pt x="1463" y="15"/>
                    </a:lnTo>
                    <a:lnTo>
                      <a:pt x="1500" y="4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26" name="Group 116"/>
          <p:cNvGrpSpPr>
            <a:grpSpLocks/>
          </p:cNvGrpSpPr>
          <p:nvPr/>
        </p:nvGrpSpPr>
        <p:grpSpPr bwMode="auto">
          <a:xfrm>
            <a:off x="406800" y="5771937"/>
            <a:ext cx="640272" cy="460710"/>
            <a:chOff x="9181" y="7618"/>
            <a:chExt cx="504" cy="432"/>
          </a:xfrm>
          <a:solidFill>
            <a:srgbClr val="0070C0"/>
          </a:solidFill>
        </p:grpSpPr>
        <p:sp>
          <p:nvSpPr>
            <p:cNvPr id="28" name="Rectangle 117"/>
            <p:cNvSpPr>
              <a:spLocks noChangeArrowheads="1"/>
            </p:cNvSpPr>
            <p:nvPr/>
          </p:nvSpPr>
          <p:spPr bwMode="auto">
            <a:xfrm>
              <a:off x="9576" y="7786"/>
              <a:ext cx="109" cy="24"/>
            </a:xfrm>
            <a:prstGeom prst="rect">
              <a:avLst/>
            </a:prstGeom>
            <a:grpFill/>
            <a:ln w="12700" algn="ctr">
              <a:solidFill>
                <a:srgbClr val="007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Freeform 118"/>
            <p:cNvSpPr>
              <a:spLocks/>
            </p:cNvSpPr>
            <p:nvPr/>
          </p:nvSpPr>
          <p:spPr bwMode="auto">
            <a:xfrm>
              <a:off x="9548" y="7858"/>
              <a:ext cx="110" cy="7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96" y="79"/>
                </a:cxn>
                <a:cxn ang="0">
                  <a:pos x="110" y="55"/>
                </a:cxn>
                <a:cxn ang="0">
                  <a:pos x="14" y="0"/>
                </a:cxn>
                <a:cxn ang="0">
                  <a:pos x="0" y="24"/>
                </a:cxn>
              </a:cxnLst>
              <a:rect l="0" t="0" r="r" b="b"/>
              <a:pathLst>
                <a:path w="110" h="79">
                  <a:moveTo>
                    <a:pt x="0" y="24"/>
                  </a:moveTo>
                  <a:lnTo>
                    <a:pt x="96" y="79"/>
                  </a:lnTo>
                  <a:lnTo>
                    <a:pt x="110" y="55"/>
                  </a:lnTo>
                  <a:lnTo>
                    <a:pt x="1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Freeform 119"/>
            <p:cNvSpPr>
              <a:spLocks/>
            </p:cNvSpPr>
            <p:nvPr/>
          </p:nvSpPr>
          <p:spPr bwMode="auto">
            <a:xfrm>
              <a:off x="9493" y="7913"/>
              <a:ext cx="76" cy="109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55" y="109"/>
                </a:cxn>
                <a:cxn ang="0">
                  <a:pos x="76" y="96"/>
                </a:cxn>
                <a:cxn ang="0">
                  <a:pos x="21" y="0"/>
                </a:cxn>
                <a:cxn ang="0">
                  <a:pos x="0" y="13"/>
                </a:cxn>
              </a:cxnLst>
              <a:rect l="0" t="0" r="r" b="b"/>
              <a:pathLst>
                <a:path w="76" h="109">
                  <a:moveTo>
                    <a:pt x="0" y="13"/>
                  </a:moveTo>
                  <a:lnTo>
                    <a:pt x="55" y="109"/>
                  </a:lnTo>
                  <a:lnTo>
                    <a:pt x="76" y="96"/>
                  </a:lnTo>
                  <a:lnTo>
                    <a:pt x="21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Rectangle 120"/>
            <p:cNvSpPr>
              <a:spLocks noChangeArrowheads="1"/>
            </p:cNvSpPr>
            <p:nvPr/>
          </p:nvSpPr>
          <p:spPr bwMode="auto">
            <a:xfrm>
              <a:off x="9418" y="7940"/>
              <a:ext cx="27" cy="110"/>
            </a:xfrm>
            <a:prstGeom prst="rect">
              <a:avLst/>
            </a:prstGeom>
            <a:grpFill/>
            <a:ln w="12700" algn="ctr">
              <a:solidFill>
                <a:srgbClr val="007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Freeform 121"/>
            <p:cNvSpPr>
              <a:spLocks/>
            </p:cNvSpPr>
            <p:nvPr/>
          </p:nvSpPr>
          <p:spPr bwMode="auto">
            <a:xfrm>
              <a:off x="9295" y="7913"/>
              <a:ext cx="78" cy="109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4" y="109"/>
                </a:cxn>
                <a:cxn ang="0">
                  <a:pos x="78" y="13"/>
                </a:cxn>
                <a:cxn ang="0">
                  <a:pos x="54" y="0"/>
                </a:cxn>
                <a:cxn ang="0">
                  <a:pos x="0" y="96"/>
                </a:cxn>
              </a:cxnLst>
              <a:rect l="0" t="0" r="r" b="b"/>
              <a:pathLst>
                <a:path w="78" h="109">
                  <a:moveTo>
                    <a:pt x="0" y="96"/>
                  </a:moveTo>
                  <a:lnTo>
                    <a:pt x="24" y="109"/>
                  </a:lnTo>
                  <a:lnTo>
                    <a:pt x="78" y="13"/>
                  </a:lnTo>
                  <a:lnTo>
                    <a:pt x="54" y="0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1270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Freeform 122"/>
            <p:cNvSpPr>
              <a:spLocks/>
            </p:cNvSpPr>
            <p:nvPr/>
          </p:nvSpPr>
          <p:spPr bwMode="auto">
            <a:xfrm>
              <a:off x="9209" y="7858"/>
              <a:ext cx="110" cy="79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55"/>
                </a:cxn>
                <a:cxn ang="0">
                  <a:pos x="14" y="79"/>
                </a:cxn>
                <a:cxn ang="0">
                  <a:pos x="110" y="24"/>
                </a:cxn>
                <a:cxn ang="0">
                  <a:pos x="96" y="0"/>
                </a:cxn>
              </a:cxnLst>
              <a:rect l="0" t="0" r="r" b="b"/>
              <a:pathLst>
                <a:path w="110" h="79">
                  <a:moveTo>
                    <a:pt x="96" y="0"/>
                  </a:moveTo>
                  <a:lnTo>
                    <a:pt x="0" y="55"/>
                  </a:lnTo>
                  <a:lnTo>
                    <a:pt x="14" y="79"/>
                  </a:lnTo>
                  <a:lnTo>
                    <a:pt x="110" y="24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1270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6" name="Rectangle 123"/>
            <p:cNvSpPr>
              <a:spLocks noChangeArrowheads="1"/>
            </p:cNvSpPr>
            <p:nvPr/>
          </p:nvSpPr>
          <p:spPr bwMode="auto">
            <a:xfrm>
              <a:off x="9181" y="7786"/>
              <a:ext cx="110" cy="24"/>
            </a:xfrm>
            <a:prstGeom prst="rect">
              <a:avLst/>
            </a:prstGeom>
            <a:grpFill/>
            <a:ln w="12700" algn="ctr">
              <a:solidFill>
                <a:srgbClr val="007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7" name="Freeform 124"/>
            <p:cNvSpPr>
              <a:spLocks noEditPoints="1"/>
            </p:cNvSpPr>
            <p:nvPr/>
          </p:nvSpPr>
          <p:spPr bwMode="auto">
            <a:xfrm>
              <a:off x="9320" y="7618"/>
              <a:ext cx="216" cy="288"/>
            </a:xfrm>
            <a:custGeom>
              <a:avLst/>
              <a:gdLst/>
              <a:ahLst/>
              <a:cxnLst>
                <a:cxn ang="0">
                  <a:pos x="165" y="89"/>
                </a:cxn>
                <a:cxn ang="0">
                  <a:pos x="161" y="86"/>
                </a:cxn>
                <a:cxn ang="0">
                  <a:pos x="158" y="82"/>
                </a:cxn>
                <a:cxn ang="0">
                  <a:pos x="158" y="79"/>
                </a:cxn>
                <a:cxn ang="0">
                  <a:pos x="158" y="7"/>
                </a:cxn>
                <a:cxn ang="0">
                  <a:pos x="134" y="3"/>
                </a:cxn>
                <a:cxn ang="0">
                  <a:pos x="107" y="0"/>
                </a:cxn>
                <a:cxn ang="0">
                  <a:pos x="83" y="3"/>
                </a:cxn>
                <a:cxn ang="0">
                  <a:pos x="55" y="7"/>
                </a:cxn>
                <a:cxn ang="0">
                  <a:pos x="55" y="79"/>
                </a:cxn>
                <a:cxn ang="0">
                  <a:pos x="55" y="82"/>
                </a:cxn>
                <a:cxn ang="0">
                  <a:pos x="55" y="86"/>
                </a:cxn>
                <a:cxn ang="0">
                  <a:pos x="52" y="89"/>
                </a:cxn>
                <a:cxn ang="0">
                  <a:pos x="24" y="113"/>
                </a:cxn>
                <a:cxn ang="0">
                  <a:pos x="7" y="144"/>
                </a:cxn>
                <a:cxn ang="0">
                  <a:pos x="0" y="182"/>
                </a:cxn>
                <a:cxn ang="0">
                  <a:pos x="7" y="223"/>
                </a:cxn>
                <a:cxn ang="0">
                  <a:pos x="31" y="257"/>
                </a:cxn>
                <a:cxn ang="0">
                  <a:pos x="66" y="278"/>
                </a:cxn>
                <a:cxn ang="0">
                  <a:pos x="107" y="288"/>
                </a:cxn>
                <a:cxn ang="0">
                  <a:pos x="148" y="278"/>
                </a:cxn>
                <a:cxn ang="0">
                  <a:pos x="182" y="257"/>
                </a:cxn>
                <a:cxn ang="0">
                  <a:pos x="206" y="223"/>
                </a:cxn>
                <a:cxn ang="0">
                  <a:pos x="216" y="182"/>
                </a:cxn>
                <a:cxn ang="0">
                  <a:pos x="209" y="144"/>
                </a:cxn>
                <a:cxn ang="0">
                  <a:pos x="192" y="113"/>
                </a:cxn>
                <a:cxn ang="0">
                  <a:pos x="165" y="89"/>
                </a:cxn>
                <a:cxn ang="0">
                  <a:pos x="131" y="79"/>
                </a:cxn>
                <a:cxn ang="0">
                  <a:pos x="134" y="89"/>
                </a:cxn>
                <a:cxn ang="0">
                  <a:pos x="137" y="96"/>
                </a:cxn>
                <a:cxn ang="0">
                  <a:pos x="141" y="106"/>
                </a:cxn>
                <a:cxn ang="0">
                  <a:pos x="148" y="110"/>
                </a:cxn>
                <a:cxn ang="0">
                  <a:pos x="151" y="113"/>
                </a:cxn>
                <a:cxn ang="0">
                  <a:pos x="172" y="130"/>
                </a:cxn>
                <a:cxn ang="0">
                  <a:pos x="182" y="154"/>
                </a:cxn>
                <a:cxn ang="0">
                  <a:pos x="189" y="182"/>
                </a:cxn>
                <a:cxn ang="0">
                  <a:pos x="182" y="212"/>
                </a:cxn>
                <a:cxn ang="0">
                  <a:pos x="165" y="236"/>
                </a:cxn>
                <a:cxn ang="0">
                  <a:pos x="137" y="254"/>
                </a:cxn>
                <a:cxn ang="0">
                  <a:pos x="107" y="260"/>
                </a:cxn>
                <a:cxn ang="0">
                  <a:pos x="76" y="254"/>
                </a:cxn>
                <a:cxn ang="0">
                  <a:pos x="52" y="236"/>
                </a:cxn>
                <a:cxn ang="0">
                  <a:pos x="35" y="212"/>
                </a:cxn>
                <a:cxn ang="0">
                  <a:pos x="28" y="182"/>
                </a:cxn>
                <a:cxn ang="0">
                  <a:pos x="31" y="154"/>
                </a:cxn>
                <a:cxn ang="0">
                  <a:pos x="45" y="130"/>
                </a:cxn>
                <a:cxn ang="0">
                  <a:pos x="66" y="113"/>
                </a:cxn>
                <a:cxn ang="0">
                  <a:pos x="69" y="110"/>
                </a:cxn>
                <a:cxn ang="0">
                  <a:pos x="72" y="106"/>
                </a:cxn>
                <a:cxn ang="0">
                  <a:pos x="79" y="96"/>
                </a:cxn>
                <a:cxn ang="0">
                  <a:pos x="83" y="89"/>
                </a:cxn>
                <a:cxn ang="0">
                  <a:pos x="83" y="79"/>
                </a:cxn>
                <a:cxn ang="0">
                  <a:pos x="83" y="48"/>
                </a:cxn>
                <a:cxn ang="0">
                  <a:pos x="107" y="48"/>
                </a:cxn>
                <a:cxn ang="0">
                  <a:pos x="131" y="48"/>
                </a:cxn>
                <a:cxn ang="0">
                  <a:pos x="131" y="79"/>
                </a:cxn>
              </a:cxnLst>
              <a:rect l="0" t="0" r="r" b="b"/>
              <a:pathLst>
                <a:path w="216" h="288">
                  <a:moveTo>
                    <a:pt x="165" y="89"/>
                  </a:moveTo>
                  <a:lnTo>
                    <a:pt x="161" y="86"/>
                  </a:lnTo>
                  <a:lnTo>
                    <a:pt x="158" y="82"/>
                  </a:lnTo>
                  <a:lnTo>
                    <a:pt x="158" y="79"/>
                  </a:lnTo>
                  <a:lnTo>
                    <a:pt x="158" y="7"/>
                  </a:lnTo>
                  <a:lnTo>
                    <a:pt x="134" y="3"/>
                  </a:lnTo>
                  <a:lnTo>
                    <a:pt x="107" y="0"/>
                  </a:lnTo>
                  <a:lnTo>
                    <a:pt x="83" y="3"/>
                  </a:lnTo>
                  <a:lnTo>
                    <a:pt x="55" y="7"/>
                  </a:lnTo>
                  <a:lnTo>
                    <a:pt x="55" y="79"/>
                  </a:lnTo>
                  <a:lnTo>
                    <a:pt x="55" y="82"/>
                  </a:lnTo>
                  <a:lnTo>
                    <a:pt x="55" y="86"/>
                  </a:lnTo>
                  <a:lnTo>
                    <a:pt x="52" y="89"/>
                  </a:lnTo>
                  <a:lnTo>
                    <a:pt x="24" y="113"/>
                  </a:lnTo>
                  <a:lnTo>
                    <a:pt x="7" y="144"/>
                  </a:lnTo>
                  <a:lnTo>
                    <a:pt x="0" y="182"/>
                  </a:lnTo>
                  <a:lnTo>
                    <a:pt x="7" y="223"/>
                  </a:lnTo>
                  <a:lnTo>
                    <a:pt x="31" y="257"/>
                  </a:lnTo>
                  <a:lnTo>
                    <a:pt x="66" y="278"/>
                  </a:lnTo>
                  <a:lnTo>
                    <a:pt x="107" y="288"/>
                  </a:lnTo>
                  <a:lnTo>
                    <a:pt x="148" y="278"/>
                  </a:lnTo>
                  <a:lnTo>
                    <a:pt x="182" y="257"/>
                  </a:lnTo>
                  <a:lnTo>
                    <a:pt x="206" y="223"/>
                  </a:lnTo>
                  <a:lnTo>
                    <a:pt x="216" y="182"/>
                  </a:lnTo>
                  <a:lnTo>
                    <a:pt x="209" y="144"/>
                  </a:lnTo>
                  <a:lnTo>
                    <a:pt x="192" y="113"/>
                  </a:lnTo>
                  <a:lnTo>
                    <a:pt x="165" y="89"/>
                  </a:lnTo>
                  <a:close/>
                  <a:moveTo>
                    <a:pt x="131" y="79"/>
                  </a:moveTo>
                  <a:lnTo>
                    <a:pt x="134" y="89"/>
                  </a:lnTo>
                  <a:lnTo>
                    <a:pt x="137" y="96"/>
                  </a:lnTo>
                  <a:lnTo>
                    <a:pt x="141" y="106"/>
                  </a:lnTo>
                  <a:lnTo>
                    <a:pt x="148" y="110"/>
                  </a:lnTo>
                  <a:lnTo>
                    <a:pt x="151" y="113"/>
                  </a:lnTo>
                  <a:lnTo>
                    <a:pt x="172" y="130"/>
                  </a:lnTo>
                  <a:lnTo>
                    <a:pt x="182" y="154"/>
                  </a:lnTo>
                  <a:lnTo>
                    <a:pt x="189" y="182"/>
                  </a:lnTo>
                  <a:lnTo>
                    <a:pt x="182" y="212"/>
                  </a:lnTo>
                  <a:lnTo>
                    <a:pt x="165" y="236"/>
                  </a:lnTo>
                  <a:lnTo>
                    <a:pt x="137" y="254"/>
                  </a:lnTo>
                  <a:lnTo>
                    <a:pt x="107" y="260"/>
                  </a:lnTo>
                  <a:lnTo>
                    <a:pt x="76" y="254"/>
                  </a:lnTo>
                  <a:lnTo>
                    <a:pt x="52" y="236"/>
                  </a:lnTo>
                  <a:lnTo>
                    <a:pt x="35" y="212"/>
                  </a:lnTo>
                  <a:lnTo>
                    <a:pt x="28" y="182"/>
                  </a:lnTo>
                  <a:lnTo>
                    <a:pt x="31" y="154"/>
                  </a:lnTo>
                  <a:lnTo>
                    <a:pt x="45" y="130"/>
                  </a:lnTo>
                  <a:lnTo>
                    <a:pt x="66" y="113"/>
                  </a:lnTo>
                  <a:lnTo>
                    <a:pt x="69" y="110"/>
                  </a:lnTo>
                  <a:lnTo>
                    <a:pt x="72" y="106"/>
                  </a:lnTo>
                  <a:lnTo>
                    <a:pt x="79" y="96"/>
                  </a:lnTo>
                  <a:lnTo>
                    <a:pt x="83" y="89"/>
                  </a:lnTo>
                  <a:lnTo>
                    <a:pt x="83" y="79"/>
                  </a:lnTo>
                  <a:lnTo>
                    <a:pt x="83" y="48"/>
                  </a:lnTo>
                  <a:lnTo>
                    <a:pt x="107" y="48"/>
                  </a:lnTo>
                  <a:lnTo>
                    <a:pt x="131" y="48"/>
                  </a:lnTo>
                  <a:lnTo>
                    <a:pt x="131" y="79"/>
                  </a:lnTo>
                  <a:close/>
                </a:path>
              </a:pathLst>
            </a:custGeom>
            <a:grpFill/>
            <a:ln w="12700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7" name="Rectangle 304"/>
          <p:cNvSpPr>
            <a:spLocks noChangeArrowheads="1"/>
          </p:cNvSpPr>
          <p:nvPr/>
        </p:nvSpPr>
        <p:spPr bwMode="auto">
          <a:xfrm>
            <a:off x="1247809" y="5817178"/>
            <a:ext cx="830400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이기종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장비들에 대한 패스워드 </a:t>
            </a:r>
            <a:r>
              <a:rPr lang="ko-KR" altLang="en-US" sz="140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통합 정책</a:t>
            </a:r>
            <a:r>
              <a:rPr lang="en-US" altLang="ko-KR" sz="1400" dirty="0">
                <a:solidFill>
                  <a:srgbClr val="FF66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구성으로 일관된 보안 정책 유지 및 패스워드 유출 방지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300727" y="272128"/>
            <a:ext cx="245061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2589598" y="225961"/>
            <a:ext cx="26789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SecureGuard CCTV PM </a:t>
            </a: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특장점</a:t>
            </a:r>
          </a:p>
        </p:txBody>
      </p:sp>
    </p:spTree>
    <p:extLst>
      <p:ext uri="{BB962C8B-B14F-4D97-AF65-F5344CB8AC3E}">
        <p14:creationId xmlns:p14="http://schemas.microsoft.com/office/powerpoint/2010/main" val="62663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17281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보안 필요성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의 가장 기초적인 보안은 관리자 패스워드 변경이지만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관리가 제대로 되지 않아 전세계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위의 해킹 대상이 됨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이처럼 중요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의 패스워드 관리 소홀로 인한 피해사례가 늘어나고 있어 자동으로 관리할 솔루션 필요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PM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는 소수의 관리자가 수 많은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패스워드를 쉽게 관리하기 위한 최적의 해법 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00728" y="272128"/>
            <a:ext cx="2348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571712" y="225961"/>
            <a:ext cx="2852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SecureGuard CCTV PM </a:t>
            </a: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기대효과</a:t>
            </a:r>
          </a:p>
        </p:txBody>
      </p:sp>
      <p:sp>
        <p:nvSpPr>
          <p:cNvPr id="12" name="대각선 방향의 모서리가 둥근 사각형 11"/>
          <p:cNvSpPr/>
          <p:nvPr/>
        </p:nvSpPr>
        <p:spPr>
          <a:xfrm>
            <a:off x="404740" y="2492896"/>
            <a:ext cx="2018231" cy="505646"/>
          </a:xfrm>
          <a:prstGeom prst="round2DiagRect">
            <a:avLst/>
          </a:prstGeom>
          <a:solidFill>
            <a:srgbClr val="456AB2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 prstMaterial="dkEdge">
            <a:bevelT w="12700" h="44450"/>
            <a:bevelB w="0"/>
            <a:contourClr>
              <a:sysClr val="window" lastClr="FFFFFF">
                <a:lumMod val="85000"/>
              </a:sysClr>
            </a:contourClr>
          </a:sp3d>
        </p:spPr>
        <p:txBody>
          <a:bodyPr wrap="square" lIns="36000" rIns="36000" rtlCol="0" anchor="ctr">
            <a:sp3d contourW="19050">
              <a:bevelT w="1270"/>
              <a:contourClr>
                <a:srgbClr val="386AA2"/>
              </a:contourClr>
            </a:sp3d>
          </a:bodyPr>
          <a:lstStyle/>
          <a:p>
            <a:pPr marL="0" lvl="1" indent="-95250" algn="ctr" defTabSz="885825" eaLnBrk="0" hangingPunct="0">
              <a:lnSpc>
                <a:spcPct val="110000"/>
              </a:lnSpc>
              <a:buClr>
                <a:sysClr val="windowText" lastClr="000000"/>
              </a:buClr>
              <a:buSzPct val="80000"/>
              <a:tabLst>
                <a:tab pos="5648325" algn="l"/>
              </a:tabLst>
              <a:defRPr/>
            </a:pPr>
            <a:r>
              <a:rPr lang="en-US" altLang="ko-KR" sz="120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CCTV </a:t>
            </a:r>
            <a:r>
              <a:rPr lang="ko-KR" altLang="en-US" sz="120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관리 계정 </a:t>
            </a:r>
          </a:p>
        </p:txBody>
      </p:sp>
      <p:sp>
        <p:nvSpPr>
          <p:cNvPr id="13" name="대각선 방향의 모서리가 둥근 사각형 12"/>
          <p:cNvSpPr/>
          <p:nvPr/>
        </p:nvSpPr>
        <p:spPr>
          <a:xfrm>
            <a:off x="2709550" y="2498141"/>
            <a:ext cx="4547706" cy="505646"/>
          </a:xfrm>
          <a:prstGeom prst="round2DiagRect">
            <a:avLst/>
          </a:prstGeom>
          <a:solidFill>
            <a:srgbClr val="456AB2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 prstMaterial="dkEdge">
            <a:bevelT w="12700" h="44450"/>
            <a:bevelB w="0"/>
            <a:contourClr>
              <a:sysClr val="window" lastClr="FFFFFF">
                <a:lumMod val="85000"/>
              </a:sysClr>
            </a:contourClr>
          </a:sp3d>
        </p:spPr>
        <p:txBody>
          <a:bodyPr wrap="square" lIns="36000" rIns="36000" rtlCol="0" anchor="ctr">
            <a:sp3d contourW="19050">
              <a:bevelT w="1270"/>
              <a:contourClr>
                <a:srgbClr val="386AA2"/>
              </a:contourClr>
            </a:sp3d>
          </a:bodyPr>
          <a:lstStyle/>
          <a:p>
            <a:pPr marL="0" lvl="1" indent="-95250" algn="ctr" defTabSz="885825" eaLnBrk="0" hangingPunct="0">
              <a:lnSpc>
                <a:spcPct val="110000"/>
              </a:lnSpc>
              <a:buClr>
                <a:sysClr val="windowText" lastClr="000000"/>
              </a:buClr>
              <a:buSzPct val="80000"/>
              <a:tabLst>
                <a:tab pos="5648325" algn="l"/>
              </a:tabLst>
              <a:defRPr/>
            </a:pPr>
            <a:r>
              <a:rPr lang="ko-KR" altLang="en-US" sz="120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관리 주체</a:t>
            </a:r>
          </a:p>
        </p:txBody>
      </p:sp>
      <p:sp>
        <p:nvSpPr>
          <p:cNvPr id="14" name="대각선 방향의 모서리가 둥근 사각형 13"/>
          <p:cNvSpPr/>
          <p:nvPr/>
        </p:nvSpPr>
        <p:spPr>
          <a:xfrm>
            <a:off x="7543281" y="2492896"/>
            <a:ext cx="2018231" cy="505646"/>
          </a:xfrm>
          <a:prstGeom prst="round2DiagRect">
            <a:avLst/>
          </a:prstGeom>
          <a:solidFill>
            <a:srgbClr val="456AB2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 prstMaterial="dkEdge">
            <a:bevelT w="12700" h="44450"/>
            <a:bevelB w="0"/>
            <a:contourClr>
              <a:sysClr val="window" lastClr="FFFFFF">
                <a:lumMod val="85000"/>
              </a:sysClr>
            </a:contourClr>
          </a:sp3d>
        </p:spPr>
        <p:txBody>
          <a:bodyPr wrap="square" lIns="36000" rIns="36000" rtlCol="0" anchor="ctr">
            <a:sp3d contourW="19050">
              <a:bevelT w="1270"/>
              <a:contourClr>
                <a:srgbClr val="386AA2"/>
              </a:contourClr>
            </a:sp3d>
          </a:bodyPr>
          <a:lstStyle/>
          <a:p>
            <a:pPr marL="0" lvl="1" indent="-95250" algn="ctr" defTabSz="885825" eaLnBrk="0" hangingPunct="0">
              <a:lnSpc>
                <a:spcPct val="110000"/>
              </a:lnSpc>
              <a:buClr>
                <a:sysClr val="windowText" lastClr="000000"/>
              </a:buClr>
              <a:buSzPct val="80000"/>
              <a:tabLst>
                <a:tab pos="5648325" algn="l"/>
              </a:tabLst>
              <a:defRPr/>
            </a:pPr>
            <a:r>
              <a:rPr lang="en-US" altLang="ko-KR" sz="120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VMS </a:t>
            </a:r>
            <a:r>
              <a:rPr lang="ko-KR" altLang="en-US" sz="120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및 사용자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8512961" y="5795244"/>
            <a:ext cx="450974" cy="384567"/>
            <a:chOff x="1738313" y="3214688"/>
            <a:chExt cx="623887" cy="685526"/>
          </a:xfrm>
        </p:grpSpPr>
        <p:pic>
          <p:nvPicPr>
            <p:cNvPr id="18" name="Picture 127" descr="iAS_Icons: Compute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214688"/>
              <a:ext cx="623887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313" descr="People: Gro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356992"/>
              <a:ext cx="475866" cy="54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9" descr="Wi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>
            <a:off x="2577338" y="3560071"/>
            <a:ext cx="2355300" cy="2277308"/>
          </a:xfrm>
          <a:prstGeom prst="rect">
            <a:avLst/>
          </a:prstGeom>
          <a:noFill/>
        </p:spPr>
      </p:pic>
      <p:pic>
        <p:nvPicPr>
          <p:cNvPr id="21" name="Picture 8" descr="Wir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gray">
          <a:xfrm>
            <a:off x="5025008" y="3543155"/>
            <a:ext cx="2304785" cy="2277307"/>
          </a:xfrm>
          <a:prstGeom prst="rect">
            <a:avLst/>
          </a:prstGeom>
          <a:noFill/>
        </p:spPr>
      </p:pic>
      <p:grpSp>
        <p:nvGrpSpPr>
          <p:cNvPr id="22" name="그룹 21"/>
          <p:cNvGrpSpPr/>
          <p:nvPr/>
        </p:nvGrpSpPr>
        <p:grpSpPr>
          <a:xfrm>
            <a:off x="8253255" y="5146792"/>
            <a:ext cx="450974" cy="384567"/>
            <a:chOff x="1738313" y="3214688"/>
            <a:chExt cx="623887" cy="685526"/>
          </a:xfrm>
        </p:grpSpPr>
        <p:pic>
          <p:nvPicPr>
            <p:cNvPr id="23" name="Picture 127" descr="iAS_Icons: Compute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214688"/>
              <a:ext cx="623887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313" descr="People: Gro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356992"/>
              <a:ext cx="475866" cy="54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7786624" y="5795244"/>
            <a:ext cx="450974" cy="384567"/>
            <a:chOff x="1738313" y="3214688"/>
            <a:chExt cx="623887" cy="685526"/>
          </a:xfrm>
        </p:grpSpPr>
        <p:pic>
          <p:nvPicPr>
            <p:cNvPr id="26" name="Picture 127" descr="iAS_Icons: Compute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214688"/>
              <a:ext cx="623887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313" descr="People: Gro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356992"/>
              <a:ext cx="475866" cy="54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그룹 27"/>
          <p:cNvGrpSpPr/>
          <p:nvPr/>
        </p:nvGrpSpPr>
        <p:grpSpPr>
          <a:xfrm>
            <a:off x="8966603" y="5146792"/>
            <a:ext cx="450974" cy="384567"/>
            <a:chOff x="1738313" y="3214688"/>
            <a:chExt cx="623887" cy="685526"/>
          </a:xfrm>
        </p:grpSpPr>
        <p:pic>
          <p:nvPicPr>
            <p:cNvPr id="29" name="Picture 127" descr="iAS_Icons: Compute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214688"/>
              <a:ext cx="623887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13" descr="People: Gro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313" y="3356992"/>
              <a:ext cx="475866" cy="54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2" descr="C:\Users\Administrator\Pictures\슈퍼마이크로 서버 원유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23" y="4206661"/>
            <a:ext cx="2084909" cy="6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8738448" y="3502579"/>
            <a:ext cx="662067" cy="597195"/>
            <a:chOff x="8144852" y="2905322"/>
            <a:chExt cx="662067" cy="597195"/>
          </a:xfrm>
        </p:grpSpPr>
        <p:pic>
          <p:nvPicPr>
            <p:cNvPr id="33" name="Picture 3" descr="C:\vms_LiveView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852" y="2905322"/>
              <a:ext cx="662067" cy="401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 Box 186"/>
            <p:cNvSpPr txBox="1">
              <a:spLocks noChangeArrowheads="1"/>
            </p:cNvSpPr>
            <p:nvPr/>
          </p:nvSpPr>
          <p:spPr bwMode="auto">
            <a:xfrm>
              <a:off x="8232715" y="3271685"/>
              <a:ext cx="505232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1pPr>
              <a:lvl2pPr marL="742950" indent="-28575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2pPr>
              <a:lvl3pPr marL="11430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3pPr>
              <a:lvl4pPr marL="16002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4pPr>
              <a:lvl5pPr marL="20574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r>
                <a:rPr lang="en-US" altLang="ko-KR" sz="900" dirty="0">
                  <a:solidFill>
                    <a:srgbClr val="000000"/>
                  </a:solidFill>
                  <a:latin typeface="가는각진제목체"/>
                </a:rPr>
                <a:t>VMS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7766779" y="3513796"/>
            <a:ext cx="662067" cy="597195"/>
            <a:chOff x="8144852" y="2905322"/>
            <a:chExt cx="662067" cy="597195"/>
          </a:xfrm>
        </p:grpSpPr>
        <p:pic>
          <p:nvPicPr>
            <p:cNvPr id="36" name="Picture 3" descr="C:\vms_LiveView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852" y="2905322"/>
              <a:ext cx="662067" cy="401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 Box 186"/>
            <p:cNvSpPr txBox="1">
              <a:spLocks noChangeArrowheads="1"/>
            </p:cNvSpPr>
            <p:nvPr/>
          </p:nvSpPr>
          <p:spPr bwMode="auto">
            <a:xfrm>
              <a:off x="8232715" y="3271685"/>
              <a:ext cx="505232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1pPr>
              <a:lvl2pPr marL="742950" indent="-28575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2pPr>
              <a:lvl3pPr marL="11430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3pPr>
              <a:lvl4pPr marL="16002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4pPr>
              <a:lvl5pPr marL="20574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r>
                <a:rPr lang="en-US" altLang="ko-KR" sz="900" dirty="0">
                  <a:solidFill>
                    <a:srgbClr val="000000"/>
                  </a:solidFill>
                  <a:latin typeface="가는각진제목체"/>
                </a:rPr>
                <a:t>VMS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8755429" y="4307045"/>
            <a:ext cx="662067" cy="597195"/>
            <a:chOff x="8144852" y="2905322"/>
            <a:chExt cx="662067" cy="597195"/>
          </a:xfrm>
        </p:grpSpPr>
        <p:pic>
          <p:nvPicPr>
            <p:cNvPr id="39" name="Picture 3" descr="C:\vms_LiveView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852" y="2905322"/>
              <a:ext cx="662067" cy="401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 Box 186"/>
            <p:cNvSpPr txBox="1">
              <a:spLocks noChangeArrowheads="1"/>
            </p:cNvSpPr>
            <p:nvPr/>
          </p:nvSpPr>
          <p:spPr bwMode="auto">
            <a:xfrm>
              <a:off x="8232715" y="3271685"/>
              <a:ext cx="505232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1pPr>
              <a:lvl2pPr marL="742950" indent="-28575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2pPr>
              <a:lvl3pPr marL="11430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3pPr>
              <a:lvl4pPr marL="16002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4pPr>
              <a:lvl5pPr marL="20574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r>
                <a:rPr lang="en-US" altLang="ko-KR" sz="900" dirty="0">
                  <a:solidFill>
                    <a:srgbClr val="000000"/>
                  </a:solidFill>
                  <a:latin typeface="가는각진제목체"/>
                </a:rPr>
                <a:t>VMS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766778" y="4299759"/>
            <a:ext cx="662067" cy="597195"/>
            <a:chOff x="8144852" y="2905322"/>
            <a:chExt cx="662067" cy="597195"/>
          </a:xfrm>
        </p:grpSpPr>
        <p:pic>
          <p:nvPicPr>
            <p:cNvPr id="42" name="Picture 3" descr="C:\vms_LiveView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852" y="2905322"/>
              <a:ext cx="662067" cy="401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 Box 186"/>
            <p:cNvSpPr txBox="1">
              <a:spLocks noChangeArrowheads="1"/>
            </p:cNvSpPr>
            <p:nvPr/>
          </p:nvSpPr>
          <p:spPr bwMode="auto">
            <a:xfrm>
              <a:off x="8232715" y="3271685"/>
              <a:ext cx="505232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1pPr>
              <a:lvl2pPr marL="742950" indent="-28575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2pPr>
              <a:lvl3pPr marL="11430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3pPr>
              <a:lvl4pPr marL="16002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4pPr>
              <a:lvl5pPr marL="2057400" indent="-228600"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defRPr kumimoji="1" sz="1200" b="1">
                  <a:solidFill>
                    <a:schemeClr val="tx1"/>
                  </a:solidFill>
                  <a:latin typeface="Arial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r>
                <a:rPr lang="en-US" altLang="ko-KR" sz="900" dirty="0">
                  <a:solidFill>
                    <a:srgbClr val="000000"/>
                  </a:solidFill>
                  <a:latin typeface="가는각진제목체"/>
                </a:rPr>
                <a:t>VMS</a:t>
              </a:r>
            </a:p>
          </p:txBody>
        </p:sp>
      </p:grpSp>
      <p:pic>
        <p:nvPicPr>
          <p:cNvPr id="45" name="Picture 2" descr="http://www.cirriusimpact.com/cirriusmdata/admin_ic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715" y="3502512"/>
            <a:ext cx="888642" cy="50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14"/>
          <p:cNvSpPr>
            <a:spLocks noChangeArrowheads="1"/>
          </p:cNvSpPr>
          <p:nvPr/>
        </p:nvSpPr>
        <p:spPr bwMode="auto">
          <a:xfrm>
            <a:off x="4303575" y="5247134"/>
            <a:ext cx="1513522" cy="958819"/>
          </a:xfrm>
          <a:prstGeom prst="rect">
            <a:avLst/>
          </a:prstGeom>
          <a:noFill/>
          <a:ln w="12700" cap="flat" cmpd="sng" algn="ctr">
            <a:noFill/>
            <a:prstDash val="solid"/>
            <a:headEnd/>
            <a:tailEnd/>
          </a:ln>
          <a:effectLst/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38100" prst="artDeco"/>
            </a:sp3d>
          </a:bodyPr>
          <a:lstStyle/>
          <a:p>
            <a:pPr marL="171450" lvl="1" indent="-171450" defTabSz="1330325" eaLnBrk="0" hangingPunct="0">
              <a:spcAft>
                <a:spcPts val="600"/>
              </a:spcAft>
              <a:buClr>
                <a:prstClr val="black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100" kern="0" spc="-70" dirty="0">
                <a:solidFill>
                  <a:prstClr val="black"/>
                </a:solidFill>
                <a:latin typeface="+mn-ea"/>
              </a:rPr>
              <a:t>CCTV </a:t>
            </a:r>
            <a:r>
              <a:rPr lang="ko-KR" altLang="en-US" sz="1100" kern="0" spc="-70" dirty="0">
                <a:solidFill>
                  <a:prstClr val="black"/>
                </a:solidFill>
                <a:latin typeface="+mn-ea"/>
              </a:rPr>
              <a:t>패스워드 관리</a:t>
            </a:r>
            <a:endParaRPr lang="en-US" altLang="ko-KR" sz="1100" kern="0" spc="-70" dirty="0">
              <a:solidFill>
                <a:prstClr val="black"/>
              </a:solidFill>
              <a:latin typeface="+mn-ea"/>
            </a:endParaRPr>
          </a:p>
          <a:p>
            <a:pPr marL="171450" lvl="1" indent="-171450" defTabSz="1330325" eaLnBrk="0" hangingPunct="0">
              <a:spcAft>
                <a:spcPts val="600"/>
              </a:spcAft>
              <a:buClr>
                <a:prstClr val="black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100" kern="0" spc="-70" dirty="0">
                <a:solidFill>
                  <a:prstClr val="black"/>
                </a:solidFill>
                <a:latin typeface="+mn-ea"/>
              </a:rPr>
              <a:t>주기적 패스워드 관리</a:t>
            </a:r>
            <a:endParaRPr lang="en-US" altLang="ko-KR" sz="1100" kern="0" spc="-70" dirty="0">
              <a:solidFill>
                <a:prstClr val="black"/>
              </a:solidFill>
              <a:latin typeface="+mn-ea"/>
            </a:endParaRPr>
          </a:p>
          <a:p>
            <a:pPr marL="171450" lvl="1" indent="-171450" defTabSz="1330325" eaLnBrk="0" hangingPunct="0">
              <a:spcAft>
                <a:spcPts val="600"/>
              </a:spcAft>
              <a:buClr>
                <a:prstClr val="black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100" kern="0" spc="-70" dirty="0">
                <a:solidFill>
                  <a:prstClr val="black"/>
                </a:solidFill>
                <a:latin typeface="+mn-ea"/>
              </a:rPr>
              <a:t>사용자 관리</a:t>
            </a:r>
            <a:endParaRPr lang="en-US" altLang="ko-KR" sz="1100" kern="0" spc="-7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058860" y="4802426"/>
            <a:ext cx="1785854" cy="345728"/>
          </a:xfrm>
          <a:prstGeom prst="roundRect">
            <a:avLst>
              <a:gd name="adj" fmla="val 50000"/>
            </a:avLst>
          </a:prstGeom>
          <a:solidFill>
            <a:srgbClr val="0A91E4"/>
          </a:solidFill>
          <a:ln>
            <a:gradFill>
              <a:gsLst>
                <a:gs pos="100000">
                  <a:schemeClr val="accent1">
                    <a:tint val="66000"/>
                    <a:satMod val="160000"/>
                  </a:schemeClr>
                </a:gs>
                <a:gs pos="0">
                  <a:schemeClr val="bg1"/>
                </a:gs>
              </a:gsLst>
              <a:lin ang="36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206964" y="4818877"/>
            <a:ext cx="1501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pc="-5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Arial" pitchFamily="34" charset="0"/>
                <a:ea typeface="맑은 고딕" pitchFamily="50" charset="-127"/>
                <a:cs typeface="Arial" pitchFamily="34" charset="0"/>
              </a:rPr>
              <a:t>CCTV PM </a:t>
            </a:r>
            <a:r>
              <a:rPr lang="ko-KR" altLang="en-US" sz="1400" spc="-5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Arial" pitchFamily="34" charset="0"/>
                <a:ea typeface="맑은 고딕" pitchFamily="50" charset="-127"/>
                <a:cs typeface="Arial" pitchFamily="34" charset="0"/>
              </a:rPr>
              <a:t>기능</a:t>
            </a:r>
            <a:endParaRPr lang="en-US" altLang="ko-KR" sz="1400" spc="-5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49" name="그림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1" y="3225636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그림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1" y="3983966"/>
            <a:ext cx="665811" cy="47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그림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1" y="4687212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그림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1" y="5390459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그림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83" y="3520929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그림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83" y="4279259"/>
            <a:ext cx="665811" cy="47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그림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83" y="4982505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그림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83" y="5685752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18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406800" y="980728"/>
            <a:ext cx="9082704" cy="5398216"/>
            <a:chOff x="272480" y="851930"/>
            <a:chExt cx="9436696" cy="5591236"/>
          </a:xfrm>
        </p:grpSpPr>
        <p:grpSp>
          <p:nvGrpSpPr>
            <p:cNvPr id="91" name="그룹 90"/>
            <p:cNvGrpSpPr/>
            <p:nvPr/>
          </p:nvGrpSpPr>
          <p:grpSpPr>
            <a:xfrm>
              <a:off x="1712933" y="851930"/>
              <a:ext cx="6565902" cy="473816"/>
              <a:chOff x="1614489" y="1150147"/>
              <a:chExt cx="6565902" cy="473816"/>
            </a:xfrm>
          </p:grpSpPr>
          <p:sp>
            <p:nvSpPr>
              <p:cNvPr id="92" name="Text Box 170"/>
              <p:cNvSpPr txBox="1">
                <a:spLocks noChangeArrowheads="1"/>
              </p:cNvSpPr>
              <p:nvPr/>
            </p:nvSpPr>
            <p:spPr bwMode="auto">
              <a:xfrm>
                <a:off x="2345855" y="1241425"/>
                <a:ext cx="5199625" cy="3825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lvl="0" algn="ctr" latinLnBrk="0">
                  <a:lnSpc>
                    <a:spcPct val="120000"/>
                  </a:lnSpc>
                  <a:defRPr/>
                </a:pPr>
                <a:r>
                  <a:rPr lang="ko-KR" altLang="en-US" sz="2000" kern="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다양한 시스템 패스워드 </a:t>
                </a:r>
                <a:r>
                  <a:rPr lang="en-US" altLang="ko-KR" sz="2000" kern="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10</a:t>
                </a:r>
                <a:r>
                  <a:rPr lang="ko-KR" altLang="en-US" sz="2000" kern="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분이면 충분합니다</a:t>
                </a:r>
                <a:r>
                  <a:rPr lang="en-US" altLang="ko-KR" sz="2000" kern="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.</a:t>
                </a:r>
              </a:p>
            </p:txBody>
          </p:sp>
          <p:grpSp>
            <p:nvGrpSpPr>
              <p:cNvPr id="93" name="Group 174"/>
              <p:cNvGrpSpPr>
                <a:grpSpLocks/>
              </p:cNvGrpSpPr>
              <p:nvPr/>
            </p:nvGrpSpPr>
            <p:grpSpPr bwMode="auto">
              <a:xfrm>
                <a:off x="1614489" y="1150147"/>
                <a:ext cx="6565902" cy="201613"/>
                <a:chOff x="1011" y="814"/>
                <a:chExt cx="4136" cy="127"/>
              </a:xfrm>
            </p:grpSpPr>
            <p:sp>
              <p:nvSpPr>
                <p:cNvPr id="94" name="Freeform 159"/>
                <p:cNvSpPr>
                  <a:spLocks noEditPoints="1"/>
                </p:cNvSpPr>
                <p:nvPr/>
              </p:nvSpPr>
              <p:spPr bwMode="auto">
                <a:xfrm>
                  <a:off x="1011" y="827"/>
                  <a:ext cx="142" cy="114"/>
                </a:xfrm>
                <a:custGeom>
                  <a:avLst/>
                  <a:gdLst/>
                  <a:ahLst/>
                  <a:cxnLst>
                    <a:cxn ang="0">
                      <a:pos x="4019" y="29"/>
                    </a:cxn>
                    <a:cxn ang="0">
                      <a:pos x="4119" y="156"/>
                    </a:cxn>
                    <a:cxn ang="0">
                      <a:pos x="4124" y="282"/>
                    </a:cxn>
                    <a:cxn ang="0">
                      <a:pos x="4018" y="382"/>
                    </a:cxn>
                    <a:cxn ang="0">
                      <a:pos x="3817" y="488"/>
                    </a:cxn>
                    <a:cxn ang="0">
                      <a:pos x="3541" y="676"/>
                    </a:cxn>
                    <a:cxn ang="0">
                      <a:pos x="3295" y="936"/>
                    </a:cxn>
                    <a:cxn ang="0">
                      <a:pos x="3121" y="1256"/>
                    </a:cxn>
                    <a:cxn ang="0">
                      <a:pos x="3027" y="1588"/>
                    </a:cxn>
                    <a:cxn ang="0">
                      <a:pos x="3150" y="1704"/>
                    </a:cxn>
                    <a:cxn ang="0">
                      <a:pos x="3401" y="1660"/>
                    </a:cxn>
                    <a:cxn ang="0">
                      <a:pos x="3703" y="1735"/>
                    </a:cxn>
                    <a:cxn ang="0">
                      <a:pos x="3979" y="1924"/>
                    </a:cxn>
                    <a:cxn ang="0">
                      <a:pos x="4164" y="2189"/>
                    </a:cxn>
                    <a:cxn ang="0">
                      <a:pos x="4240" y="2486"/>
                    </a:cxn>
                    <a:cxn ang="0">
                      <a:pos x="4213" y="2800"/>
                    </a:cxn>
                    <a:cxn ang="0">
                      <a:pos x="4081" y="3062"/>
                    </a:cxn>
                    <a:cxn ang="0">
                      <a:pos x="3836" y="3280"/>
                    </a:cxn>
                    <a:cxn ang="0">
                      <a:pos x="3533" y="3400"/>
                    </a:cxn>
                    <a:cxn ang="0">
                      <a:pos x="3211" y="3405"/>
                    </a:cxn>
                    <a:cxn ang="0">
                      <a:pos x="2935" y="3321"/>
                    </a:cxn>
                    <a:cxn ang="0">
                      <a:pos x="2703" y="3149"/>
                    </a:cxn>
                    <a:cxn ang="0">
                      <a:pos x="2516" y="2873"/>
                    </a:cxn>
                    <a:cxn ang="0">
                      <a:pos x="2408" y="2545"/>
                    </a:cxn>
                    <a:cxn ang="0">
                      <a:pos x="2386" y="2223"/>
                    </a:cxn>
                    <a:cxn ang="0">
                      <a:pos x="2416" y="1807"/>
                    </a:cxn>
                    <a:cxn ang="0">
                      <a:pos x="2523" y="1317"/>
                    </a:cxn>
                    <a:cxn ang="0">
                      <a:pos x="2718" y="889"/>
                    </a:cxn>
                    <a:cxn ang="0">
                      <a:pos x="3016" y="521"/>
                    </a:cxn>
                    <a:cxn ang="0">
                      <a:pos x="3371" y="244"/>
                    </a:cxn>
                    <a:cxn ang="0">
                      <a:pos x="3757" y="46"/>
                    </a:cxn>
                    <a:cxn ang="0">
                      <a:pos x="1536" y="0"/>
                    </a:cxn>
                    <a:cxn ang="0">
                      <a:pos x="1664" y="54"/>
                    </a:cxn>
                    <a:cxn ang="0">
                      <a:pos x="1746" y="190"/>
                    </a:cxn>
                    <a:cxn ang="0">
                      <a:pos x="1723" y="309"/>
                    </a:cxn>
                    <a:cxn ang="0">
                      <a:pos x="1588" y="403"/>
                    </a:cxn>
                    <a:cxn ang="0">
                      <a:pos x="1371" y="525"/>
                    </a:cxn>
                    <a:cxn ang="0">
                      <a:pos x="1085" y="737"/>
                    </a:cxn>
                    <a:cxn ang="0">
                      <a:pos x="865" y="1004"/>
                    </a:cxn>
                    <a:cxn ang="0">
                      <a:pos x="703" y="1337"/>
                    </a:cxn>
                    <a:cxn ang="0">
                      <a:pos x="632" y="1676"/>
                    </a:cxn>
                    <a:cxn ang="0">
                      <a:pos x="828" y="1684"/>
                    </a:cxn>
                    <a:cxn ang="0">
                      <a:pos x="1074" y="1666"/>
                    </a:cxn>
                    <a:cxn ang="0">
                      <a:pos x="1397" y="1775"/>
                    </a:cxn>
                    <a:cxn ang="0">
                      <a:pos x="1648" y="1985"/>
                    </a:cxn>
                    <a:cxn ang="0">
                      <a:pos x="1808" y="2258"/>
                    </a:cxn>
                    <a:cxn ang="0">
                      <a:pos x="1858" y="2568"/>
                    </a:cxn>
                    <a:cxn ang="0">
                      <a:pos x="1805" y="2870"/>
                    </a:cxn>
                    <a:cxn ang="0">
                      <a:pos x="1646" y="3120"/>
                    </a:cxn>
                    <a:cxn ang="0">
                      <a:pos x="1379" y="3321"/>
                    </a:cxn>
                    <a:cxn ang="0">
                      <a:pos x="1066" y="3411"/>
                    </a:cxn>
                    <a:cxn ang="0">
                      <a:pos x="752" y="3392"/>
                    </a:cxn>
                    <a:cxn ang="0">
                      <a:pos x="489" y="3288"/>
                    </a:cxn>
                    <a:cxn ang="0">
                      <a:pos x="265" y="3087"/>
                    </a:cxn>
                    <a:cxn ang="0">
                      <a:pos x="95" y="2791"/>
                    </a:cxn>
                    <a:cxn ang="0">
                      <a:pos x="13" y="2473"/>
                    </a:cxn>
                    <a:cxn ang="0">
                      <a:pos x="3" y="2128"/>
                    </a:cxn>
                    <a:cxn ang="0">
                      <a:pos x="49" y="1678"/>
                    </a:cxn>
                    <a:cxn ang="0">
                      <a:pos x="179" y="1203"/>
                    </a:cxn>
                    <a:cxn ang="0">
                      <a:pos x="403" y="788"/>
                    </a:cxn>
                    <a:cxn ang="0">
                      <a:pos x="712" y="444"/>
                    </a:cxn>
                    <a:cxn ang="0">
                      <a:pos x="1087" y="184"/>
                    </a:cxn>
                    <a:cxn ang="0">
                      <a:pos x="1463" y="15"/>
                    </a:cxn>
                  </a:cxnLst>
                  <a:rect l="0" t="0" r="r" b="b"/>
                  <a:pathLst>
                    <a:path w="4243" h="3415">
                      <a:moveTo>
                        <a:pt x="3921" y="0"/>
                      </a:moveTo>
                      <a:lnTo>
                        <a:pt x="3956" y="4"/>
                      </a:lnTo>
                      <a:lnTo>
                        <a:pt x="3988" y="13"/>
                      </a:lnTo>
                      <a:lnTo>
                        <a:pt x="4019" y="29"/>
                      </a:lnTo>
                      <a:lnTo>
                        <a:pt x="4048" y="54"/>
                      </a:lnTo>
                      <a:lnTo>
                        <a:pt x="4075" y="83"/>
                      </a:lnTo>
                      <a:lnTo>
                        <a:pt x="4101" y="121"/>
                      </a:lnTo>
                      <a:lnTo>
                        <a:pt x="4119" y="156"/>
                      </a:lnTo>
                      <a:lnTo>
                        <a:pt x="4131" y="190"/>
                      </a:lnTo>
                      <a:lnTo>
                        <a:pt x="4136" y="222"/>
                      </a:lnTo>
                      <a:lnTo>
                        <a:pt x="4133" y="252"/>
                      </a:lnTo>
                      <a:lnTo>
                        <a:pt x="4124" y="282"/>
                      </a:lnTo>
                      <a:lnTo>
                        <a:pt x="4108" y="309"/>
                      </a:lnTo>
                      <a:lnTo>
                        <a:pt x="4084" y="334"/>
                      </a:lnTo>
                      <a:lnTo>
                        <a:pt x="4055" y="359"/>
                      </a:lnTo>
                      <a:lnTo>
                        <a:pt x="4018" y="382"/>
                      </a:lnTo>
                      <a:lnTo>
                        <a:pt x="3974" y="403"/>
                      </a:lnTo>
                      <a:lnTo>
                        <a:pt x="3925" y="427"/>
                      </a:lnTo>
                      <a:lnTo>
                        <a:pt x="3873" y="455"/>
                      </a:lnTo>
                      <a:lnTo>
                        <a:pt x="3817" y="488"/>
                      </a:lnTo>
                      <a:lnTo>
                        <a:pt x="3757" y="525"/>
                      </a:lnTo>
                      <a:lnTo>
                        <a:pt x="3693" y="565"/>
                      </a:lnTo>
                      <a:lnTo>
                        <a:pt x="3616" y="618"/>
                      </a:lnTo>
                      <a:lnTo>
                        <a:pt x="3541" y="676"/>
                      </a:lnTo>
                      <a:lnTo>
                        <a:pt x="3470" y="737"/>
                      </a:lnTo>
                      <a:lnTo>
                        <a:pt x="3403" y="804"/>
                      </a:lnTo>
                      <a:lnTo>
                        <a:pt x="3340" y="875"/>
                      </a:lnTo>
                      <a:lnTo>
                        <a:pt x="3295" y="936"/>
                      </a:lnTo>
                      <a:lnTo>
                        <a:pt x="3251" y="1004"/>
                      </a:lnTo>
                      <a:lnTo>
                        <a:pt x="3208" y="1080"/>
                      </a:lnTo>
                      <a:lnTo>
                        <a:pt x="3164" y="1165"/>
                      </a:lnTo>
                      <a:lnTo>
                        <a:pt x="3121" y="1256"/>
                      </a:lnTo>
                      <a:lnTo>
                        <a:pt x="3089" y="1337"/>
                      </a:lnTo>
                      <a:lnTo>
                        <a:pt x="3062" y="1420"/>
                      </a:lnTo>
                      <a:lnTo>
                        <a:pt x="3041" y="1503"/>
                      </a:lnTo>
                      <a:lnTo>
                        <a:pt x="3027" y="1588"/>
                      </a:lnTo>
                      <a:lnTo>
                        <a:pt x="3018" y="1676"/>
                      </a:lnTo>
                      <a:lnTo>
                        <a:pt x="3016" y="1765"/>
                      </a:lnTo>
                      <a:lnTo>
                        <a:pt x="3084" y="1731"/>
                      </a:lnTo>
                      <a:lnTo>
                        <a:pt x="3150" y="1704"/>
                      </a:lnTo>
                      <a:lnTo>
                        <a:pt x="3214" y="1684"/>
                      </a:lnTo>
                      <a:lnTo>
                        <a:pt x="3278" y="1669"/>
                      </a:lnTo>
                      <a:lnTo>
                        <a:pt x="3340" y="1662"/>
                      </a:lnTo>
                      <a:lnTo>
                        <a:pt x="3401" y="1660"/>
                      </a:lnTo>
                      <a:lnTo>
                        <a:pt x="3460" y="1666"/>
                      </a:lnTo>
                      <a:lnTo>
                        <a:pt x="3541" y="1681"/>
                      </a:lnTo>
                      <a:lnTo>
                        <a:pt x="3622" y="1704"/>
                      </a:lnTo>
                      <a:lnTo>
                        <a:pt x="3703" y="1735"/>
                      </a:lnTo>
                      <a:lnTo>
                        <a:pt x="3783" y="1775"/>
                      </a:lnTo>
                      <a:lnTo>
                        <a:pt x="3862" y="1821"/>
                      </a:lnTo>
                      <a:lnTo>
                        <a:pt x="3922" y="1869"/>
                      </a:lnTo>
                      <a:lnTo>
                        <a:pt x="3979" y="1924"/>
                      </a:lnTo>
                      <a:lnTo>
                        <a:pt x="4033" y="1985"/>
                      </a:lnTo>
                      <a:lnTo>
                        <a:pt x="4083" y="2050"/>
                      </a:lnTo>
                      <a:lnTo>
                        <a:pt x="4130" y="2124"/>
                      </a:lnTo>
                      <a:lnTo>
                        <a:pt x="4164" y="2189"/>
                      </a:lnTo>
                      <a:lnTo>
                        <a:pt x="4193" y="2258"/>
                      </a:lnTo>
                      <a:lnTo>
                        <a:pt x="4215" y="2331"/>
                      </a:lnTo>
                      <a:lnTo>
                        <a:pt x="4230" y="2406"/>
                      </a:lnTo>
                      <a:lnTo>
                        <a:pt x="4240" y="2486"/>
                      </a:lnTo>
                      <a:lnTo>
                        <a:pt x="4243" y="2568"/>
                      </a:lnTo>
                      <a:lnTo>
                        <a:pt x="4239" y="2648"/>
                      </a:lnTo>
                      <a:lnTo>
                        <a:pt x="4230" y="2725"/>
                      </a:lnTo>
                      <a:lnTo>
                        <a:pt x="4213" y="2800"/>
                      </a:lnTo>
                      <a:lnTo>
                        <a:pt x="4190" y="2870"/>
                      </a:lnTo>
                      <a:lnTo>
                        <a:pt x="4160" y="2937"/>
                      </a:lnTo>
                      <a:lnTo>
                        <a:pt x="4124" y="3002"/>
                      </a:lnTo>
                      <a:lnTo>
                        <a:pt x="4081" y="3062"/>
                      </a:lnTo>
                      <a:lnTo>
                        <a:pt x="4032" y="3120"/>
                      </a:lnTo>
                      <a:lnTo>
                        <a:pt x="3975" y="3176"/>
                      </a:lnTo>
                      <a:lnTo>
                        <a:pt x="3907" y="3232"/>
                      </a:lnTo>
                      <a:lnTo>
                        <a:pt x="3836" y="3280"/>
                      </a:lnTo>
                      <a:lnTo>
                        <a:pt x="3764" y="3321"/>
                      </a:lnTo>
                      <a:lnTo>
                        <a:pt x="3689" y="3356"/>
                      </a:lnTo>
                      <a:lnTo>
                        <a:pt x="3612" y="3382"/>
                      </a:lnTo>
                      <a:lnTo>
                        <a:pt x="3533" y="3400"/>
                      </a:lnTo>
                      <a:lnTo>
                        <a:pt x="3452" y="3411"/>
                      </a:lnTo>
                      <a:lnTo>
                        <a:pt x="3369" y="3415"/>
                      </a:lnTo>
                      <a:lnTo>
                        <a:pt x="3289" y="3412"/>
                      </a:lnTo>
                      <a:lnTo>
                        <a:pt x="3211" y="3405"/>
                      </a:lnTo>
                      <a:lnTo>
                        <a:pt x="3137" y="3392"/>
                      </a:lnTo>
                      <a:lnTo>
                        <a:pt x="3066" y="3373"/>
                      </a:lnTo>
                      <a:lnTo>
                        <a:pt x="2999" y="3349"/>
                      </a:lnTo>
                      <a:lnTo>
                        <a:pt x="2935" y="3321"/>
                      </a:lnTo>
                      <a:lnTo>
                        <a:pt x="2874" y="3288"/>
                      </a:lnTo>
                      <a:lnTo>
                        <a:pt x="2816" y="3248"/>
                      </a:lnTo>
                      <a:lnTo>
                        <a:pt x="2761" y="3204"/>
                      </a:lnTo>
                      <a:lnTo>
                        <a:pt x="2703" y="3149"/>
                      </a:lnTo>
                      <a:lnTo>
                        <a:pt x="2650" y="3087"/>
                      </a:lnTo>
                      <a:lnTo>
                        <a:pt x="2601" y="3021"/>
                      </a:lnTo>
                      <a:lnTo>
                        <a:pt x="2556" y="2950"/>
                      </a:lnTo>
                      <a:lnTo>
                        <a:pt x="2516" y="2873"/>
                      </a:lnTo>
                      <a:lnTo>
                        <a:pt x="2480" y="2791"/>
                      </a:lnTo>
                      <a:lnTo>
                        <a:pt x="2449" y="2703"/>
                      </a:lnTo>
                      <a:lnTo>
                        <a:pt x="2422" y="2610"/>
                      </a:lnTo>
                      <a:lnTo>
                        <a:pt x="2408" y="2545"/>
                      </a:lnTo>
                      <a:lnTo>
                        <a:pt x="2398" y="2473"/>
                      </a:lnTo>
                      <a:lnTo>
                        <a:pt x="2390" y="2395"/>
                      </a:lnTo>
                      <a:lnTo>
                        <a:pt x="2386" y="2313"/>
                      </a:lnTo>
                      <a:lnTo>
                        <a:pt x="2386" y="2223"/>
                      </a:lnTo>
                      <a:lnTo>
                        <a:pt x="2389" y="2128"/>
                      </a:lnTo>
                      <a:lnTo>
                        <a:pt x="2394" y="2027"/>
                      </a:lnTo>
                      <a:lnTo>
                        <a:pt x="2403" y="1920"/>
                      </a:lnTo>
                      <a:lnTo>
                        <a:pt x="2416" y="1807"/>
                      </a:lnTo>
                      <a:lnTo>
                        <a:pt x="2434" y="1678"/>
                      </a:lnTo>
                      <a:lnTo>
                        <a:pt x="2458" y="1554"/>
                      </a:lnTo>
                      <a:lnTo>
                        <a:pt x="2488" y="1433"/>
                      </a:lnTo>
                      <a:lnTo>
                        <a:pt x="2523" y="1317"/>
                      </a:lnTo>
                      <a:lnTo>
                        <a:pt x="2564" y="1203"/>
                      </a:lnTo>
                      <a:lnTo>
                        <a:pt x="2610" y="1095"/>
                      </a:lnTo>
                      <a:lnTo>
                        <a:pt x="2662" y="990"/>
                      </a:lnTo>
                      <a:lnTo>
                        <a:pt x="2718" y="889"/>
                      </a:lnTo>
                      <a:lnTo>
                        <a:pt x="2789" y="788"/>
                      </a:lnTo>
                      <a:lnTo>
                        <a:pt x="2861" y="692"/>
                      </a:lnTo>
                      <a:lnTo>
                        <a:pt x="2937" y="603"/>
                      </a:lnTo>
                      <a:lnTo>
                        <a:pt x="3016" y="521"/>
                      </a:lnTo>
                      <a:lnTo>
                        <a:pt x="3098" y="444"/>
                      </a:lnTo>
                      <a:lnTo>
                        <a:pt x="3182" y="374"/>
                      </a:lnTo>
                      <a:lnTo>
                        <a:pt x="3269" y="311"/>
                      </a:lnTo>
                      <a:lnTo>
                        <a:pt x="3371" y="244"/>
                      </a:lnTo>
                      <a:lnTo>
                        <a:pt x="3472" y="184"/>
                      </a:lnTo>
                      <a:lnTo>
                        <a:pt x="3568" y="131"/>
                      </a:lnTo>
                      <a:lnTo>
                        <a:pt x="3663" y="85"/>
                      </a:lnTo>
                      <a:lnTo>
                        <a:pt x="3757" y="46"/>
                      </a:lnTo>
                      <a:lnTo>
                        <a:pt x="3848" y="15"/>
                      </a:lnTo>
                      <a:lnTo>
                        <a:pt x="3885" y="4"/>
                      </a:lnTo>
                      <a:lnTo>
                        <a:pt x="3921" y="0"/>
                      </a:lnTo>
                      <a:close/>
                      <a:moveTo>
                        <a:pt x="1536" y="0"/>
                      </a:moveTo>
                      <a:lnTo>
                        <a:pt x="1571" y="4"/>
                      </a:lnTo>
                      <a:lnTo>
                        <a:pt x="1603" y="13"/>
                      </a:lnTo>
                      <a:lnTo>
                        <a:pt x="1634" y="29"/>
                      </a:lnTo>
                      <a:lnTo>
                        <a:pt x="1664" y="54"/>
                      </a:lnTo>
                      <a:lnTo>
                        <a:pt x="1691" y="83"/>
                      </a:lnTo>
                      <a:lnTo>
                        <a:pt x="1716" y="121"/>
                      </a:lnTo>
                      <a:lnTo>
                        <a:pt x="1734" y="156"/>
                      </a:lnTo>
                      <a:lnTo>
                        <a:pt x="1746" y="190"/>
                      </a:lnTo>
                      <a:lnTo>
                        <a:pt x="1751" y="222"/>
                      </a:lnTo>
                      <a:lnTo>
                        <a:pt x="1749" y="252"/>
                      </a:lnTo>
                      <a:lnTo>
                        <a:pt x="1738" y="282"/>
                      </a:lnTo>
                      <a:lnTo>
                        <a:pt x="1723" y="309"/>
                      </a:lnTo>
                      <a:lnTo>
                        <a:pt x="1700" y="334"/>
                      </a:lnTo>
                      <a:lnTo>
                        <a:pt x="1669" y="359"/>
                      </a:lnTo>
                      <a:lnTo>
                        <a:pt x="1631" y="382"/>
                      </a:lnTo>
                      <a:lnTo>
                        <a:pt x="1588" y="403"/>
                      </a:lnTo>
                      <a:lnTo>
                        <a:pt x="1540" y="427"/>
                      </a:lnTo>
                      <a:lnTo>
                        <a:pt x="1487" y="455"/>
                      </a:lnTo>
                      <a:lnTo>
                        <a:pt x="1432" y="488"/>
                      </a:lnTo>
                      <a:lnTo>
                        <a:pt x="1371" y="525"/>
                      </a:lnTo>
                      <a:lnTo>
                        <a:pt x="1307" y="565"/>
                      </a:lnTo>
                      <a:lnTo>
                        <a:pt x="1230" y="618"/>
                      </a:lnTo>
                      <a:lnTo>
                        <a:pt x="1156" y="676"/>
                      </a:lnTo>
                      <a:lnTo>
                        <a:pt x="1085" y="737"/>
                      </a:lnTo>
                      <a:lnTo>
                        <a:pt x="1019" y="804"/>
                      </a:lnTo>
                      <a:lnTo>
                        <a:pt x="954" y="875"/>
                      </a:lnTo>
                      <a:lnTo>
                        <a:pt x="909" y="936"/>
                      </a:lnTo>
                      <a:lnTo>
                        <a:pt x="865" y="1004"/>
                      </a:lnTo>
                      <a:lnTo>
                        <a:pt x="822" y="1080"/>
                      </a:lnTo>
                      <a:lnTo>
                        <a:pt x="778" y="1165"/>
                      </a:lnTo>
                      <a:lnTo>
                        <a:pt x="735" y="1256"/>
                      </a:lnTo>
                      <a:lnTo>
                        <a:pt x="703" y="1337"/>
                      </a:lnTo>
                      <a:lnTo>
                        <a:pt x="677" y="1420"/>
                      </a:lnTo>
                      <a:lnTo>
                        <a:pt x="657" y="1503"/>
                      </a:lnTo>
                      <a:lnTo>
                        <a:pt x="641" y="1588"/>
                      </a:lnTo>
                      <a:lnTo>
                        <a:pt x="632" y="1676"/>
                      </a:lnTo>
                      <a:lnTo>
                        <a:pt x="630" y="1765"/>
                      </a:lnTo>
                      <a:lnTo>
                        <a:pt x="698" y="1731"/>
                      </a:lnTo>
                      <a:lnTo>
                        <a:pt x="764" y="1704"/>
                      </a:lnTo>
                      <a:lnTo>
                        <a:pt x="828" y="1684"/>
                      </a:lnTo>
                      <a:lnTo>
                        <a:pt x="892" y="1669"/>
                      </a:lnTo>
                      <a:lnTo>
                        <a:pt x="954" y="1662"/>
                      </a:lnTo>
                      <a:lnTo>
                        <a:pt x="1015" y="1660"/>
                      </a:lnTo>
                      <a:lnTo>
                        <a:pt x="1074" y="1666"/>
                      </a:lnTo>
                      <a:lnTo>
                        <a:pt x="1155" y="1681"/>
                      </a:lnTo>
                      <a:lnTo>
                        <a:pt x="1236" y="1704"/>
                      </a:lnTo>
                      <a:lnTo>
                        <a:pt x="1317" y="1735"/>
                      </a:lnTo>
                      <a:lnTo>
                        <a:pt x="1397" y="1775"/>
                      </a:lnTo>
                      <a:lnTo>
                        <a:pt x="1477" y="1821"/>
                      </a:lnTo>
                      <a:lnTo>
                        <a:pt x="1537" y="1869"/>
                      </a:lnTo>
                      <a:lnTo>
                        <a:pt x="1594" y="1924"/>
                      </a:lnTo>
                      <a:lnTo>
                        <a:pt x="1648" y="1985"/>
                      </a:lnTo>
                      <a:lnTo>
                        <a:pt x="1698" y="2050"/>
                      </a:lnTo>
                      <a:lnTo>
                        <a:pt x="1745" y="2124"/>
                      </a:lnTo>
                      <a:lnTo>
                        <a:pt x="1780" y="2189"/>
                      </a:lnTo>
                      <a:lnTo>
                        <a:pt x="1808" y="2258"/>
                      </a:lnTo>
                      <a:lnTo>
                        <a:pt x="1830" y="2331"/>
                      </a:lnTo>
                      <a:lnTo>
                        <a:pt x="1845" y="2406"/>
                      </a:lnTo>
                      <a:lnTo>
                        <a:pt x="1856" y="2486"/>
                      </a:lnTo>
                      <a:lnTo>
                        <a:pt x="1858" y="2568"/>
                      </a:lnTo>
                      <a:lnTo>
                        <a:pt x="1854" y="2648"/>
                      </a:lnTo>
                      <a:lnTo>
                        <a:pt x="1845" y="2725"/>
                      </a:lnTo>
                      <a:lnTo>
                        <a:pt x="1828" y="2800"/>
                      </a:lnTo>
                      <a:lnTo>
                        <a:pt x="1805" y="2870"/>
                      </a:lnTo>
                      <a:lnTo>
                        <a:pt x="1776" y="2937"/>
                      </a:lnTo>
                      <a:lnTo>
                        <a:pt x="1738" y="3002"/>
                      </a:lnTo>
                      <a:lnTo>
                        <a:pt x="1696" y="3062"/>
                      </a:lnTo>
                      <a:lnTo>
                        <a:pt x="1646" y="3120"/>
                      </a:lnTo>
                      <a:lnTo>
                        <a:pt x="1590" y="3176"/>
                      </a:lnTo>
                      <a:lnTo>
                        <a:pt x="1522" y="3232"/>
                      </a:lnTo>
                      <a:lnTo>
                        <a:pt x="1451" y="3280"/>
                      </a:lnTo>
                      <a:lnTo>
                        <a:pt x="1379" y="3321"/>
                      </a:lnTo>
                      <a:lnTo>
                        <a:pt x="1304" y="3356"/>
                      </a:lnTo>
                      <a:lnTo>
                        <a:pt x="1227" y="3382"/>
                      </a:lnTo>
                      <a:lnTo>
                        <a:pt x="1147" y="3400"/>
                      </a:lnTo>
                      <a:lnTo>
                        <a:pt x="1066" y="3411"/>
                      </a:lnTo>
                      <a:lnTo>
                        <a:pt x="982" y="3415"/>
                      </a:lnTo>
                      <a:lnTo>
                        <a:pt x="903" y="3412"/>
                      </a:lnTo>
                      <a:lnTo>
                        <a:pt x="825" y="3405"/>
                      </a:lnTo>
                      <a:lnTo>
                        <a:pt x="752" y="3392"/>
                      </a:lnTo>
                      <a:lnTo>
                        <a:pt x="681" y="3373"/>
                      </a:lnTo>
                      <a:lnTo>
                        <a:pt x="614" y="3349"/>
                      </a:lnTo>
                      <a:lnTo>
                        <a:pt x="550" y="3321"/>
                      </a:lnTo>
                      <a:lnTo>
                        <a:pt x="489" y="3288"/>
                      </a:lnTo>
                      <a:lnTo>
                        <a:pt x="431" y="3248"/>
                      </a:lnTo>
                      <a:lnTo>
                        <a:pt x="376" y="3204"/>
                      </a:lnTo>
                      <a:lnTo>
                        <a:pt x="318" y="3149"/>
                      </a:lnTo>
                      <a:lnTo>
                        <a:pt x="265" y="3087"/>
                      </a:lnTo>
                      <a:lnTo>
                        <a:pt x="216" y="3021"/>
                      </a:lnTo>
                      <a:lnTo>
                        <a:pt x="171" y="2950"/>
                      </a:lnTo>
                      <a:lnTo>
                        <a:pt x="131" y="2873"/>
                      </a:lnTo>
                      <a:lnTo>
                        <a:pt x="95" y="2791"/>
                      </a:lnTo>
                      <a:lnTo>
                        <a:pt x="64" y="2703"/>
                      </a:lnTo>
                      <a:lnTo>
                        <a:pt x="37" y="2610"/>
                      </a:lnTo>
                      <a:lnTo>
                        <a:pt x="23" y="2545"/>
                      </a:lnTo>
                      <a:lnTo>
                        <a:pt x="13" y="2473"/>
                      </a:lnTo>
                      <a:lnTo>
                        <a:pt x="5" y="2395"/>
                      </a:lnTo>
                      <a:lnTo>
                        <a:pt x="1" y="2313"/>
                      </a:lnTo>
                      <a:lnTo>
                        <a:pt x="0" y="2223"/>
                      </a:lnTo>
                      <a:lnTo>
                        <a:pt x="3" y="2128"/>
                      </a:lnTo>
                      <a:lnTo>
                        <a:pt x="9" y="2027"/>
                      </a:lnTo>
                      <a:lnTo>
                        <a:pt x="18" y="1920"/>
                      </a:lnTo>
                      <a:lnTo>
                        <a:pt x="30" y="1807"/>
                      </a:lnTo>
                      <a:lnTo>
                        <a:pt x="49" y="1678"/>
                      </a:lnTo>
                      <a:lnTo>
                        <a:pt x="72" y="1554"/>
                      </a:lnTo>
                      <a:lnTo>
                        <a:pt x="102" y="1433"/>
                      </a:lnTo>
                      <a:lnTo>
                        <a:pt x="138" y="1317"/>
                      </a:lnTo>
                      <a:lnTo>
                        <a:pt x="179" y="1203"/>
                      </a:lnTo>
                      <a:lnTo>
                        <a:pt x="224" y="1095"/>
                      </a:lnTo>
                      <a:lnTo>
                        <a:pt x="277" y="990"/>
                      </a:lnTo>
                      <a:lnTo>
                        <a:pt x="334" y="889"/>
                      </a:lnTo>
                      <a:lnTo>
                        <a:pt x="403" y="788"/>
                      </a:lnTo>
                      <a:lnTo>
                        <a:pt x="476" y="692"/>
                      </a:lnTo>
                      <a:lnTo>
                        <a:pt x="552" y="603"/>
                      </a:lnTo>
                      <a:lnTo>
                        <a:pt x="631" y="521"/>
                      </a:lnTo>
                      <a:lnTo>
                        <a:pt x="712" y="444"/>
                      </a:lnTo>
                      <a:lnTo>
                        <a:pt x="797" y="374"/>
                      </a:lnTo>
                      <a:lnTo>
                        <a:pt x="885" y="311"/>
                      </a:lnTo>
                      <a:lnTo>
                        <a:pt x="986" y="244"/>
                      </a:lnTo>
                      <a:lnTo>
                        <a:pt x="1087" y="184"/>
                      </a:lnTo>
                      <a:lnTo>
                        <a:pt x="1183" y="131"/>
                      </a:lnTo>
                      <a:lnTo>
                        <a:pt x="1279" y="85"/>
                      </a:lnTo>
                      <a:lnTo>
                        <a:pt x="1373" y="46"/>
                      </a:lnTo>
                      <a:lnTo>
                        <a:pt x="1463" y="15"/>
                      </a:lnTo>
                      <a:lnTo>
                        <a:pt x="1500" y="4"/>
                      </a:lnTo>
                      <a:lnTo>
                        <a:pt x="1536" y="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95" name="Freeform 160"/>
                <p:cNvSpPr>
                  <a:spLocks noEditPoints="1"/>
                </p:cNvSpPr>
                <p:nvPr/>
              </p:nvSpPr>
              <p:spPr bwMode="auto">
                <a:xfrm flipH="1" flipV="1">
                  <a:off x="5005" y="814"/>
                  <a:ext cx="142" cy="114"/>
                </a:xfrm>
                <a:custGeom>
                  <a:avLst/>
                  <a:gdLst/>
                  <a:ahLst/>
                  <a:cxnLst>
                    <a:cxn ang="0">
                      <a:pos x="4019" y="29"/>
                    </a:cxn>
                    <a:cxn ang="0">
                      <a:pos x="4119" y="156"/>
                    </a:cxn>
                    <a:cxn ang="0">
                      <a:pos x="4124" y="282"/>
                    </a:cxn>
                    <a:cxn ang="0">
                      <a:pos x="4018" y="382"/>
                    </a:cxn>
                    <a:cxn ang="0">
                      <a:pos x="3817" y="488"/>
                    </a:cxn>
                    <a:cxn ang="0">
                      <a:pos x="3541" y="676"/>
                    </a:cxn>
                    <a:cxn ang="0">
                      <a:pos x="3295" y="936"/>
                    </a:cxn>
                    <a:cxn ang="0">
                      <a:pos x="3121" y="1256"/>
                    </a:cxn>
                    <a:cxn ang="0">
                      <a:pos x="3027" y="1588"/>
                    </a:cxn>
                    <a:cxn ang="0">
                      <a:pos x="3150" y="1704"/>
                    </a:cxn>
                    <a:cxn ang="0">
                      <a:pos x="3401" y="1660"/>
                    </a:cxn>
                    <a:cxn ang="0">
                      <a:pos x="3703" y="1735"/>
                    </a:cxn>
                    <a:cxn ang="0">
                      <a:pos x="3979" y="1924"/>
                    </a:cxn>
                    <a:cxn ang="0">
                      <a:pos x="4164" y="2189"/>
                    </a:cxn>
                    <a:cxn ang="0">
                      <a:pos x="4240" y="2486"/>
                    </a:cxn>
                    <a:cxn ang="0">
                      <a:pos x="4213" y="2800"/>
                    </a:cxn>
                    <a:cxn ang="0">
                      <a:pos x="4081" y="3062"/>
                    </a:cxn>
                    <a:cxn ang="0">
                      <a:pos x="3836" y="3280"/>
                    </a:cxn>
                    <a:cxn ang="0">
                      <a:pos x="3533" y="3400"/>
                    </a:cxn>
                    <a:cxn ang="0">
                      <a:pos x="3211" y="3405"/>
                    </a:cxn>
                    <a:cxn ang="0">
                      <a:pos x="2935" y="3321"/>
                    </a:cxn>
                    <a:cxn ang="0">
                      <a:pos x="2703" y="3149"/>
                    </a:cxn>
                    <a:cxn ang="0">
                      <a:pos x="2516" y="2873"/>
                    </a:cxn>
                    <a:cxn ang="0">
                      <a:pos x="2408" y="2545"/>
                    </a:cxn>
                    <a:cxn ang="0">
                      <a:pos x="2386" y="2223"/>
                    </a:cxn>
                    <a:cxn ang="0">
                      <a:pos x="2416" y="1807"/>
                    </a:cxn>
                    <a:cxn ang="0">
                      <a:pos x="2523" y="1317"/>
                    </a:cxn>
                    <a:cxn ang="0">
                      <a:pos x="2718" y="889"/>
                    </a:cxn>
                    <a:cxn ang="0">
                      <a:pos x="3016" y="521"/>
                    </a:cxn>
                    <a:cxn ang="0">
                      <a:pos x="3371" y="244"/>
                    </a:cxn>
                    <a:cxn ang="0">
                      <a:pos x="3757" y="46"/>
                    </a:cxn>
                    <a:cxn ang="0">
                      <a:pos x="1536" y="0"/>
                    </a:cxn>
                    <a:cxn ang="0">
                      <a:pos x="1664" y="54"/>
                    </a:cxn>
                    <a:cxn ang="0">
                      <a:pos x="1746" y="190"/>
                    </a:cxn>
                    <a:cxn ang="0">
                      <a:pos x="1723" y="309"/>
                    </a:cxn>
                    <a:cxn ang="0">
                      <a:pos x="1588" y="403"/>
                    </a:cxn>
                    <a:cxn ang="0">
                      <a:pos x="1371" y="525"/>
                    </a:cxn>
                    <a:cxn ang="0">
                      <a:pos x="1085" y="737"/>
                    </a:cxn>
                    <a:cxn ang="0">
                      <a:pos x="865" y="1004"/>
                    </a:cxn>
                    <a:cxn ang="0">
                      <a:pos x="703" y="1337"/>
                    </a:cxn>
                    <a:cxn ang="0">
                      <a:pos x="632" y="1676"/>
                    </a:cxn>
                    <a:cxn ang="0">
                      <a:pos x="828" y="1684"/>
                    </a:cxn>
                    <a:cxn ang="0">
                      <a:pos x="1074" y="1666"/>
                    </a:cxn>
                    <a:cxn ang="0">
                      <a:pos x="1397" y="1775"/>
                    </a:cxn>
                    <a:cxn ang="0">
                      <a:pos x="1648" y="1985"/>
                    </a:cxn>
                    <a:cxn ang="0">
                      <a:pos x="1808" y="2258"/>
                    </a:cxn>
                    <a:cxn ang="0">
                      <a:pos x="1858" y="2568"/>
                    </a:cxn>
                    <a:cxn ang="0">
                      <a:pos x="1805" y="2870"/>
                    </a:cxn>
                    <a:cxn ang="0">
                      <a:pos x="1646" y="3120"/>
                    </a:cxn>
                    <a:cxn ang="0">
                      <a:pos x="1379" y="3321"/>
                    </a:cxn>
                    <a:cxn ang="0">
                      <a:pos x="1066" y="3411"/>
                    </a:cxn>
                    <a:cxn ang="0">
                      <a:pos x="752" y="3392"/>
                    </a:cxn>
                    <a:cxn ang="0">
                      <a:pos x="489" y="3288"/>
                    </a:cxn>
                    <a:cxn ang="0">
                      <a:pos x="265" y="3087"/>
                    </a:cxn>
                    <a:cxn ang="0">
                      <a:pos x="95" y="2791"/>
                    </a:cxn>
                    <a:cxn ang="0">
                      <a:pos x="13" y="2473"/>
                    </a:cxn>
                    <a:cxn ang="0">
                      <a:pos x="3" y="2128"/>
                    </a:cxn>
                    <a:cxn ang="0">
                      <a:pos x="49" y="1678"/>
                    </a:cxn>
                    <a:cxn ang="0">
                      <a:pos x="179" y="1203"/>
                    </a:cxn>
                    <a:cxn ang="0">
                      <a:pos x="403" y="788"/>
                    </a:cxn>
                    <a:cxn ang="0">
                      <a:pos x="712" y="444"/>
                    </a:cxn>
                    <a:cxn ang="0">
                      <a:pos x="1087" y="184"/>
                    </a:cxn>
                    <a:cxn ang="0">
                      <a:pos x="1463" y="15"/>
                    </a:cxn>
                  </a:cxnLst>
                  <a:rect l="0" t="0" r="r" b="b"/>
                  <a:pathLst>
                    <a:path w="4243" h="3415">
                      <a:moveTo>
                        <a:pt x="3921" y="0"/>
                      </a:moveTo>
                      <a:lnTo>
                        <a:pt x="3956" y="4"/>
                      </a:lnTo>
                      <a:lnTo>
                        <a:pt x="3988" y="13"/>
                      </a:lnTo>
                      <a:lnTo>
                        <a:pt x="4019" y="29"/>
                      </a:lnTo>
                      <a:lnTo>
                        <a:pt x="4048" y="54"/>
                      </a:lnTo>
                      <a:lnTo>
                        <a:pt x="4075" y="83"/>
                      </a:lnTo>
                      <a:lnTo>
                        <a:pt x="4101" y="121"/>
                      </a:lnTo>
                      <a:lnTo>
                        <a:pt x="4119" y="156"/>
                      </a:lnTo>
                      <a:lnTo>
                        <a:pt x="4131" y="190"/>
                      </a:lnTo>
                      <a:lnTo>
                        <a:pt x="4136" y="222"/>
                      </a:lnTo>
                      <a:lnTo>
                        <a:pt x="4133" y="252"/>
                      </a:lnTo>
                      <a:lnTo>
                        <a:pt x="4124" y="282"/>
                      </a:lnTo>
                      <a:lnTo>
                        <a:pt x="4108" y="309"/>
                      </a:lnTo>
                      <a:lnTo>
                        <a:pt x="4084" y="334"/>
                      </a:lnTo>
                      <a:lnTo>
                        <a:pt x="4055" y="359"/>
                      </a:lnTo>
                      <a:lnTo>
                        <a:pt x="4018" y="382"/>
                      </a:lnTo>
                      <a:lnTo>
                        <a:pt x="3974" y="403"/>
                      </a:lnTo>
                      <a:lnTo>
                        <a:pt x="3925" y="427"/>
                      </a:lnTo>
                      <a:lnTo>
                        <a:pt x="3873" y="455"/>
                      </a:lnTo>
                      <a:lnTo>
                        <a:pt x="3817" y="488"/>
                      </a:lnTo>
                      <a:lnTo>
                        <a:pt x="3757" y="525"/>
                      </a:lnTo>
                      <a:lnTo>
                        <a:pt x="3693" y="565"/>
                      </a:lnTo>
                      <a:lnTo>
                        <a:pt x="3616" y="618"/>
                      </a:lnTo>
                      <a:lnTo>
                        <a:pt x="3541" y="676"/>
                      </a:lnTo>
                      <a:lnTo>
                        <a:pt x="3470" y="737"/>
                      </a:lnTo>
                      <a:lnTo>
                        <a:pt x="3403" y="804"/>
                      </a:lnTo>
                      <a:lnTo>
                        <a:pt x="3340" y="875"/>
                      </a:lnTo>
                      <a:lnTo>
                        <a:pt x="3295" y="936"/>
                      </a:lnTo>
                      <a:lnTo>
                        <a:pt x="3251" y="1004"/>
                      </a:lnTo>
                      <a:lnTo>
                        <a:pt x="3208" y="1080"/>
                      </a:lnTo>
                      <a:lnTo>
                        <a:pt x="3164" y="1165"/>
                      </a:lnTo>
                      <a:lnTo>
                        <a:pt x="3121" y="1256"/>
                      </a:lnTo>
                      <a:lnTo>
                        <a:pt x="3089" y="1337"/>
                      </a:lnTo>
                      <a:lnTo>
                        <a:pt x="3062" y="1420"/>
                      </a:lnTo>
                      <a:lnTo>
                        <a:pt x="3041" y="1503"/>
                      </a:lnTo>
                      <a:lnTo>
                        <a:pt x="3027" y="1588"/>
                      </a:lnTo>
                      <a:lnTo>
                        <a:pt x="3018" y="1676"/>
                      </a:lnTo>
                      <a:lnTo>
                        <a:pt x="3016" y="1765"/>
                      </a:lnTo>
                      <a:lnTo>
                        <a:pt x="3084" y="1731"/>
                      </a:lnTo>
                      <a:lnTo>
                        <a:pt x="3150" y="1704"/>
                      </a:lnTo>
                      <a:lnTo>
                        <a:pt x="3214" y="1684"/>
                      </a:lnTo>
                      <a:lnTo>
                        <a:pt x="3278" y="1669"/>
                      </a:lnTo>
                      <a:lnTo>
                        <a:pt x="3340" y="1662"/>
                      </a:lnTo>
                      <a:lnTo>
                        <a:pt x="3401" y="1660"/>
                      </a:lnTo>
                      <a:lnTo>
                        <a:pt x="3460" y="1666"/>
                      </a:lnTo>
                      <a:lnTo>
                        <a:pt x="3541" y="1681"/>
                      </a:lnTo>
                      <a:lnTo>
                        <a:pt x="3622" y="1704"/>
                      </a:lnTo>
                      <a:lnTo>
                        <a:pt x="3703" y="1735"/>
                      </a:lnTo>
                      <a:lnTo>
                        <a:pt x="3783" y="1775"/>
                      </a:lnTo>
                      <a:lnTo>
                        <a:pt x="3862" y="1821"/>
                      </a:lnTo>
                      <a:lnTo>
                        <a:pt x="3922" y="1869"/>
                      </a:lnTo>
                      <a:lnTo>
                        <a:pt x="3979" y="1924"/>
                      </a:lnTo>
                      <a:lnTo>
                        <a:pt x="4033" y="1985"/>
                      </a:lnTo>
                      <a:lnTo>
                        <a:pt x="4083" y="2050"/>
                      </a:lnTo>
                      <a:lnTo>
                        <a:pt x="4130" y="2124"/>
                      </a:lnTo>
                      <a:lnTo>
                        <a:pt x="4164" y="2189"/>
                      </a:lnTo>
                      <a:lnTo>
                        <a:pt x="4193" y="2258"/>
                      </a:lnTo>
                      <a:lnTo>
                        <a:pt x="4215" y="2331"/>
                      </a:lnTo>
                      <a:lnTo>
                        <a:pt x="4230" y="2406"/>
                      </a:lnTo>
                      <a:lnTo>
                        <a:pt x="4240" y="2486"/>
                      </a:lnTo>
                      <a:lnTo>
                        <a:pt x="4243" y="2568"/>
                      </a:lnTo>
                      <a:lnTo>
                        <a:pt x="4239" y="2648"/>
                      </a:lnTo>
                      <a:lnTo>
                        <a:pt x="4230" y="2725"/>
                      </a:lnTo>
                      <a:lnTo>
                        <a:pt x="4213" y="2800"/>
                      </a:lnTo>
                      <a:lnTo>
                        <a:pt x="4190" y="2870"/>
                      </a:lnTo>
                      <a:lnTo>
                        <a:pt x="4160" y="2937"/>
                      </a:lnTo>
                      <a:lnTo>
                        <a:pt x="4124" y="3002"/>
                      </a:lnTo>
                      <a:lnTo>
                        <a:pt x="4081" y="3062"/>
                      </a:lnTo>
                      <a:lnTo>
                        <a:pt x="4032" y="3120"/>
                      </a:lnTo>
                      <a:lnTo>
                        <a:pt x="3975" y="3176"/>
                      </a:lnTo>
                      <a:lnTo>
                        <a:pt x="3907" y="3232"/>
                      </a:lnTo>
                      <a:lnTo>
                        <a:pt x="3836" y="3280"/>
                      </a:lnTo>
                      <a:lnTo>
                        <a:pt x="3764" y="3321"/>
                      </a:lnTo>
                      <a:lnTo>
                        <a:pt x="3689" y="3356"/>
                      </a:lnTo>
                      <a:lnTo>
                        <a:pt x="3612" y="3382"/>
                      </a:lnTo>
                      <a:lnTo>
                        <a:pt x="3533" y="3400"/>
                      </a:lnTo>
                      <a:lnTo>
                        <a:pt x="3452" y="3411"/>
                      </a:lnTo>
                      <a:lnTo>
                        <a:pt x="3369" y="3415"/>
                      </a:lnTo>
                      <a:lnTo>
                        <a:pt x="3289" y="3412"/>
                      </a:lnTo>
                      <a:lnTo>
                        <a:pt x="3211" y="3405"/>
                      </a:lnTo>
                      <a:lnTo>
                        <a:pt x="3137" y="3392"/>
                      </a:lnTo>
                      <a:lnTo>
                        <a:pt x="3066" y="3373"/>
                      </a:lnTo>
                      <a:lnTo>
                        <a:pt x="2999" y="3349"/>
                      </a:lnTo>
                      <a:lnTo>
                        <a:pt x="2935" y="3321"/>
                      </a:lnTo>
                      <a:lnTo>
                        <a:pt x="2874" y="3288"/>
                      </a:lnTo>
                      <a:lnTo>
                        <a:pt x="2816" y="3248"/>
                      </a:lnTo>
                      <a:lnTo>
                        <a:pt x="2761" y="3204"/>
                      </a:lnTo>
                      <a:lnTo>
                        <a:pt x="2703" y="3149"/>
                      </a:lnTo>
                      <a:lnTo>
                        <a:pt x="2650" y="3087"/>
                      </a:lnTo>
                      <a:lnTo>
                        <a:pt x="2601" y="3021"/>
                      </a:lnTo>
                      <a:lnTo>
                        <a:pt x="2556" y="2950"/>
                      </a:lnTo>
                      <a:lnTo>
                        <a:pt x="2516" y="2873"/>
                      </a:lnTo>
                      <a:lnTo>
                        <a:pt x="2480" y="2791"/>
                      </a:lnTo>
                      <a:lnTo>
                        <a:pt x="2449" y="2703"/>
                      </a:lnTo>
                      <a:lnTo>
                        <a:pt x="2422" y="2610"/>
                      </a:lnTo>
                      <a:lnTo>
                        <a:pt x="2408" y="2545"/>
                      </a:lnTo>
                      <a:lnTo>
                        <a:pt x="2398" y="2473"/>
                      </a:lnTo>
                      <a:lnTo>
                        <a:pt x="2390" y="2395"/>
                      </a:lnTo>
                      <a:lnTo>
                        <a:pt x="2386" y="2313"/>
                      </a:lnTo>
                      <a:lnTo>
                        <a:pt x="2386" y="2223"/>
                      </a:lnTo>
                      <a:lnTo>
                        <a:pt x="2389" y="2128"/>
                      </a:lnTo>
                      <a:lnTo>
                        <a:pt x="2394" y="2027"/>
                      </a:lnTo>
                      <a:lnTo>
                        <a:pt x="2403" y="1920"/>
                      </a:lnTo>
                      <a:lnTo>
                        <a:pt x="2416" y="1807"/>
                      </a:lnTo>
                      <a:lnTo>
                        <a:pt x="2434" y="1678"/>
                      </a:lnTo>
                      <a:lnTo>
                        <a:pt x="2458" y="1554"/>
                      </a:lnTo>
                      <a:lnTo>
                        <a:pt x="2488" y="1433"/>
                      </a:lnTo>
                      <a:lnTo>
                        <a:pt x="2523" y="1317"/>
                      </a:lnTo>
                      <a:lnTo>
                        <a:pt x="2564" y="1203"/>
                      </a:lnTo>
                      <a:lnTo>
                        <a:pt x="2610" y="1095"/>
                      </a:lnTo>
                      <a:lnTo>
                        <a:pt x="2662" y="990"/>
                      </a:lnTo>
                      <a:lnTo>
                        <a:pt x="2718" y="889"/>
                      </a:lnTo>
                      <a:lnTo>
                        <a:pt x="2789" y="788"/>
                      </a:lnTo>
                      <a:lnTo>
                        <a:pt x="2861" y="692"/>
                      </a:lnTo>
                      <a:lnTo>
                        <a:pt x="2937" y="603"/>
                      </a:lnTo>
                      <a:lnTo>
                        <a:pt x="3016" y="521"/>
                      </a:lnTo>
                      <a:lnTo>
                        <a:pt x="3098" y="444"/>
                      </a:lnTo>
                      <a:lnTo>
                        <a:pt x="3182" y="374"/>
                      </a:lnTo>
                      <a:lnTo>
                        <a:pt x="3269" y="311"/>
                      </a:lnTo>
                      <a:lnTo>
                        <a:pt x="3371" y="244"/>
                      </a:lnTo>
                      <a:lnTo>
                        <a:pt x="3472" y="184"/>
                      </a:lnTo>
                      <a:lnTo>
                        <a:pt x="3568" y="131"/>
                      </a:lnTo>
                      <a:lnTo>
                        <a:pt x="3663" y="85"/>
                      </a:lnTo>
                      <a:lnTo>
                        <a:pt x="3757" y="46"/>
                      </a:lnTo>
                      <a:lnTo>
                        <a:pt x="3848" y="15"/>
                      </a:lnTo>
                      <a:lnTo>
                        <a:pt x="3885" y="4"/>
                      </a:lnTo>
                      <a:lnTo>
                        <a:pt x="3921" y="0"/>
                      </a:lnTo>
                      <a:close/>
                      <a:moveTo>
                        <a:pt x="1536" y="0"/>
                      </a:moveTo>
                      <a:lnTo>
                        <a:pt x="1571" y="4"/>
                      </a:lnTo>
                      <a:lnTo>
                        <a:pt x="1603" y="13"/>
                      </a:lnTo>
                      <a:lnTo>
                        <a:pt x="1634" y="29"/>
                      </a:lnTo>
                      <a:lnTo>
                        <a:pt x="1664" y="54"/>
                      </a:lnTo>
                      <a:lnTo>
                        <a:pt x="1691" y="83"/>
                      </a:lnTo>
                      <a:lnTo>
                        <a:pt x="1716" y="121"/>
                      </a:lnTo>
                      <a:lnTo>
                        <a:pt x="1734" y="156"/>
                      </a:lnTo>
                      <a:lnTo>
                        <a:pt x="1746" y="190"/>
                      </a:lnTo>
                      <a:lnTo>
                        <a:pt x="1751" y="222"/>
                      </a:lnTo>
                      <a:lnTo>
                        <a:pt x="1749" y="252"/>
                      </a:lnTo>
                      <a:lnTo>
                        <a:pt x="1738" y="282"/>
                      </a:lnTo>
                      <a:lnTo>
                        <a:pt x="1723" y="309"/>
                      </a:lnTo>
                      <a:lnTo>
                        <a:pt x="1700" y="334"/>
                      </a:lnTo>
                      <a:lnTo>
                        <a:pt x="1669" y="359"/>
                      </a:lnTo>
                      <a:lnTo>
                        <a:pt x="1631" y="382"/>
                      </a:lnTo>
                      <a:lnTo>
                        <a:pt x="1588" y="403"/>
                      </a:lnTo>
                      <a:lnTo>
                        <a:pt x="1540" y="427"/>
                      </a:lnTo>
                      <a:lnTo>
                        <a:pt x="1487" y="455"/>
                      </a:lnTo>
                      <a:lnTo>
                        <a:pt x="1432" y="488"/>
                      </a:lnTo>
                      <a:lnTo>
                        <a:pt x="1371" y="525"/>
                      </a:lnTo>
                      <a:lnTo>
                        <a:pt x="1307" y="565"/>
                      </a:lnTo>
                      <a:lnTo>
                        <a:pt x="1230" y="618"/>
                      </a:lnTo>
                      <a:lnTo>
                        <a:pt x="1156" y="676"/>
                      </a:lnTo>
                      <a:lnTo>
                        <a:pt x="1085" y="737"/>
                      </a:lnTo>
                      <a:lnTo>
                        <a:pt x="1019" y="804"/>
                      </a:lnTo>
                      <a:lnTo>
                        <a:pt x="954" y="875"/>
                      </a:lnTo>
                      <a:lnTo>
                        <a:pt x="909" y="936"/>
                      </a:lnTo>
                      <a:lnTo>
                        <a:pt x="865" y="1004"/>
                      </a:lnTo>
                      <a:lnTo>
                        <a:pt x="822" y="1080"/>
                      </a:lnTo>
                      <a:lnTo>
                        <a:pt x="778" y="1165"/>
                      </a:lnTo>
                      <a:lnTo>
                        <a:pt x="735" y="1256"/>
                      </a:lnTo>
                      <a:lnTo>
                        <a:pt x="703" y="1337"/>
                      </a:lnTo>
                      <a:lnTo>
                        <a:pt x="677" y="1420"/>
                      </a:lnTo>
                      <a:lnTo>
                        <a:pt x="657" y="1503"/>
                      </a:lnTo>
                      <a:lnTo>
                        <a:pt x="641" y="1588"/>
                      </a:lnTo>
                      <a:lnTo>
                        <a:pt x="632" y="1676"/>
                      </a:lnTo>
                      <a:lnTo>
                        <a:pt x="630" y="1765"/>
                      </a:lnTo>
                      <a:lnTo>
                        <a:pt x="698" y="1731"/>
                      </a:lnTo>
                      <a:lnTo>
                        <a:pt x="764" y="1704"/>
                      </a:lnTo>
                      <a:lnTo>
                        <a:pt x="828" y="1684"/>
                      </a:lnTo>
                      <a:lnTo>
                        <a:pt x="892" y="1669"/>
                      </a:lnTo>
                      <a:lnTo>
                        <a:pt x="954" y="1662"/>
                      </a:lnTo>
                      <a:lnTo>
                        <a:pt x="1015" y="1660"/>
                      </a:lnTo>
                      <a:lnTo>
                        <a:pt x="1074" y="1666"/>
                      </a:lnTo>
                      <a:lnTo>
                        <a:pt x="1155" y="1681"/>
                      </a:lnTo>
                      <a:lnTo>
                        <a:pt x="1236" y="1704"/>
                      </a:lnTo>
                      <a:lnTo>
                        <a:pt x="1317" y="1735"/>
                      </a:lnTo>
                      <a:lnTo>
                        <a:pt x="1397" y="1775"/>
                      </a:lnTo>
                      <a:lnTo>
                        <a:pt x="1477" y="1821"/>
                      </a:lnTo>
                      <a:lnTo>
                        <a:pt x="1537" y="1869"/>
                      </a:lnTo>
                      <a:lnTo>
                        <a:pt x="1594" y="1924"/>
                      </a:lnTo>
                      <a:lnTo>
                        <a:pt x="1648" y="1985"/>
                      </a:lnTo>
                      <a:lnTo>
                        <a:pt x="1698" y="2050"/>
                      </a:lnTo>
                      <a:lnTo>
                        <a:pt x="1745" y="2124"/>
                      </a:lnTo>
                      <a:lnTo>
                        <a:pt x="1780" y="2189"/>
                      </a:lnTo>
                      <a:lnTo>
                        <a:pt x="1808" y="2258"/>
                      </a:lnTo>
                      <a:lnTo>
                        <a:pt x="1830" y="2331"/>
                      </a:lnTo>
                      <a:lnTo>
                        <a:pt x="1845" y="2406"/>
                      </a:lnTo>
                      <a:lnTo>
                        <a:pt x="1856" y="2486"/>
                      </a:lnTo>
                      <a:lnTo>
                        <a:pt x="1858" y="2568"/>
                      </a:lnTo>
                      <a:lnTo>
                        <a:pt x="1854" y="2648"/>
                      </a:lnTo>
                      <a:lnTo>
                        <a:pt x="1845" y="2725"/>
                      </a:lnTo>
                      <a:lnTo>
                        <a:pt x="1828" y="2800"/>
                      </a:lnTo>
                      <a:lnTo>
                        <a:pt x="1805" y="2870"/>
                      </a:lnTo>
                      <a:lnTo>
                        <a:pt x="1776" y="2937"/>
                      </a:lnTo>
                      <a:lnTo>
                        <a:pt x="1738" y="3002"/>
                      </a:lnTo>
                      <a:lnTo>
                        <a:pt x="1696" y="3062"/>
                      </a:lnTo>
                      <a:lnTo>
                        <a:pt x="1646" y="3120"/>
                      </a:lnTo>
                      <a:lnTo>
                        <a:pt x="1590" y="3176"/>
                      </a:lnTo>
                      <a:lnTo>
                        <a:pt x="1522" y="3232"/>
                      </a:lnTo>
                      <a:lnTo>
                        <a:pt x="1451" y="3280"/>
                      </a:lnTo>
                      <a:lnTo>
                        <a:pt x="1379" y="3321"/>
                      </a:lnTo>
                      <a:lnTo>
                        <a:pt x="1304" y="3356"/>
                      </a:lnTo>
                      <a:lnTo>
                        <a:pt x="1227" y="3382"/>
                      </a:lnTo>
                      <a:lnTo>
                        <a:pt x="1147" y="3400"/>
                      </a:lnTo>
                      <a:lnTo>
                        <a:pt x="1066" y="3411"/>
                      </a:lnTo>
                      <a:lnTo>
                        <a:pt x="982" y="3415"/>
                      </a:lnTo>
                      <a:lnTo>
                        <a:pt x="903" y="3412"/>
                      </a:lnTo>
                      <a:lnTo>
                        <a:pt x="825" y="3405"/>
                      </a:lnTo>
                      <a:lnTo>
                        <a:pt x="752" y="3392"/>
                      </a:lnTo>
                      <a:lnTo>
                        <a:pt x="681" y="3373"/>
                      </a:lnTo>
                      <a:lnTo>
                        <a:pt x="614" y="3349"/>
                      </a:lnTo>
                      <a:lnTo>
                        <a:pt x="550" y="3321"/>
                      </a:lnTo>
                      <a:lnTo>
                        <a:pt x="489" y="3288"/>
                      </a:lnTo>
                      <a:lnTo>
                        <a:pt x="431" y="3248"/>
                      </a:lnTo>
                      <a:lnTo>
                        <a:pt x="376" y="3204"/>
                      </a:lnTo>
                      <a:lnTo>
                        <a:pt x="318" y="3149"/>
                      </a:lnTo>
                      <a:lnTo>
                        <a:pt x="265" y="3087"/>
                      </a:lnTo>
                      <a:lnTo>
                        <a:pt x="216" y="3021"/>
                      </a:lnTo>
                      <a:lnTo>
                        <a:pt x="171" y="2950"/>
                      </a:lnTo>
                      <a:lnTo>
                        <a:pt x="131" y="2873"/>
                      </a:lnTo>
                      <a:lnTo>
                        <a:pt x="95" y="2791"/>
                      </a:lnTo>
                      <a:lnTo>
                        <a:pt x="64" y="2703"/>
                      </a:lnTo>
                      <a:lnTo>
                        <a:pt x="37" y="2610"/>
                      </a:lnTo>
                      <a:lnTo>
                        <a:pt x="23" y="2545"/>
                      </a:lnTo>
                      <a:lnTo>
                        <a:pt x="13" y="2473"/>
                      </a:lnTo>
                      <a:lnTo>
                        <a:pt x="5" y="2395"/>
                      </a:lnTo>
                      <a:lnTo>
                        <a:pt x="1" y="2313"/>
                      </a:lnTo>
                      <a:lnTo>
                        <a:pt x="0" y="2223"/>
                      </a:lnTo>
                      <a:lnTo>
                        <a:pt x="3" y="2128"/>
                      </a:lnTo>
                      <a:lnTo>
                        <a:pt x="9" y="2027"/>
                      </a:lnTo>
                      <a:lnTo>
                        <a:pt x="18" y="1920"/>
                      </a:lnTo>
                      <a:lnTo>
                        <a:pt x="30" y="1807"/>
                      </a:lnTo>
                      <a:lnTo>
                        <a:pt x="49" y="1678"/>
                      </a:lnTo>
                      <a:lnTo>
                        <a:pt x="72" y="1554"/>
                      </a:lnTo>
                      <a:lnTo>
                        <a:pt x="102" y="1433"/>
                      </a:lnTo>
                      <a:lnTo>
                        <a:pt x="138" y="1317"/>
                      </a:lnTo>
                      <a:lnTo>
                        <a:pt x="179" y="1203"/>
                      </a:lnTo>
                      <a:lnTo>
                        <a:pt x="224" y="1095"/>
                      </a:lnTo>
                      <a:lnTo>
                        <a:pt x="277" y="990"/>
                      </a:lnTo>
                      <a:lnTo>
                        <a:pt x="334" y="889"/>
                      </a:lnTo>
                      <a:lnTo>
                        <a:pt x="403" y="788"/>
                      </a:lnTo>
                      <a:lnTo>
                        <a:pt x="476" y="692"/>
                      </a:lnTo>
                      <a:lnTo>
                        <a:pt x="552" y="603"/>
                      </a:lnTo>
                      <a:lnTo>
                        <a:pt x="631" y="521"/>
                      </a:lnTo>
                      <a:lnTo>
                        <a:pt x="712" y="444"/>
                      </a:lnTo>
                      <a:lnTo>
                        <a:pt x="797" y="374"/>
                      </a:lnTo>
                      <a:lnTo>
                        <a:pt x="885" y="311"/>
                      </a:lnTo>
                      <a:lnTo>
                        <a:pt x="986" y="244"/>
                      </a:lnTo>
                      <a:lnTo>
                        <a:pt x="1087" y="184"/>
                      </a:lnTo>
                      <a:lnTo>
                        <a:pt x="1183" y="131"/>
                      </a:lnTo>
                      <a:lnTo>
                        <a:pt x="1279" y="85"/>
                      </a:lnTo>
                      <a:lnTo>
                        <a:pt x="1373" y="46"/>
                      </a:lnTo>
                      <a:lnTo>
                        <a:pt x="1463" y="15"/>
                      </a:lnTo>
                      <a:lnTo>
                        <a:pt x="1500" y="4"/>
                      </a:lnTo>
                      <a:lnTo>
                        <a:pt x="1536" y="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</p:grpSp>
        <p:grpSp>
          <p:nvGrpSpPr>
            <p:cNvPr id="96" name="그룹 95"/>
            <p:cNvGrpSpPr/>
            <p:nvPr/>
          </p:nvGrpSpPr>
          <p:grpSpPr>
            <a:xfrm>
              <a:off x="272480" y="1415299"/>
              <a:ext cx="5472608" cy="1484479"/>
              <a:chOff x="272480" y="4896849"/>
              <a:chExt cx="5472608" cy="1484479"/>
            </a:xfrm>
          </p:grpSpPr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1266914" y="4957028"/>
                <a:ext cx="3543222" cy="434975"/>
              </a:xfrm>
              <a:custGeom>
                <a:avLst/>
                <a:gdLst/>
                <a:ahLst/>
                <a:cxnLst>
                  <a:cxn ang="0">
                    <a:pos x="0" y="550"/>
                  </a:cxn>
                  <a:cxn ang="0">
                    <a:pos x="0" y="550"/>
                  </a:cxn>
                  <a:cxn ang="0">
                    <a:pos x="3191" y="550"/>
                  </a:cxn>
                  <a:cxn ang="0">
                    <a:pos x="3191" y="0"/>
                  </a:cxn>
                  <a:cxn ang="0">
                    <a:pos x="3191" y="0"/>
                  </a:cxn>
                  <a:cxn ang="0">
                    <a:pos x="0" y="0"/>
                  </a:cxn>
                  <a:cxn ang="0">
                    <a:pos x="0" y="550"/>
                  </a:cxn>
                </a:cxnLst>
                <a:rect l="0" t="0" r="r" b="b"/>
                <a:pathLst>
                  <a:path w="3191" h="550">
                    <a:moveTo>
                      <a:pt x="0" y="550"/>
                    </a:moveTo>
                    <a:lnTo>
                      <a:pt x="0" y="550"/>
                    </a:lnTo>
                    <a:lnTo>
                      <a:pt x="3191" y="550"/>
                    </a:lnTo>
                    <a:lnTo>
                      <a:pt x="3191" y="0"/>
                    </a:lnTo>
                    <a:lnTo>
                      <a:pt x="3191" y="0"/>
                    </a:lnTo>
                    <a:lnTo>
                      <a:pt x="0" y="0"/>
                    </a:lnTo>
                    <a:lnTo>
                      <a:pt x="0" y="55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539AD0"/>
                  </a:gs>
                  <a:gs pos="100000">
                    <a:srgbClr val="539AD0"/>
                  </a:gs>
                  <a:gs pos="0">
                    <a:srgbClr val="2E6DA5"/>
                  </a:gs>
                </a:gsLst>
                <a:lin ang="2700000" scaled="1"/>
                <a:tileRect/>
              </a:gradFill>
              <a:ln w="19050">
                <a:noFill/>
                <a:headEnd type="oval"/>
                <a:tailEnd type="oval"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98" name="타원 97"/>
              <p:cNvSpPr/>
              <p:nvPr/>
            </p:nvSpPr>
            <p:spPr>
              <a:xfrm>
                <a:off x="272480" y="4896849"/>
                <a:ext cx="1484478" cy="148447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539AD0"/>
                  </a:gs>
                  <a:gs pos="100000">
                    <a:srgbClr val="539AD0"/>
                  </a:gs>
                  <a:gs pos="0">
                    <a:srgbClr val="2E6DA5"/>
                  </a:gs>
                </a:gsLst>
                <a:lin ang="2700000" scaled="1"/>
                <a:tileRect/>
              </a:gradFill>
              <a:ln w="19050">
                <a:noFill/>
                <a:headEnd type="oval"/>
                <a:tailEnd type="oval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99" name="Freeform 10"/>
              <p:cNvSpPr>
                <a:spLocks/>
              </p:cNvSpPr>
              <p:nvPr/>
            </p:nvSpPr>
            <p:spPr bwMode="auto">
              <a:xfrm>
                <a:off x="400774" y="5019339"/>
                <a:ext cx="1226318" cy="1226311"/>
              </a:xfrm>
              <a:custGeom>
                <a:avLst/>
                <a:gdLst/>
                <a:ahLst/>
                <a:cxnLst>
                  <a:cxn ang="0">
                    <a:pos x="1202" y="632"/>
                  </a:cxn>
                  <a:cxn ang="0">
                    <a:pos x="1190" y="722"/>
                  </a:cxn>
                  <a:cxn ang="0">
                    <a:pos x="1166" y="808"/>
                  </a:cxn>
                  <a:cxn ang="0">
                    <a:pos x="1130" y="888"/>
                  </a:cxn>
                  <a:cxn ang="0">
                    <a:pos x="1084" y="960"/>
                  </a:cxn>
                  <a:cxn ang="0">
                    <a:pos x="1026" y="1026"/>
                  </a:cxn>
                  <a:cxn ang="0">
                    <a:pos x="962" y="1082"/>
                  </a:cxn>
                  <a:cxn ang="0">
                    <a:pos x="888" y="1130"/>
                  </a:cxn>
                  <a:cxn ang="0">
                    <a:pos x="808" y="1166"/>
                  </a:cxn>
                  <a:cxn ang="0">
                    <a:pos x="722" y="1190"/>
                  </a:cxn>
                  <a:cxn ang="0">
                    <a:pos x="632" y="1202"/>
                  </a:cxn>
                  <a:cxn ang="0">
                    <a:pos x="570" y="1202"/>
                  </a:cxn>
                  <a:cxn ang="0">
                    <a:pos x="480" y="1190"/>
                  </a:cxn>
                  <a:cxn ang="0">
                    <a:pos x="394" y="1166"/>
                  </a:cxn>
                  <a:cxn ang="0">
                    <a:pos x="314" y="1130"/>
                  </a:cxn>
                  <a:cxn ang="0">
                    <a:pos x="242" y="1082"/>
                  </a:cxn>
                  <a:cxn ang="0">
                    <a:pos x="176" y="1026"/>
                  </a:cxn>
                  <a:cxn ang="0">
                    <a:pos x="118" y="960"/>
                  </a:cxn>
                  <a:cxn ang="0">
                    <a:pos x="72" y="888"/>
                  </a:cxn>
                  <a:cxn ang="0">
                    <a:pos x="36" y="808"/>
                  </a:cxn>
                  <a:cxn ang="0">
                    <a:pos x="12" y="722"/>
                  </a:cxn>
                  <a:cxn ang="0">
                    <a:pos x="0" y="632"/>
                  </a:cxn>
                  <a:cxn ang="0">
                    <a:pos x="0" y="570"/>
                  </a:cxn>
                  <a:cxn ang="0">
                    <a:pos x="12" y="480"/>
                  </a:cxn>
                  <a:cxn ang="0">
                    <a:pos x="36" y="394"/>
                  </a:cxn>
                  <a:cxn ang="0">
                    <a:pos x="72" y="314"/>
                  </a:cxn>
                  <a:cxn ang="0">
                    <a:pos x="118" y="240"/>
                  </a:cxn>
                  <a:cxn ang="0">
                    <a:pos x="176" y="176"/>
                  </a:cxn>
                  <a:cxn ang="0">
                    <a:pos x="242" y="118"/>
                  </a:cxn>
                  <a:cxn ang="0">
                    <a:pos x="314" y="72"/>
                  </a:cxn>
                  <a:cxn ang="0">
                    <a:pos x="394" y="36"/>
                  </a:cxn>
                  <a:cxn ang="0">
                    <a:pos x="480" y="12"/>
                  </a:cxn>
                  <a:cxn ang="0">
                    <a:pos x="570" y="0"/>
                  </a:cxn>
                  <a:cxn ang="0">
                    <a:pos x="632" y="0"/>
                  </a:cxn>
                  <a:cxn ang="0">
                    <a:pos x="722" y="12"/>
                  </a:cxn>
                  <a:cxn ang="0">
                    <a:pos x="808" y="36"/>
                  </a:cxn>
                  <a:cxn ang="0">
                    <a:pos x="888" y="72"/>
                  </a:cxn>
                  <a:cxn ang="0">
                    <a:pos x="962" y="118"/>
                  </a:cxn>
                  <a:cxn ang="0">
                    <a:pos x="1026" y="176"/>
                  </a:cxn>
                  <a:cxn ang="0">
                    <a:pos x="1084" y="240"/>
                  </a:cxn>
                  <a:cxn ang="0">
                    <a:pos x="1130" y="314"/>
                  </a:cxn>
                  <a:cxn ang="0">
                    <a:pos x="1166" y="394"/>
                  </a:cxn>
                  <a:cxn ang="0">
                    <a:pos x="1190" y="480"/>
                  </a:cxn>
                  <a:cxn ang="0">
                    <a:pos x="1202" y="570"/>
                  </a:cxn>
                </a:cxnLst>
                <a:rect l="0" t="0" r="r" b="b"/>
                <a:pathLst>
                  <a:path w="1202" h="1202">
                    <a:moveTo>
                      <a:pt x="1202" y="600"/>
                    </a:moveTo>
                    <a:lnTo>
                      <a:pt x="1202" y="600"/>
                    </a:lnTo>
                    <a:lnTo>
                      <a:pt x="1202" y="632"/>
                    </a:lnTo>
                    <a:lnTo>
                      <a:pt x="1200" y="662"/>
                    </a:lnTo>
                    <a:lnTo>
                      <a:pt x="1196" y="692"/>
                    </a:lnTo>
                    <a:lnTo>
                      <a:pt x="1190" y="722"/>
                    </a:lnTo>
                    <a:lnTo>
                      <a:pt x="1184" y="752"/>
                    </a:lnTo>
                    <a:lnTo>
                      <a:pt x="1176" y="780"/>
                    </a:lnTo>
                    <a:lnTo>
                      <a:pt x="1166" y="808"/>
                    </a:lnTo>
                    <a:lnTo>
                      <a:pt x="1156" y="834"/>
                    </a:lnTo>
                    <a:lnTo>
                      <a:pt x="1144" y="862"/>
                    </a:lnTo>
                    <a:lnTo>
                      <a:pt x="1130" y="888"/>
                    </a:lnTo>
                    <a:lnTo>
                      <a:pt x="1116" y="912"/>
                    </a:lnTo>
                    <a:lnTo>
                      <a:pt x="1100" y="938"/>
                    </a:lnTo>
                    <a:lnTo>
                      <a:pt x="1084" y="960"/>
                    </a:lnTo>
                    <a:lnTo>
                      <a:pt x="1066" y="984"/>
                    </a:lnTo>
                    <a:lnTo>
                      <a:pt x="1046" y="1006"/>
                    </a:lnTo>
                    <a:lnTo>
                      <a:pt x="1026" y="1026"/>
                    </a:lnTo>
                    <a:lnTo>
                      <a:pt x="1006" y="1046"/>
                    </a:lnTo>
                    <a:lnTo>
                      <a:pt x="984" y="1066"/>
                    </a:lnTo>
                    <a:lnTo>
                      <a:pt x="962" y="1082"/>
                    </a:lnTo>
                    <a:lnTo>
                      <a:pt x="938" y="1100"/>
                    </a:lnTo>
                    <a:lnTo>
                      <a:pt x="914" y="1116"/>
                    </a:lnTo>
                    <a:lnTo>
                      <a:pt x="888" y="1130"/>
                    </a:lnTo>
                    <a:lnTo>
                      <a:pt x="862" y="1144"/>
                    </a:lnTo>
                    <a:lnTo>
                      <a:pt x="836" y="1156"/>
                    </a:lnTo>
                    <a:lnTo>
                      <a:pt x="808" y="1166"/>
                    </a:lnTo>
                    <a:lnTo>
                      <a:pt x="780" y="1176"/>
                    </a:lnTo>
                    <a:lnTo>
                      <a:pt x="752" y="1184"/>
                    </a:lnTo>
                    <a:lnTo>
                      <a:pt x="722" y="1190"/>
                    </a:lnTo>
                    <a:lnTo>
                      <a:pt x="692" y="1196"/>
                    </a:lnTo>
                    <a:lnTo>
                      <a:pt x="662" y="1200"/>
                    </a:lnTo>
                    <a:lnTo>
                      <a:pt x="632" y="1202"/>
                    </a:lnTo>
                    <a:lnTo>
                      <a:pt x="602" y="1202"/>
                    </a:lnTo>
                    <a:lnTo>
                      <a:pt x="602" y="1202"/>
                    </a:lnTo>
                    <a:lnTo>
                      <a:pt x="570" y="1202"/>
                    </a:lnTo>
                    <a:lnTo>
                      <a:pt x="540" y="1200"/>
                    </a:lnTo>
                    <a:lnTo>
                      <a:pt x="510" y="1196"/>
                    </a:lnTo>
                    <a:lnTo>
                      <a:pt x="480" y="1190"/>
                    </a:lnTo>
                    <a:lnTo>
                      <a:pt x="450" y="1184"/>
                    </a:lnTo>
                    <a:lnTo>
                      <a:pt x="422" y="1176"/>
                    </a:lnTo>
                    <a:lnTo>
                      <a:pt x="394" y="1166"/>
                    </a:lnTo>
                    <a:lnTo>
                      <a:pt x="366" y="1156"/>
                    </a:lnTo>
                    <a:lnTo>
                      <a:pt x="340" y="1144"/>
                    </a:lnTo>
                    <a:lnTo>
                      <a:pt x="314" y="1130"/>
                    </a:lnTo>
                    <a:lnTo>
                      <a:pt x="290" y="1116"/>
                    </a:lnTo>
                    <a:lnTo>
                      <a:pt x="264" y="1100"/>
                    </a:lnTo>
                    <a:lnTo>
                      <a:pt x="242" y="1082"/>
                    </a:lnTo>
                    <a:lnTo>
                      <a:pt x="218" y="1066"/>
                    </a:lnTo>
                    <a:lnTo>
                      <a:pt x="196" y="1046"/>
                    </a:lnTo>
                    <a:lnTo>
                      <a:pt x="176" y="1026"/>
                    </a:lnTo>
                    <a:lnTo>
                      <a:pt x="156" y="1006"/>
                    </a:lnTo>
                    <a:lnTo>
                      <a:pt x="136" y="984"/>
                    </a:lnTo>
                    <a:lnTo>
                      <a:pt x="118" y="960"/>
                    </a:lnTo>
                    <a:lnTo>
                      <a:pt x="102" y="938"/>
                    </a:lnTo>
                    <a:lnTo>
                      <a:pt x="86" y="912"/>
                    </a:lnTo>
                    <a:lnTo>
                      <a:pt x="72" y="888"/>
                    </a:lnTo>
                    <a:lnTo>
                      <a:pt x="58" y="862"/>
                    </a:lnTo>
                    <a:lnTo>
                      <a:pt x="46" y="834"/>
                    </a:lnTo>
                    <a:lnTo>
                      <a:pt x="36" y="808"/>
                    </a:lnTo>
                    <a:lnTo>
                      <a:pt x="26" y="780"/>
                    </a:lnTo>
                    <a:lnTo>
                      <a:pt x="18" y="752"/>
                    </a:lnTo>
                    <a:lnTo>
                      <a:pt x="12" y="722"/>
                    </a:lnTo>
                    <a:lnTo>
                      <a:pt x="6" y="692"/>
                    </a:lnTo>
                    <a:lnTo>
                      <a:pt x="2" y="662"/>
                    </a:lnTo>
                    <a:lnTo>
                      <a:pt x="0" y="632"/>
                    </a:lnTo>
                    <a:lnTo>
                      <a:pt x="0" y="600"/>
                    </a:lnTo>
                    <a:lnTo>
                      <a:pt x="0" y="600"/>
                    </a:lnTo>
                    <a:lnTo>
                      <a:pt x="0" y="570"/>
                    </a:lnTo>
                    <a:lnTo>
                      <a:pt x="2" y="540"/>
                    </a:lnTo>
                    <a:lnTo>
                      <a:pt x="6" y="510"/>
                    </a:lnTo>
                    <a:lnTo>
                      <a:pt x="12" y="480"/>
                    </a:lnTo>
                    <a:lnTo>
                      <a:pt x="18" y="450"/>
                    </a:lnTo>
                    <a:lnTo>
                      <a:pt x="26" y="422"/>
                    </a:lnTo>
                    <a:lnTo>
                      <a:pt x="36" y="394"/>
                    </a:lnTo>
                    <a:lnTo>
                      <a:pt x="46" y="366"/>
                    </a:lnTo>
                    <a:lnTo>
                      <a:pt x="58" y="340"/>
                    </a:lnTo>
                    <a:lnTo>
                      <a:pt x="72" y="314"/>
                    </a:lnTo>
                    <a:lnTo>
                      <a:pt x="86" y="288"/>
                    </a:lnTo>
                    <a:lnTo>
                      <a:pt x="102" y="264"/>
                    </a:lnTo>
                    <a:lnTo>
                      <a:pt x="118" y="240"/>
                    </a:lnTo>
                    <a:lnTo>
                      <a:pt x="136" y="218"/>
                    </a:lnTo>
                    <a:lnTo>
                      <a:pt x="156" y="196"/>
                    </a:lnTo>
                    <a:lnTo>
                      <a:pt x="176" y="176"/>
                    </a:lnTo>
                    <a:lnTo>
                      <a:pt x="196" y="156"/>
                    </a:lnTo>
                    <a:lnTo>
                      <a:pt x="218" y="136"/>
                    </a:lnTo>
                    <a:lnTo>
                      <a:pt x="242" y="118"/>
                    </a:lnTo>
                    <a:lnTo>
                      <a:pt x="264" y="102"/>
                    </a:lnTo>
                    <a:lnTo>
                      <a:pt x="290" y="86"/>
                    </a:lnTo>
                    <a:lnTo>
                      <a:pt x="314" y="72"/>
                    </a:lnTo>
                    <a:lnTo>
                      <a:pt x="340" y="58"/>
                    </a:lnTo>
                    <a:lnTo>
                      <a:pt x="366" y="46"/>
                    </a:lnTo>
                    <a:lnTo>
                      <a:pt x="394" y="36"/>
                    </a:lnTo>
                    <a:lnTo>
                      <a:pt x="422" y="26"/>
                    </a:lnTo>
                    <a:lnTo>
                      <a:pt x="450" y="18"/>
                    </a:lnTo>
                    <a:lnTo>
                      <a:pt x="480" y="12"/>
                    </a:lnTo>
                    <a:lnTo>
                      <a:pt x="510" y="6"/>
                    </a:lnTo>
                    <a:lnTo>
                      <a:pt x="540" y="2"/>
                    </a:lnTo>
                    <a:lnTo>
                      <a:pt x="570" y="0"/>
                    </a:lnTo>
                    <a:lnTo>
                      <a:pt x="602" y="0"/>
                    </a:lnTo>
                    <a:lnTo>
                      <a:pt x="602" y="0"/>
                    </a:lnTo>
                    <a:lnTo>
                      <a:pt x="632" y="0"/>
                    </a:lnTo>
                    <a:lnTo>
                      <a:pt x="662" y="2"/>
                    </a:lnTo>
                    <a:lnTo>
                      <a:pt x="692" y="6"/>
                    </a:lnTo>
                    <a:lnTo>
                      <a:pt x="722" y="12"/>
                    </a:lnTo>
                    <a:lnTo>
                      <a:pt x="752" y="18"/>
                    </a:lnTo>
                    <a:lnTo>
                      <a:pt x="780" y="26"/>
                    </a:lnTo>
                    <a:lnTo>
                      <a:pt x="808" y="36"/>
                    </a:lnTo>
                    <a:lnTo>
                      <a:pt x="836" y="46"/>
                    </a:lnTo>
                    <a:lnTo>
                      <a:pt x="862" y="58"/>
                    </a:lnTo>
                    <a:lnTo>
                      <a:pt x="888" y="72"/>
                    </a:lnTo>
                    <a:lnTo>
                      <a:pt x="914" y="86"/>
                    </a:lnTo>
                    <a:lnTo>
                      <a:pt x="938" y="102"/>
                    </a:lnTo>
                    <a:lnTo>
                      <a:pt x="962" y="118"/>
                    </a:lnTo>
                    <a:lnTo>
                      <a:pt x="984" y="136"/>
                    </a:lnTo>
                    <a:lnTo>
                      <a:pt x="1006" y="156"/>
                    </a:lnTo>
                    <a:lnTo>
                      <a:pt x="1026" y="176"/>
                    </a:lnTo>
                    <a:lnTo>
                      <a:pt x="1046" y="196"/>
                    </a:lnTo>
                    <a:lnTo>
                      <a:pt x="1066" y="218"/>
                    </a:lnTo>
                    <a:lnTo>
                      <a:pt x="1084" y="240"/>
                    </a:lnTo>
                    <a:lnTo>
                      <a:pt x="1100" y="264"/>
                    </a:lnTo>
                    <a:lnTo>
                      <a:pt x="1116" y="288"/>
                    </a:lnTo>
                    <a:lnTo>
                      <a:pt x="1130" y="314"/>
                    </a:lnTo>
                    <a:lnTo>
                      <a:pt x="1144" y="340"/>
                    </a:lnTo>
                    <a:lnTo>
                      <a:pt x="1156" y="366"/>
                    </a:lnTo>
                    <a:lnTo>
                      <a:pt x="1166" y="394"/>
                    </a:lnTo>
                    <a:lnTo>
                      <a:pt x="1176" y="422"/>
                    </a:lnTo>
                    <a:lnTo>
                      <a:pt x="1184" y="450"/>
                    </a:lnTo>
                    <a:lnTo>
                      <a:pt x="1190" y="480"/>
                    </a:lnTo>
                    <a:lnTo>
                      <a:pt x="1196" y="510"/>
                    </a:lnTo>
                    <a:lnTo>
                      <a:pt x="1200" y="540"/>
                    </a:lnTo>
                    <a:lnTo>
                      <a:pt x="1202" y="570"/>
                    </a:lnTo>
                    <a:lnTo>
                      <a:pt x="1202" y="600"/>
                    </a:lnTo>
                    <a:lnTo>
                      <a:pt x="1202" y="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rgbClr val="E6E6E6"/>
                  </a:gs>
                </a:gsLst>
                <a:path path="shape">
                  <a:fillToRect l="50000" t="50000" r="50000" b="50000"/>
                </a:path>
                <a:tileRect/>
              </a:gradFill>
              <a:ln w="50800">
                <a:solidFill>
                  <a:schemeClr val="bg1">
                    <a:lumMod val="95000"/>
                  </a:schemeClr>
                </a:solidFill>
                <a:headEnd type="oval"/>
                <a:tailEnd type="oval"/>
              </a:ln>
              <a:effectLst>
                <a:innerShdw blurRad="2540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00" name="Rectangle 148"/>
              <p:cNvSpPr>
                <a:spLocks noChangeArrowheads="1"/>
              </p:cNvSpPr>
              <p:nvPr/>
            </p:nvSpPr>
            <p:spPr bwMode="auto">
              <a:xfrm>
                <a:off x="733298" y="5501131"/>
                <a:ext cx="576256" cy="223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도입 전</a:t>
                </a:r>
              </a:p>
            </p:txBody>
          </p:sp>
          <p:sp>
            <p:nvSpPr>
              <p:cNvPr id="101" name="Rectangle 111"/>
              <p:cNvSpPr>
                <a:spLocks noChangeArrowheads="1"/>
              </p:cNvSpPr>
              <p:nvPr/>
            </p:nvSpPr>
            <p:spPr bwMode="gray">
              <a:xfrm>
                <a:off x="1866911" y="5445224"/>
                <a:ext cx="3878177" cy="84477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전체 대상 주기적 패스워드 변경 어려움</a:t>
                </a:r>
              </a:p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패스워드 발급 후 회수불가</a:t>
                </a:r>
              </a:p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복잡한 패스워드 생성 어려움</a:t>
                </a:r>
              </a:p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패스워드 유출에 대한 취약점</a:t>
                </a:r>
              </a:p>
            </p:txBody>
          </p:sp>
        </p:grpSp>
        <p:grpSp>
          <p:nvGrpSpPr>
            <p:cNvPr id="102" name="그룹 101"/>
            <p:cNvGrpSpPr/>
            <p:nvPr/>
          </p:nvGrpSpPr>
          <p:grpSpPr>
            <a:xfrm rot="10800000">
              <a:off x="5097015" y="1440465"/>
              <a:ext cx="4598258" cy="1484479"/>
              <a:chOff x="272480" y="4896849"/>
              <a:chExt cx="4598258" cy="1484479"/>
            </a:xfrm>
          </p:grpSpPr>
          <p:sp>
            <p:nvSpPr>
              <p:cNvPr id="103" name="Freeform 6"/>
              <p:cNvSpPr>
                <a:spLocks/>
              </p:cNvSpPr>
              <p:nvPr/>
            </p:nvSpPr>
            <p:spPr bwMode="auto">
              <a:xfrm>
                <a:off x="1266914" y="4957029"/>
                <a:ext cx="3603824" cy="434975"/>
              </a:xfrm>
              <a:custGeom>
                <a:avLst/>
                <a:gdLst/>
                <a:ahLst/>
                <a:cxnLst>
                  <a:cxn ang="0">
                    <a:pos x="0" y="550"/>
                  </a:cxn>
                  <a:cxn ang="0">
                    <a:pos x="0" y="550"/>
                  </a:cxn>
                  <a:cxn ang="0">
                    <a:pos x="3191" y="550"/>
                  </a:cxn>
                  <a:cxn ang="0">
                    <a:pos x="3191" y="0"/>
                  </a:cxn>
                  <a:cxn ang="0">
                    <a:pos x="3191" y="0"/>
                  </a:cxn>
                  <a:cxn ang="0">
                    <a:pos x="0" y="0"/>
                  </a:cxn>
                  <a:cxn ang="0">
                    <a:pos x="0" y="550"/>
                  </a:cxn>
                </a:cxnLst>
                <a:rect l="0" t="0" r="r" b="b"/>
                <a:pathLst>
                  <a:path w="3191" h="550">
                    <a:moveTo>
                      <a:pt x="0" y="550"/>
                    </a:moveTo>
                    <a:lnTo>
                      <a:pt x="0" y="550"/>
                    </a:lnTo>
                    <a:lnTo>
                      <a:pt x="3191" y="550"/>
                    </a:lnTo>
                    <a:lnTo>
                      <a:pt x="3191" y="0"/>
                    </a:lnTo>
                    <a:lnTo>
                      <a:pt x="3191" y="0"/>
                    </a:lnTo>
                    <a:lnTo>
                      <a:pt x="0" y="0"/>
                    </a:lnTo>
                    <a:lnTo>
                      <a:pt x="0" y="55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539AD0"/>
                  </a:gs>
                  <a:gs pos="100000">
                    <a:srgbClr val="539AD0"/>
                  </a:gs>
                  <a:gs pos="0">
                    <a:srgbClr val="2E6DA5"/>
                  </a:gs>
                </a:gsLst>
                <a:lin ang="2700000" scaled="1"/>
                <a:tileRect/>
              </a:gradFill>
              <a:ln w="19050">
                <a:noFill/>
                <a:headEnd type="oval"/>
                <a:tailEnd type="oval"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04" name="타원 103"/>
              <p:cNvSpPr/>
              <p:nvPr/>
            </p:nvSpPr>
            <p:spPr>
              <a:xfrm>
                <a:off x="272480" y="4896849"/>
                <a:ext cx="1484478" cy="148447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539AD0"/>
                  </a:gs>
                  <a:gs pos="100000">
                    <a:srgbClr val="539AD0"/>
                  </a:gs>
                  <a:gs pos="0">
                    <a:srgbClr val="2E6DA5"/>
                  </a:gs>
                </a:gsLst>
                <a:lin ang="2700000" scaled="1"/>
                <a:tileRect/>
              </a:gradFill>
              <a:ln w="19050">
                <a:noFill/>
                <a:headEnd type="oval"/>
                <a:tailEnd type="oval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05" name="Freeform 10"/>
              <p:cNvSpPr>
                <a:spLocks/>
              </p:cNvSpPr>
              <p:nvPr/>
            </p:nvSpPr>
            <p:spPr bwMode="auto">
              <a:xfrm>
                <a:off x="400774" y="5019339"/>
                <a:ext cx="1226318" cy="1226311"/>
              </a:xfrm>
              <a:custGeom>
                <a:avLst/>
                <a:gdLst/>
                <a:ahLst/>
                <a:cxnLst>
                  <a:cxn ang="0">
                    <a:pos x="1202" y="632"/>
                  </a:cxn>
                  <a:cxn ang="0">
                    <a:pos x="1190" y="722"/>
                  </a:cxn>
                  <a:cxn ang="0">
                    <a:pos x="1166" y="808"/>
                  </a:cxn>
                  <a:cxn ang="0">
                    <a:pos x="1130" y="888"/>
                  </a:cxn>
                  <a:cxn ang="0">
                    <a:pos x="1084" y="960"/>
                  </a:cxn>
                  <a:cxn ang="0">
                    <a:pos x="1026" y="1026"/>
                  </a:cxn>
                  <a:cxn ang="0">
                    <a:pos x="962" y="1082"/>
                  </a:cxn>
                  <a:cxn ang="0">
                    <a:pos x="888" y="1130"/>
                  </a:cxn>
                  <a:cxn ang="0">
                    <a:pos x="808" y="1166"/>
                  </a:cxn>
                  <a:cxn ang="0">
                    <a:pos x="722" y="1190"/>
                  </a:cxn>
                  <a:cxn ang="0">
                    <a:pos x="632" y="1202"/>
                  </a:cxn>
                  <a:cxn ang="0">
                    <a:pos x="570" y="1202"/>
                  </a:cxn>
                  <a:cxn ang="0">
                    <a:pos x="480" y="1190"/>
                  </a:cxn>
                  <a:cxn ang="0">
                    <a:pos x="394" y="1166"/>
                  </a:cxn>
                  <a:cxn ang="0">
                    <a:pos x="314" y="1130"/>
                  </a:cxn>
                  <a:cxn ang="0">
                    <a:pos x="242" y="1082"/>
                  </a:cxn>
                  <a:cxn ang="0">
                    <a:pos x="176" y="1026"/>
                  </a:cxn>
                  <a:cxn ang="0">
                    <a:pos x="118" y="960"/>
                  </a:cxn>
                  <a:cxn ang="0">
                    <a:pos x="72" y="888"/>
                  </a:cxn>
                  <a:cxn ang="0">
                    <a:pos x="36" y="808"/>
                  </a:cxn>
                  <a:cxn ang="0">
                    <a:pos x="12" y="722"/>
                  </a:cxn>
                  <a:cxn ang="0">
                    <a:pos x="0" y="632"/>
                  </a:cxn>
                  <a:cxn ang="0">
                    <a:pos x="0" y="570"/>
                  </a:cxn>
                  <a:cxn ang="0">
                    <a:pos x="12" y="480"/>
                  </a:cxn>
                  <a:cxn ang="0">
                    <a:pos x="36" y="394"/>
                  </a:cxn>
                  <a:cxn ang="0">
                    <a:pos x="72" y="314"/>
                  </a:cxn>
                  <a:cxn ang="0">
                    <a:pos x="118" y="240"/>
                  </a:cxn>
                  <a:cxn ang="0">
                    <a:pos x="176" y="176"/>
                  </a:cxn>
                  <a:cxn ang="0">
                    <a:pos x="242" y="118"/>
                  </a:cxn>
                  <a:cxn ang="0">
                    <a:pos x="314" y="72"/>
                  </a:cxn>
                  <a:cxn ang="0">
                    <a:pos x="394" y="36"/>
                  </a:cxn>
                  <a:cxn ang="0">
                    <a:pos x="480" y="12"/>
                  </a:cxn>
                  <a:cxn ang="0">
                    <a:pos x="570" y="0"/>
                  </a:cxn>
                  <a:cxn ang="0">
                    <a:pos x="632" y="0"/>
                  </a:cxn>
                  <a:cxn ang="0">
                    <a:pos x="722" y="12"/>
                  </a:cxn>
                  <a:cxn ang="0">
                    <a:pos x="808" y="36"/>
                  </a:cxn>
                  <a:cxn ang="0">
                    <a:pos x="888" y="72"/>
                  </a:cxn>
                  <a:cxn ang="0">
                    <a:pos x="962" y="118"/>
                  </a:cxn>
                  <a:cxn ang="0">
                    <a:pos x="1026" y="176"/>
                  </a:cxn>
                  <a:cxn ang="0">
                    <a:pos x="1084" y="240"/>
                  </a:cxn>
                  <a:cxn ang="0">
                    <a:pos x="1130" y="314"/>
                  </a:cxn>
                  <a:cxn ang="0">
                    <a:pos x="1166" y="394"/>
                  </a:cxn>
                  <a:cxn ang="0">
                    <a:pos x="1190" y="480"/>
                  </a:cxn>
                  <a:cxn ang="0">
                    <a:pos x="1202" y="570"/>
                  </a:cxn>
                </a:cxnLst>
                <a:rect l="0" t="0" r="r" b="b"/>
                <a:pathLst>
                  <a:path w="1202" h="1202">
                    <a:moveTo>
                      <a:pt x="1202" y="600"/>
                    </a:moveTo>
                    <a:lnTo>
                      <a:pt x="1202" y="600"/>
                    </a:lnTo>
                    <a:lnTo>
                      <a:pt x="1202" y="632"/>
                    </a:lnTo>
                    <a:lnTo>
                      <a:pt x="1200" y="662"/>
                    </a:lnTo>
                    <a:lnTo>
                      <a:pt x="1196" y="692"/>
                    </a:lnTo>
                    <a:lnTo>
                      <a:pt x="1190" y="722"/>
                    </a:lnTo>
                    <a:lnTo>
                      <a:pt x="1184" y="752"/>
                    </a:lnTo>
                    <a:lnTo>
                      <a:pt x="1176" y="780"/>
                    </a:lnTo>
                    <a:lnTo>
                      <a:pt x="1166" y="808"/>
                    </a:lnTo>
                    <a:lnTo>
                      <a:pt x="1156" y="834"/>
                    </a:lnTo>
                    <a:lnTo>
                      <a:pt x="1144" y="862"/>
                    </a:lnTo>
                    <a:lnTo>
                      <a:pt x="1130" y="888"/>
                    </a:lnTo>
                    <a:lnTo>
                      <a:pt x="1116" y="912"/>
                    </a:lnTo>
                    <a:lnTo>
                      <a:pt x="1100" y="938"/>
                    </a:lnTo>
                    <a:lnTo>
                      <a:pt x="1084" y="960"/>
                    </a:lnTo>
                    <a:lnTo>
                      <a:pt x="1066" y="984"/>
                    </a:lnTo>
                    <a:lnTo>
                      <a:pt x="1046" y="1006"/>
                    </a:lnTo>
                    <a:lnTo>
                      <a:pt x="1026" y="1026"/>
                    </a:lnTo>
                    <a:lnTo>
                      <a:pt x="1006" y="1046"/>
                    </a:lnTo>
                    <a:lnTo>
                      <a:pt x="984" y="1066"/>
                    </a:lnTo>
                    <a:lnTo>
                      <a:pt x="962" y="1082"/>
                    </a:lnTo>
                    <a:lnTo>
                      <a:pt x="938" y="1100"/>
                    </a:lnTo>
                    <a:lnTo>
                      <a:pt x="914" y="1116"/>
                    </a:lnTo>
                    <a:lnTo>
                      <a:pt x="888" y="1130"/>
                    </a:lnTo>
                    <a:lnTo>
                      <a:pt x="862" y="1144"/>
                    </a:lnTo>
                    <a:lnTo>
                      <a:pt x="836" y="1156"/>
                    </a:lnTo>
                    <a:lnTo>
                      <a:pt x="808" y="1166"/>
                    </a:lnTo>
                    <a:lnTo>
                      <a:pt x="780" y="1176"/>
                    </a:lnTo>
                    <a:lnTo>
                      <a:pt x="752" y="1184"/>
                    </a:lnTo>
                    <a:lnTo>
                      <a:pt x="722" y="1190"/>
                    </a:lnTo>
                    <a:lnTo>
                      <a:pt x="692" y="1196"/>
                    </a:lnTo>
                    <a:lnTo>
                      <a:pt x="662" y="1200"/>
                    </a:lnTo>
                    <a:lnTo>
                      <a:pt x="632" y="1202"/>
                    </a:lnTo>
                    <a:lnTo>
                      <a:pt x="602" y="1202"/>
                    </a:lnTo>
                    <a:lnTo>
                      <a:pt x="602" y="1202"/>
                    </a:lnTo>
                    <a:lnTo>
                      <a:pt x="570" y="1202"/>
                    </a:lnTo>
                    <a:lnTo>
                      <a:pt x="540" y="1200"/>
                    </a:lnTo>
                    <a:lnTo>
                      <a:pt x="510" y="1196"/>
                    </a:lnTo>
                    <a:lnTo>
                      <a:pt x="480" y="1190"/>
                    </a:lnTo>
                    <a:lnTo>
                      <a:pt x="450" y="1184"/>
                    </a:lnTo>
                    <a:lnTo>
                      <a:pt x="422" y="1176"/>
                    </a:lnTo>
                    <a:lnTo>
                      <a:pt x="394" y="1166"/>
                    </a:lnTo>
                    <a:lnTo>
                      <a:pt x="366" y="1156"/>
                    </a:lnTo>
                    <a:lnTo>
                      <a:pt x="340" y="1144"/>
                    </a:lnTo>
                    <a:lnTo>
                      <a:pt x="314" y="1130"/>
                    </a:lnTo>
                    <a:lnTo>
                      <a:pt x="290" y="1116"/>
                    </a:lnTo>
                    <a:lnTo>
                      <a:pt x="264" y="1100"/>
                    </a:lnTo>
                    <a:lnTo>
                      <a:pt x="242" y="1082"/>
                    </a:lnTo>
                    <a:lnTo>
                      <a:pt x="218" y="1066"/>
                    </a:lnTo>
                    <a:lnTo>
                      <a:pt x="196" y="1046"/>
                    </a:lnTo>
                    <a:lnTo>
                      <a:pt x="176" y="1026"/>
                    </a:lnTo>
                    <a:lnTo>
                      <a:pt x="156" y="1006"/>
                    </a:lnTo>
                    <a:lnTo>
                      <a:pt x="136" y="984"/>
                    </a:lnTo>
                    <a:lnTo>
                      <a:pt x="118" y="960"/>
                    </a:lnTo>
                    <a:lnTo>
                      <a:pt x="102" y="938"/>
                    </a:lnTo>
                    <a:lnTo>
                      <a:pt x="86" y="912"/>
                    </a:lnTo>
                    <a:lnTo>
                      <a:pt x="72" y="888"/>
                    </a:lnTo>
                    <a:lnTo>
                      <a:pt x="58" y="862"/>
                    </a:lnTo>
                    <a:lnTo>
                      <a:pt x="46" y="834"/>
                    </a:lnTo>
                    <a:lnTo>
                      <a:pt x="36" y="808"/>
                    </a:lnTo>
                    <a:lnTo>
                      <a:pt x="26" y="780"/>
                    </a:lnTo>
                    <a:lnTo>
                      <a:pt x="18" y="752"/>
                    </a:lnTo>
                    <a:lnTo>
                      <a:pt x="12" y="722"/>
                    </a:lnTo>
                    <a:lnTo>
                      <a:pt x="6" y="692"/>
                    </a:lnTo>
                    <a:lnTo>
                      <a:pt x="2" y="662"/>
                    </a:lnTo>
                    <a:lnTo>
                      <a:pt x="0" y="632"/>
                    </a:lnTo>
                    <a:lnTo>
                      <a:pt x="0" y="600"/>
                    </a:lnTo>
                    <a:lnTo>
                      <a:pt x="0" y="600"/>
                    </a:lnTo>
                    <a:lnTo>
                      <a:pt x="0" y="570"/>
                    </a:lnTo>
                    <a:lnTo>
                      <a:pt x="2" y="540"/>
                    </a:lnTo>
                    <a:lnTo>
                      <a:pt x="6" y="510"/>
                    </a:lnTo>
                    <a:lnTo>
                      <a:pt x="12" y="480"/>
                    </a:lnTo>
                    <a:lnTo>
                      <a:pt x="18" y="450"/>
                    </a:lnTo>
                    <a:lnTo>
                      <a:pt x="26" y="422"/>
                    </a:lnTo>
                    <a:lnTo>
                      <a:pt x="36" y="394"/>
                    </a:lnTo>
                    <a:lnTo>
                      <a:pt x="46" y="366"/>
                    </a:lnTo>
                    <a:lnTo>
                      <a:pt x="58" y="340"/>
                    </a:lnTo>
                    <a:lnTo>
                      <a:pt x="72" y="314"/>
                    </a:lnTo>
                    <a:lnTo>
                      <a:pt x="86" y="288"/>
                    </a:lnTo>
                    <a:lnTo>
                      <a:pt x="102" y="264"/>
                    </a:lnTo>
                    <a:lnTo>
                      <a:pt x="118" y="240"/>
                    </a:lnTo>
                    <a:lnTo>
                      <a:pt x="136" y="218"/>
                    </a:lnTo>
                    <a:lnTo>
                      <a:pt x="156" y="196"/>
                    </a:lnTo>
                    <a:lnTo>
                      <a:pt x="176" y="176"/>
                    </a:lnTo>
                    <a:lnTo>
                      <a:pt x="196" y="156"/>
                    </a:lnTo>
                    <a:lnTo>
                      <a:pt x="218" y="136"/>
                    </a:lnTo>
                    <a:lnTo>
                      <a:pt x="242" y="118"/>
                    </a:lnTo>
                    <a:lnTo>
                      <a:pt x="264" y="102"/>
                    </a:lnTo>
                    <a:lnTo>
                      <a:pt x="290" y="86"/>
                    </a:lnTo>
                    <a:lnTo>
                      <a:pt x="314" y="72"/>
                    </a:lnTo>
                    <a:lnTo>
                      <a:pt x="340" y="58"/>
                    </a:lnTo>
                    <a:lnTo>
                      <a:pt x="366" y="46"/>
                    </a:lnTo>
                    <a:lnTo>
                      <a:pt x="394" y="36"/>
                    </a:lnTo>
                    <a:lnTo>
                      <a:pt x="422" y="26"/>
                    </a:lnTo>
                    <a:lnTo>
                      <a:pt x="450" y="18"/>
                    </a:lnTo>
                    <a:lnTo>
                      <a:pt x="480" y="12"/>
                    </a:lnTo>
                    <a:lnTo>
                      <a:pt x="510" y="6"/>
                    </a:lnTo>
                    <a:lnTo>
                      <a:pt x="540" y="2"/>
                    </a:lnTo>
                    <a:lnTo>
                      <a:pt x="570" y="0"/>
                    </a:lnTo>
                    <a:lnTo>
                      <a:pt x="602" y="0"/>
                    </a:lnTo>
                    <a:lnTo>
                      <a:pt x="602" y="0"/>
                    </a:lnTo>
                    <a:lnTo>
                      <a:pt x="632" y="0"/>
                    </a:lnTo>
                    <a:lnTo>
                      <a:pt x="662" y="2"/>
                    </a:lnTo>
                    <a:lnTo>
                      <a:pt x="692" y="6"/>
                    </a:lnTo>
                    <a:lnTo>
                      <a:pt x="722" y="12"/>
                    </a:lnTo>
                    <a:lnTo>
                      <a:pt x="752" y="18"/>
                    </a:lnTo>
                    <a:lnTo>
                      <a:pt x="780" y="26"/>
                    </a:lnTo>
                    <a:lnTo>
                      <a:pt x="808" y="36"/>
                    </a:lnTo>
                    <a:lnTo>
                      <a:pt x="836" y="46"/>
                    </a:lnTo>
                    <a:lnTo>
                      <a:pt x="862" y="58"/>
                    </a:lnTo>
                    <a:lnTo>
                      <a:pt x="888" y="72"/>
                    </a:lnTo>
                    <a:lnTo>
                      <a:pt x="914" y="86"/>
                    </a:lnTo>
                    <a:lnTo>
                      <a:pt x="938" y="102"/>
                    </a:lnTo>
                    <a:lnTo>
                      <a:pt x="962" y="118"/>
                    </a:lnTo>
                    <a:lnTo>
                      <a:pt x="984" y="136"/>
                    </a:lnTo>
                    <a:lnTo>
                      <a:pt x="1006" y="156"/>
                    </a:lnTo>
                    <a:lnTo>
                      <a:pt x="1026" y="176"/>
                    </a:lnTo>
                    <a:lnTo>
                      <a:pt x="1046" y="196"/>
                    </a:lnTo>
                    <a:lnTo>
                      <a:pt x="1066" y="218"/>
                    </a:lnTo>
                    <a:lnTo>
                      <a:pt x="1084" y="240"/>
                    </a:lnTo>
                    <a:lnTo>
                      <a:pt x="1100" y="264"/>
                    </a:lnTo>
                    <a:lnTo>
                      <a:pt x="1116" y="288"/>
                    </a:lnTo>
                    <a:lnTo>
                      <a:pt x="1130" y="314"/>
                    </a:lnTo>
                    <a:lnTo>
                      <a:pt x="1144" y="340"/>
                    </a:lnTo>
                    <a:lnTo>
                      <a:pt x="1156" y="366"/>
                    </a:lnTo>
                    <a:lnTo>
                      <a:pt x="1166" y="394"/>
                    </a:lnTo>
                    <a:lnTo>
                      <a:pt x="1176" y="422"/>
                    </a:lnTo>
                    <a:lnTo>
                      <a:pt x="1184" y="450"/>
                    </a:lnTo>
                    <a:lnTo>
                      <a:pt x="1190" y="480"/>
                    </a:lnTo>
                    <a:lnTo>
                      <a:pt x="1196" y="510"/>
                    </a:lnTo>
                    <a:lnTo>
                      <a:pt x="1200" y="540"/>
                    </a:lnTo>
                    <a:lnTo>
                      <a:pt x="1202" y="570"/>
                    </a:lnTo>
                    <a:lnTo>
                      <a:pt x="1202" y="600"/>
                    </a:lnTo>
                    <a:lnTo>
                      <a:pt x="1202" y="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rgbClr val="E6E6E6"/>
                  </a:gs>
                </a:gsLst>
                <a:path path="shape">
                  <a:fillToRect l="50000" t="50000" r="50000" b="50000"/>
                </a:path>
                <a:tileRect/>
              </a:gradFill>
              <a:ln w="50800">
                <a:solidFill>
                  <a:schemeClr val="bg1">
                    <a:lumMod val="95000"/>
                  </a:schemeClr>
                </a:solidFill>
                <a:headEnd type="oval"/>
                <a:tailEnd type="oval"/>
              </a:ln>
              <a:effectLst>
                <a:innerShdw blurRad="2540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06" name="Rectangle 148"/>
              <p:cNvSpPr>
                <a:spLocks noChangeArrowheads="1"/>
              </p:cNvSpPr>
              <p:nvPr/>
            </p:nvSpPr>
            <p:spPr bwMode="auto">
              <a:xfrm rot="10800000">
                <a:off x="733300" y="5501133"/>
                <a:ext cx="576256" cy="223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도입 후</a:t>
                </a:r>
              </a:p>
            </p:txBody>
          </p:sp>
          <p:sp>
            <p:nvSpPr>
              <p:cNvPr id="107" name="Rectangle 111"/>
              <p:cNvSpPr>
                <a:spLocks noChangeArrowheads="1"/>
              </p:cNvSpPr>
              <p:nvPr/>
            </p:nvSpPr>
            <p:spPr bwMode="gray">
              <a:xfrm rot="10800000">
                <a:off x="1486361" y="5492237"/>
                <a:ext cx="3350417" cy="84477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스케줄을 통한 주기적 변경 </a:t>
                </a:r>
              </a:p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비밀번호 관리대장 출력기능</a:t>
                </a:r>
              </a:p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결제를 통한 패스워드 발급 후 회수</a:t>
                </a:r>
              </a:p>
              <a:p>
                <a:pPr marL="142875" indent="-142875" latinLnBrk="0">
                  <a:spcBef>
                    <a:spcPts val="200"/>
                  </a:spcBef>
                  <a:buClr>
                    <a:srgbClr val="777777"/>
                  </a:buClr>
                  <a:buSzPct val="65000"/>
                  <a:buBlip>
                    <a:blip r:embed="rId2"/>
                  </a:buBlip>
                </a:pP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패스워드 요청자별 이력 관리</a:t>
                </a:r>
              </a:p>
            </p:txBody>
          </p:sp>
        </p:grpSp>
        <p:grpSp>
          <p:nvGrpSpPr>
            <p:cNvPr id="108" name="그룹 107"/>
            <p:cNvGrpSpPr/>
            <p:nvPr/>
          </p:nvGrpSpPr>
          <p:grpSpPr>
            <a:xfrm>
              <a:off x="299979" y="3068960"/>
              <a:ext cx="9409197" cy="3374206"/>
              <a:chOff x="299979" y="1484784"/>
              <a:chExt cx="9409197" cy="3374206"/>
            </a:xfrm>
          </p:grpSpPr>
          <p:grpSp>
            <p:nvGrpSpPr>
              <p:cNvPr id="109" name="그룹 108"/>
              <p:cNvGrpSpPr/>
              <p:nvPr/>
            </p:nvGrpSpPr>
            <p:grpSpPr>
              <a:xfrm>
                <a:off x="299979" y="1484784"/>
                <a:ext cx="9409197" cy="3374206"/>
                <a:chOff x="299979" y="1700808"/>
                <a:chExt cx="9409197" cy="3374206"/>
              </a:xfrm>
            </p:grpSpPr>
            <p:sp>
              <p:nvSpPr>
                <p:cNvPr id="113" name="직사각형 112"/>
                <p:cNvSpPr/>
                <p:nvPr/>
              </p:nvSpPr>
              <p:spPr>
                <a:xfrm>
                  <a:off x="302518" y="3886374"/>
                  <a:ext cx="9403010" cy="114801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4" tIns="45717" rIns="91434" bIns="45717" rtlCol="0" anchor="ctr"/>
                <a:lstStyle/>
                <a:p>
                  <a:pPr algn="ctr"/>
                  <a:endParaRPr lang="ko-KR" altLang="en-US" sz="16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14" name="직사각형 113"/>
                <p:cNvSpPr/>
                <p:nvPr/>
              </p:nvSpPr>
              <p:spPr>
                <a:xfrm>
                  <a:off x="299979" y="3886375"/>
                  <a:ext cx="9409197" cy="185410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4" tIns="45717" rIns="91434" bIns="45717" rtlCol="0" anchor="ctr"/>
                <a:lstStyle/>
                <a:p>
                  <a:pPr algn="ctr"/>
                  <a:endParaRPr lang="ko-KR" altLang="en-US" sz="16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pic>
              <p:nvPicPr>
                <p:cNvPr id="115" name="Picture 4" descr="http://pixabay.com/static/uploads/photo/2013/07/13/10/15/strongbox-156856_150.png">
                  <a:hlinkClick r:id="rId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0952" y="1988840"/>
                  <a:ext cx="700286" cy="78390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6" name="TextBox 115"/>
                <p:cNvSpPr txBox="1"/>
                <p:nvPr/>
              </p:nvSpPr>
              <p:spPr>
                <a:xfrm>
                  <a:off x="2179999" y="1700808"/>
                  <a:ext cx="449679" cy="191269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>
                  <a:spAutoFit/>
                </a:bodyPr>
                <a:lstStyle/>
                <a:p>
                  <a:pPr indent="-274320" algn="ctr">
                    <a:spcAft>
                      <a:spcPts val="900"/>
                    </a:spcAft>
                  </a:pPr>
                  <a:r>
                    <a:rPr lang="ko-KR" altLang="en-US" sz="12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관리자</a:t>
                  </a:r>
                </a:p>
              </p:txBody>
            </p:sp>
            <p:cxnSp>
              <p:nvCxnSpPr>
                <p:cNvPr id="117" name="직선 화살표 연결선 116"/>
                <p:cNvCxnSpPr/>
                <p:nvPr/>
              </p:nvCxnSpPr>
              <p:spPr>
                <a:xfrm>
                  <a:off x="2389563" y="2577843"/>
                  <a:ext cx="1127496" cy="1308531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직선 화살표 연결선 117"/>
                <p:cNvCxnSpPr/>
                <p:nvPr/>
              </p:nvCxnSpPr>
              <p:spPr>
                <a:xfrm>
                  <a:off x="2389563" y="2577843"/>
                  <a:ext cx="1654048" cy="1308531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직선 화살표 연결선 118"/>
                <p:cNvCxnSpPr/>
                <p:nvPr/>
              </p:nvCxnSpPr>
              <p:spPr>
                <a:xfrm flipH="1">
                  <a:off x="2189513" y="2577843"/>
                  <a:ext cx="200050" cy="1308531"/>
                </a:xfrm>
                <a:prstGeom prst="straightConnector1">
                  <a:avLst/>
                </a:prstGeom>
                <a:ln w="19050"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직선 화살표 연결선 119"/>
                <p:cNvCxnSpPr/>
                <p:nvPr/>
              </p:nvCxnSpPr>
              <p:spPr>
                <a:xfrm flipH="1">
                  <a:off x="1620533" y="2577843"/>
                  <a:ext cx="769030" cy="1308531"/>
                </a:xfrm>
                <a:prstGeom prst="straightConnector1">
                  <a:avLst/>
                </a:prstGeom>
                <a:ln w="19050"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직선 화살표 연결선 120"/>
                <p:cNvCxnSpPr/>
                <p:nvPr/>
              </p:nvCxnSpPr>
              <p:spPr>
                <a:xfrm flipH="1">
                  <a:off x="1004879" y="2577843"/>
                  <a:ext cx="1384684" cy="1308531"/>
                </a:xfrm>
                <a:prstGeom prst="straightConnector1">
                  <a:avLst/>
                </a:prstGeom>
                <a:ln w="19050"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/>
                <p:cNvSpPr txBox="1"/>
                <p:nvPr/>
              </p:nvSpPr>
              <p:spPr>
                <a:xfrm>
                  <a:off x="510968" y="2326985"/>
                  <a:ext cx="2232248" cy="860711"/>
                </a:xfrm>
                <a:prstGeom prst="rect">
                  <a:avLst/>
                </a:prstGeom>
                <a:noFill/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80975" indent="-180975">
                    <a:buFont typeface="+mj-lt"/>
                    <a:buAutoNum type="arabicPeriod"/>
                  </a:pP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접속 </a:t>
                  </a:r>
                  <a:r>
                    <a:rPr lang="en-US" altLang="ko-KR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/</a:t>
                  </a: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 패스워드 변경</a:t>
                  </a:r>
                  <a:endPara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  <a:p>
                  <a:pPr marL="177800" indent="-177800">
                    <a:buFont typeface="+mj-ea"/>
                    <a:buAutoNum type="arabicPeriod"/>
                  </a:pP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접속 </a:t>
                  </a:r>
                  <a:r>
                    <a:rPr lang="en-US" altLang="ko-KR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/ </a:t>
                  </a: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패스워드 변경</a:t>
                  </a:r>
                  <a:endPara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  <a:p>
                  <a:pPr marL="177800" indent="-177800">
                    <a:buFont typeface="+mj-ea"/>
                    <a:buAutoNum type="arabicPeriod"/>
                  </a:pP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접속 </a:t>
                  </a:r>
                  <a:r>
                    <a:rPr lang="en-US" altLang="ko-KR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/ </a:t>
                  </a: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패스워드 변경</a:t>
                  </a:r>
                  <a:r>
                    <a:rPr lang="en-US" altLang="ko-KR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………………………</a:t>
                  </a:r>
                </a:p>
                <a:p>
                  <a:r>
                    <a:rPr lang="en-US" altLang="ko-KR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1000.  </a:t>
                  </a:r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접속 패스워드 변경</a:t>
                  </a:r>
                  <a:endPara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  <a:p>
                  <a:endPara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23" name="타원 122"/>
                <p:cNvSpPr/>
                <p:nvPr/>
              </p:nvSpPr>
              <p:spPr bwMode="ltGray">
                <a:xfrm>
                  <a:off x="2229812" y="3429000"/>
                  <a:ext cx="72008" cy="72008"/>
                </a:xfrm>
                <a:prstGeom prst="ellipse">
                  <a:avLst/>
                </a:prstGeom>
                <a:solidFill>
                  <a:schemeClr val="tx2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24" name="타원 123"/>
                <p:cNvSpPr/>
                <p:nvPr/>
              </p:nvSpPr>
              <p:spPr bwMode="ltGray">
                <a:xfrm>
                  <a:off x="2412956" y="3429000"/>
                  <a:ext cx="72008" cy="72008"/>
                </a:xfrm>
                <a:prstGeom prst="ellipse">
                  <a:avLst/>
                </a:prstGeom>
                <a:solidFill>
                  <a:schemeClr val="tx2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25" name="타원 124"/>
                <p:cNvSpPr/>
                <p:nvPr/>
              </p:nvSpPr>
              <p:spPr bwMode="ltGray">
                <a:xfrm>
                  <a:off x="2635316" y="3429000"/>
                  <a:ext cx="72008" cy="72008"/>
                </a:xfrm>
                <a:prstGeom prst="ellipse">
                  <a:avLst/>
                </a:prstGeom>
                <a:solidFill>
                  <a:schemeClr val="tx2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26" name="타원 125"/>
                <p:cNvSpPr/>
                <p:nvPr/>
              </p:nvSpPr>
              <p:spPr bwMode="ltGray">
                <a:xfrm>
                  <a:off x="1988907" y="3429000"/>
                  <a:ext cx="72008" cy="72008"/>
                </a:xfrm>
                <a:prstGeom prst="ellipse">
                  <a:avLst/>
                </a:prstGeom>
                <a:solidFill>
                  <a:schemeClr val="tx2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27" name="타원 126"/>
                <p:cNvSpPr/>
                <p:nvPr/>
              </p:nvSpPr>
              <p:spPr bwMode="ltGray">
                <a:xfrm>
                  <a:off x="2936776" y="3429000"/>
                  <a:ext cx="72008" cy="72008"/>
                </a:xfrm>
                <a:prstGeom prst="ellipse">
                  <a:avLst/>
                </a:prstGeom>
                <a:solidFill>
                  <a:schemeClr val="tx2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28" name="타원 127"/>
                <p:cNvSpPr/>
                <p:nvPr/>
              </p:nvSpPr>
              <p:spPr bwMode="ltGray">
                <a:xfrm>
                  <a:off x="1798657" y="3429000"/>
                  <a:ext cx="72008" cy="72008"/>
                </a:xfrm>
                <a:prstGeom prst="ellipse">
                  <a:avLst/>
                </a:prstGeom>
                <a:solidFill>
                  <a:schemeClr val="tx2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cxnSp>
              <p:nvCxnSpPr>
                <p:cNvPr id="129" name="직선 화살표 연결선 81"/>
                <p:cNvCxnSpPr>
                  <a:endCxn id="115" idx="1"/>
                </p:cNvCxnSpPr>
                <p:nvPr/>
              </p:nvCxnSpPr>
              <p:spPr>
                <a:xfrm>
                  <a:off x="2720751" y="2273179"/>
                  <a:ext cx="1800201" cy="107612"/>
                </a:xfrm>
                <a:prstGeom prst="bentConnector3">
                  <a:avLst>
                    <a:gd name="adj1" fmla="val 50000"/>
                  </a:avLst>
                </a:prstGeom>
                <a:ln w="19050"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TextBox 129"/>
                <p:cNvSpPr txBox="1"/>
                <p:nvPr/>
              </p:nvSpPr>
              <p:spPr>
                <a:xfrm>
                  <a:off x="2653323" y="2492896"/>
                  <a:ext cx="1687130" cy="17533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>
                  <a:spAutoFit/>
                </a:bodyPr>
                <a:lstStyle/>
                <a:p>
                  <a:pPr indent="-274320" algn="ctr">
                    <a:spcAft>
                      <a:spcPts val="900"/>
                    </a:spcAft>
                  </a:pPr>
                  <a:r>
                    <a:rPr lang="ko-KR" altLang="en-US" sz="11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패스워드 대장 작성 후 보관</a:t>
                  </a:r>
                </a:p>
              </p:txBody>
            </p:sp>
            <p:sp>
              <p:nvSpPr>
                <p:cNvPr id="131" name="직사각형 130"/>
                <p:cNvSpPr/>
                <p:nvPr/>
              </p:nvSpPr>
              <p:spPr>
                <a:xfrm>
                  <a:off x="3967339" y="3840580"/>
                  <a:ext cx="2165456" cy="2709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100" b="1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CCTV</a:t>
                  </a:r>
                  <a:r>
                    <a:rPr lang="ko-KR" altLang="en-US" sz="1100" b="1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카메라 및 </a:t>
                  </a:r>
                  <a:r>
                    <a:rPr lang="en-US" altLang="ko-KR" sz="1100" b="1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VMS(1,000</a:t>
                  </a:r>
                  <a:r>
                    <a:rPr lang="ko-KR" altLang="en-US" sz="1100" b="1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대</a:t>
                  </a:r>
                  <a:r>
                    <a:rPr lang="en-US" altLang="ko-KR" sz="1100" b="1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)</a:t>
                  </a:r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6750411" y="1713508"/>
                  <a:ext cx="449679" cy="191269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>
                  <a:spAutoFit/>
                </a:bodyPr>
                <a:lstStyle/>
                <a:p>
                  <a:pPr indent="-274320" algn="ctr">
                    <a:spcAft>
                      <a:spcPts val="900"/>
                    </a:spcAft>
                  </a:pPr>
                  <a:r>
                    <a:rPr lang="ko-KR" altLang="en-US" sz="12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관리자</a:t>
                  </a:r>
                </a:p>
              </p:txBody>
            </p:sp>
            <p:cxnSp>
              <p:nvCxnSpPr>
                <p:cNvPr id="133" name="직선 화살표 연결선 132"/>
                <p:cNvCxnSpPr>
                  <a:stCxn id="163" idx="2"/>
                </p:cNvCxnSpPr>
                <p:nvPr/>
              </p:nvCxnSpPr>
              <p:spPr>
                <a:xfrm flipH="1">
                  <a:off x="6232406" y="3284984"/>
                  <a:ext cx="2158068" cy="568447"/>
                </a:xfrm>
                <a:prstGeom prst="straightConnector1">
                  <a:avLst/>
                </a:prstGeom>
                <a:ln w="19050"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직선 화살표 연결선 133"/>
                <p:cNvCxnSpPr>
                  <a:stCxn id="163" idx="2"/>
                </p:cNvCxnSpPr>
                <p:nvPr/>
              </p:nvCxnSpPr>
              <p:spPr>
                <a:xfrm flipH="1">
                  <a:off x="7261121" y="3284984"/>
                  <a:ext cx="1129353" cy="614241"/>
                </a:xfrm>
                <a:prstGeom prst="straightConnector1">
                  <a:avLst/>
                </a:prstGeom>
                <a:ln w="19050"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직선 화살표 연결선 134"/>
                <p:cNvCxnSpPr>
                  <a:stCxn id="163" idx="2"/>
                </p:cNvCxnSpPr>
                <p:nvPr/>
              </p:nvCxnSpPr>
              <p:spPr>
                <a:xfrm flipH="1">
                  <a:off x="7977336" y="3284984"/>
                  <a:ext cx="413138" cy="568447"/>
                </a:xfrm>
                <a:prstGeom prst="straightConnector1">
                  <a:avLst/>
                </a:prstGeom>
                <a:ln w="19050"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직선 화살표 연결선 135"/>
                <p:cNvCxnSpPr>
                  <a:stCxn id="163" idx="2"/>
                </p:cNvCxnSpPr>
                <p:nvPr/>
              </p:nvCxnSpPr>
              <p:spPr>
                <a:xfrm>
                  <a:off x="8390474" y="3284984"/>
                  <a:ext cx="234934" cy="568447"/>
                </a:xfrm>
                <a:prstGeom prst="straightConnector1">
                  <a:avLst/>
                </a:prstGeom>
                <a:ln w="19050"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TextBox 136"/>
                <p:cNvSpPr txBox="1"/>
                <p:nvPr/>
              </p:nvSpPr>
              <p:spPr>
                <a:xfrm>
                  <a:off x="5205508" y="2576851"/>
                  <a:ext cx="1687130" cy="17533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>
                  <a:spAutoFit/>
                </a:bodyPr>
                <a:lstStyle/>
                <a:p>
                  <a:pPr indent="-274320" algn="ctr">
                    <a:spcAft>
                      <a:spcPts val="900"/>
                    </a:spcAft>
                  </a:pPr>
                  <a:r>
                    <a:rPr lang="ko-KR" altLang="en-US" sz="11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패스워드 대장 출력 후 보관</a:t>
                  </a:r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5311502" y="2956882"/>
                  <a:ext cx="2089770" cy="366599"/>
                </a:xfrm>
                <a:prstGeom prst="rect">
                  <a:avLst/>
                </a:prstGeom>
                <a:noFill/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indent="-274320" algn="ctr"/>
                  <a:r>
                    <a:rPr lang="ko-KR" altLang="en-US" sz="1200" dirty="0">
                      <a:solidFill>
                        <a:srgbClr val="3366FF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+mj-cs"/>
                    </a:rPr>
                    <a:t>패스워드 안전한 보관</a:t>
                  </a:r>
                  <a:endParaRPr lang="en-US" altLang="ko-KR" sz="1200" dirty="0">
                    <a:solidFill>
                      <a:srgbClr val="3366FF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+mj-cs"/>
                  </a:endParaRPr>
                </a:p>
                <a:p>
                  <a:pPr indent="-274320" algn="ctr"/>
                  <a:r>
                    <a:rPr lang="en-US" altLang="ko-KR" sz="1100" dirty="0">
                      <a:solidFill>
                        <a:srgbClr val="3366FF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+mj-cs"/>
                    </a:rPr>
                    <a:t>(</a:t>
                  </a:r>
                  <a:r>
                    <a:rPr lang="ko-KR" altLang="en-US" sz="1100" dirty="0">
                      <a:solidFill>
                        <a:srgbClr val="3366FF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+mj-cs"/>
                    </a:rPr>
                    <a:t>국정원 검증필 암호화 적용</a:t>
                  </a:r>
                  <a:r>
                    <a:rPr lang="en-US" altLang="ko-KR" sz="1100" dirty="0">
                      <a:solidFill>
                        <a:srgbClr val="3366FF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+mj-cs"/>
                    </a:rPr>
                    <a:t>)</a:t>
                  </a:r>
                  <a:endParaRPr lang="ko-KR" altLang="en-US" sz="1100" dirty="0">
                    <a:solidFill>
                      <a:srgbClr val="3366FF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+mj-cs"/>
                  </a:endParaRPr>
                </a:p>
              </p:txBody>
            </p:sp>
            <p:grpSp>
              <p:nvGrpSpPr>
                <p:cNvPr id="139" name="그룹 138"/>
                <p:cNvGrpSpPr/>
                <p:nvPr/>
              </p:nvGrpSpPr>
              <p:grpSpPr>
                <a:xfrm>
                  <a:off x="7443955" y="2505747"/>
                  <a:ext cx="2038743" cy="779237"/>
                  <a:chOff x="887971" y="2921771"/>
                  <a:chExt cx="1941414" cy="806382"/>
                </a:xfrm>
              </p:grpSpPr>
              <p:grpSp>
                <p:nvGrpSpPr>
                  <p:cNvPr id="162" name="그룹 161"/>
                  <p:cNvGrpSpPr/>
                  <p:nvPr/>
                </p:nvGrpSpPr>
                <p:grpSpPr>
                  <a:xfrm>
                    <a:off x="920597" y="2973386"/>
                    <a:ext cx="1908788" cy="679898"/>
                    <a:chOff x="1016450" y="2772670"/>
                    <a:chExt cx="1908788" cy="679898"/>
                  </a:xfrm>
                </p:grpSpPr>
                <p:sp>
                  <p:nvSpPr>
                    <p:cNvPr id="164" name="모서리가 둥근 직사각형 163"/>
                    <p:cNvSpPr/>
                    <p:nvPr/>
                  </p:nvSpPr>
                  <p:spPr bwMode="ltGray">
                    <a:xfrm>
                      <a:off x="1966867" y="3279646"/>
                      <a:ext cx="254913" cy="172921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90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p:txBody>
                </p:sp>
                <p:sp>
                  <p:nvSpPr>
                    <p:cNvPr id="165" name="직사각형 164"/>
                    <p:cNvSpPr/>
                    <p:nvPr/>
                  </p:nvSpPr>
                  <p:spPr>
                    <a:xfrm>
                      <a:off x="1249555" y="2804789"/>
                      <a:ext cx="1675683" cy="263909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l">
                        <a:defRPr/>
                      </a:pPr>
                      <a:r>
                        <a:rPr lang="en-US" altLang="ko-KR" sz="1000" b="1" dirty="0">
                          <a:solidFill>
                            <a:srgbClr val="1F95AD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SecureGuard CCTV PM</a:t>
                      </a:r>
                      <a:endParaRPr lang="ko-KR" altLang="en-US" sz="1000" b="1" dirty="0">
                        <a:solidFill>
                          <a:srgbClr val="3D628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p:txBody>
                </p:sp>
                <p:pic>
                  <p:nvPicPr>
                    <p:cNvPr id="166" name="그림 165"/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1178753" y="3139864"/>
                      <a:ext cx="1463450" cy="3127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7" name="그림 166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016450" y="2772670"/>
                      <a:ext cx="323116" cy="32731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63" name="모서리가 둥근 직사각형 162"/>
                  <p:cNvSpPr/>
                  <p:nvPr/>
                </p:nvSpPr>
                <p:spPr bwMode="auto">
                  <a:xfrm>
                    <a:off x="887971" y="2921771"/>
                    <a:ext cx="1802662" cy="806382"/>
                  </a:xfrm>
                  <a:prstGeom prst="roundRect">
                    <a:avLst>
                      <a:gd name="adj" fmla="val 9524"/>
                    </a:avLst>
                  </a:prstGeom>
                  <a:noFill/>
                  <a:ln w="25400" cmpd="sng">
                    <a:solidFill>
                      <a:srgbClr val="326F98"/>
                    </a:solidFill>
                    <a:miter lim="800000"/>
                    <a:headEnd/>
                    <a:tailEnd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contourClr>
                        <a:srgbClr val="101A38"/>
                      </a:contourClr>
                    </a:sp3d>
                  </a:bodyPr>
                  <a:lstStyle/>
                  <a:p>
                    <a:pPr marL="88900" lvl="0" indent="-88900" fontAlgn="base">
                      <a:spcBef>
                        <a:spcPts val="3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SzPts val="1000"/>
                      <a:buFont typeface="Arial" pitchFamily="34" charset="0"/>
                      <a:buChar char="•"/>
                    </a:pPr>
                    <a:endParaRPr lang="en-US" altLang="ko-KR" sz="900" dirty="0">
                      <a:solidFill>
                        <a:schemeClr val="bg1"/>
                      </a:solidFill>
                      <a:effectLst/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itchFamily="34" charset="0"/>
                    </a:endParaRPr>
                  </a:p>
                </p:txBody>
              </p:sp>
            </p:grpSp>
            <p:cxnSp>
              <p:nvCxnSpPr>
                <p:cNvPr id="140" name="직선 화살표 연결선 147"/>
                <p:cNvCxnSpPr>
                  <a:endCxn id="163" idx="0"/>
                </p:cNvCxnSpPr>
                <p:nvPr/>
              </p:nvCxnSpPr>
              <p:spPr>
                <a:xfrm>
                  <a:off x="7257256" y="2263017"/>
                  <a:ext cx="1133218" cy="242731"/>
                </a:xfrm>
                <a:prstGeom prst="bentConnector2">
                  <a:avLst/>
                </a:prstGeom>
                <a:ln w="19050"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TextBox 140"/>
                <p:cNvSpPr txBox="1"/>
                <p:nvPr/>
              </p:nvSpPr>
              <p:spPr>
                <a:xfrm>
                  <a:off x="7511329" y="1876182"/>
                  <a:ext cx="754039" cy="175330"/>
                </a:xfrm>
                <a:prstGeom prst="rect">
                  <a:avLst/>
                </a:prstGeom>
                <a:noFill/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indent="-274320" algn="ctr">
                    <a:spcAft>
                      <a:spcPts val="900"/>
                    </a:spcAft>
                  </a:pPr>
                  <a:r>
                    <a:rPr lang="en-US" altLang="ko-KR" sz="11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WEB </a:t>
                  </a:r>
                  <a:r>
                    <a:rPr lang="ko-KR" altLang="en-US" sz="11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접속</a:t>
                  </a:r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2826246" y="4739314"/>
                  <a:ext cx="929659" cy="262989"/>
                </a:xfrm>
                <a:prstGeom prst="rect">
                  <a:avLst/>
                </a:prstGeom>
                <a:noFill/>
              </p:spPr>
              <p:txBody>
                <a:bodyPr wrap="none" lIns="91434" tIns="45717" rIns="91434" bIns="45717" rtlCol="0">
                  <a:spAutoFit/>
                </a:bodyPr>
                <a:lstStyle/>
                <a:p>
                  <a:pPr algn="dist"/>
                  <a:r>
                    <a:rPr lang="en-US" altLang="ko-KR" sz="1050" spc="-5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CCTV </a:t>
                  </a:r>
                  <a:r>
                    <a:rPr lang="ko-KR" altLang="en-US" sz="1050" spc="-5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카메라</a:t>
                  </a:r>
                </a:p>
              </p:txBody>
            </p:sp>
            <p:pic>
              <p:nvPicPr>
                <p:cNvPr id="151" name="Picture 2" descr="D:\U. 개인문서\PTT자료용\img\1289953893_dedicated_server.pn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7225" y="4111544"/>
                  <a:ext cx="711641" cy="7116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2" name="Picture 2" descr="D:\U. 개인문서\PTT자료용\img\1289953893_dedicated_server.pn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41041" y="4111544"/>
                  <a:ext cx="711641" cy="7116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D:\U. 개인문서\PTT자료용\img\1289953893_dedicated_server.pn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33129" y="4111544"/>
                  <a:ext cx="711641" cy="7116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54" name="직선 화살표 연결선 153"/>
                <p:cNvCxnSpPr/>
                <p:nvPr/>
              </p:nvCxnSpPr>
              <p:spPr>
                <a:xfrm>
                  <a:off x="2389563" y="2577843"/>
                  <a:ext cx="475205" cy="1308531"/>
                </a:xfrm>
                <a:prstGeom prst="straightConnector1">
                  <a:avLst/>
                </a:prstGeom>
                <a:ln w="19050"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직선 화살표 연결선 154"/>
                <p:cNvCxnSpPr>
                  <a:stCxn id="163" idx="2"/>
                </p:cNvCxnSpPr>
                <p:nvPr/>
              </p:nvCxnSpPr>
              <p:spPr>
                <a:xfrm>
                  <a:off x="8390474" y="3284984"/>
                  <a:ext cx="862907" cy="601390"/>
                </a:xfrm>
                <a:prstGeom prst="straightConnector1">
                  <a:avLst/>
                </a:prstGeom>
                <a:ln w="19050"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직선 화살표 연결선 81"/>
                <p:cNvCxnSpPr>
                  <a:stCxn id="163" idx="1"/>
                  <a:endCxn id="115" idx="3"/>
                </p:cNvCxnSpPr>
                <p:nvPr/>
              </p:nvCxnSpPr>
              <p:spPr>
                <a:xfrm rot="10800000">
                  <a:off x="5221238" y="2380791"/>
                  <a:ext cx="2222717" cy="514574"/>
                </a:xfrm>
                <a:prstGeom prst="bentConnector3">
                  <a:avLst>
                    <a:gd name="adj1" fmla="val 50000"/>
                  </a:avLst>
                </a:prstGeom>
                <a:ln w="19050"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TextBox 156"/>
                <p:cNvSpPr txBox="1"/>
                <p:nvPr/>
              </p:nvSpPr>
              <p:spPr>
                <a:xfrm>
                  <a:off x="8752472" y="3419128"/>
                  <a:ext cx="881048" cy="143451"/>
                </a:xfrm>
                <a:prstGeom prst="rect">
                  <a:avLst/>
                </a:prstGeom>
                <a:noFill/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9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일괄 자동 변경</a:t>
                  </a:r>
                  <a:endPara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4742503" y="1804174"/>
                  <a:ext cx="276469" cy="17533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>
                  <a:spAutoFit/>
                </a:bodyPr>
                <a:lstStyle/>
                <a:p>
                  <a:pPr indent="-274320" algn="ctr">
                    <a:spcAft>
                      <a:spcPts val="900"/>
                    </a:spcAft>
                  </a:pPr>
                  <a:r>
                    <a:rPr lang="ko-KR" altLang="en-US" sz="1100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금고</a:t>
                  </a:r>
                </a:p>
              </p:txBody>
            </p:sp>
            <p:sp>
              <p:nvSpPr>
                <p:cNvPr id="159" name="대각선 방향의 모서리가 둥근 사각형 158"/>
                <p:cNvSpPr/>
                <p:nvPr/>
              </p:nvSpPr>
              <p:spPr>
                <a:xfrm>
                  <a:off x="5616441" y="1896507"/>
                  <a:ext cx="937173" cy="288032"/>
                </a:xfrm>
                <a:prstGeom prst="round2DiagRect">
                  <a:avLst/>
                </a:prstGeom>
                <a:solidFill>
                  <a:srgbClr val="0D72BA"/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 contourW="12700" prstMaterial="dkEdge">
                  <a:bevelT w="12700" h="44450"/>
                  <a:bevelB w="0"/>
                  <a:contourClr>
                    <a:sysClr val="window" lastClr="FFFFFF">
                      <a:lumMod val="85000"/>
                    </a:sysClr>
                  </a:contourClr>
                </a:sp3d>
              </p:spPr>
              <p:txBody>
                <a:bodyPr wrap="square" lIns="36000" rIns="36000" rtlCol="0" anchor="ctr">
                  <a:sp3d contourW="19050">
                    <a:bevelT w="1270"/>
                    <a:contourClr>
                      <a:srgbClr val="386AA2"/>
                    </a:contourClr>
                  </a:sp3d>
                </a:bodyPr>
                <a:lstStyle/>
                <a:p>
                  <a:pPr marL="0" lvl="1" indent="-95250" algn="ctr" defTabSz="885825" eaLnBrk="0" hangingPunct="0">
                    <a:lnSpc>
                      <a:spcPct val="110000"/>
                    </a:lnSpc>
                    <a:buClr>
                      <a:sysClr val="windowText" lastClr="000000"/>
                    </a:buClr>
                    <a:buSzPct val="80000"/>
                    <a:tabLst>
                      <a:tab pos="5648325" algn="l"/>
                    </a:tabLst>
                    <a:defRPr/>
                  </a:pPr>
                  <a:r>
                    <a:rPr lang="ko-KR" altLang="en-US" sz="1100" kern="0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sym typeface="Wingdings" pitchFamily="2" charset="2"/>
                    </a:rPr>
                    <a:t>도입 후</a:t>
                  </a:r>
                </a:p>
              </p:txBody>
            </p:sp>
            <p:sp>
              <p:nvSpPr>
                <p:cNvPr id="160" name="대각선 방향의 모서리가 둥근 사각형 159"/>
                <p:cNvSpPr/>
                <p:nvPr/>
              </p:nvSpPr>
              <p:spPr>
                <a:xfrm>
                  <a:off x="1063499" y="1916832"/>
                  <a:ext cx="937173" cy="288032"/>
                </a:xfrm>
                <a:prstGeom prst="round2DiagRect">
                  <a:avLst/>
                </a:prstGeom>
                <a:solidFill>
                  <a:srgbClr val="0D72BA"/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 contourW="12700" prstMaterial="dkEdge">
                  <a:bevelT w="12700" h="44450"/>
                  <a:bevelB w="0"/>
                  <a:contourClr>
                    <a:sysClr val="window" lastClr="FFFFFF">
                      <a:lumMod val="85000"/>
                    </a:sysClr>
                  </a:contourClr>
                </a:sp3d>
              </p:spPr>
              <p:txBody>
                <a:bodyPr wrap="square" lIns="36000" rIns="36000" rtlCol="0" anchor="ctr">
                  <a:sp3d contourW="19050">
                    <a:bevelT w="1270"/>
                    <a:contourClr>
                      <a:srgbClr val="386AA2"/>
                    </a:contourClr>
                  </a:sp3d>
                </a:bodyPr>
                <a:lstStyle/>
                <a:p>
                  <a:pPr marL="0" lvl="1" indent="-95250" algn="ctr" defTabSz="885825" eaLnBrk="0" hangingPunct="0">
                    <a:lnSpc>
                      <a:spcPct val="110000"/>
                    </a:lnSpc>
                    <a:buClr>
                      <a:sysClr val="windowText" lastClr="000000"/>
                    </a:buClr>
                    <a:buSzPct val="80000"/>
                    <a:tabLst>
                      <a:tab pos="5648325" algn="l"/>
                    </a:tabLst>
                    <a:defRPr/>
                  </a:pPr>
                  <a:r>
                    <a:rPr lang="ko-KR" altLang="en-US" sz="1100" kern="0" dirty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sym typeface="Wingdings" pitchFamily="2" charset="2"/>
                    </a:rPr>
                    <a:t>도입 전</a:t>
                  </a:r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7663056" y="4812025"/>
                  <a:ext cx="448668" cy="262989"/>
                </a:xfrm>
                <a:prstGeom prst="rect">
                  <a:avLst/>
                </a:prstGeom>
                <a:noFill/>
              </p:spPr>
              <p:txBody>
                <a:bodyPr wrap="none" lIns="91434" tIns="45717" rIns="91434" bIns="45717" rtlCol="0">
                  <a:spAutoFit/>
                </a:bodyPr>
                <a:lstStyle/>
                <a:p>
                  <a:pPr algn="ctr"/>
                  <a:r>
                    <a:rPr lang="en-US" altLang="ko-KR" sz="1050" spc="-12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VMS</a:t>
                  </a:r>
                  <a:endParaRPr lang="ko-KR" altLang="en-US" sz="1050" spc="-12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pic>
            <p:nvPicPr>
              <p:cNvPr id="110" name="Picture 46" descr="사람2_b"/>
              <p:cNvPicPr preferRelativeResize="0"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3200" y="1743943"/>
                <a:ext cx="437401" cy="552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1" name="Picture 46" descr="사람2_b"/>
              <p:cNvPicPr preferRelativeResize="0"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4067" y="1729522"/>
                <a:ext cx="437401" cy="552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" name="Picture 4" descr="http://4.bp.blogspot.com/-zI5LKkOqdxw/UYh2HZ827fI/AAAAAAAAAsU/JLCA21bVJ4U/s1600/list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6937" y="2224307"/>
                <a:ext cx="562087" cy="5874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86" name="그림 32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58" y="5528976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그림 32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480" y="5528976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그림 32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488" y="5528976"/>
            <a:ext cx="665811" cy="47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2" descr="C:\CCTV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18" y="5487505"/>
            <a:ext cx="552495" cy="51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" descr="C:\CCTV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577" y="5495080"/>
            <a:ext cx="552495" cy="51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" descr="C:\CCTV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569" y="5487505"/>
            <a:ext cx="552495" cy="51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직사각형 174"/>
          <p:cNvSpPr/>
          <p:nvPr/>
        </p:nvSpPr>
        <p:spPr>
          <a:xfrm>
            <a:off x="300728" y="272128"/>
            <a:ext cx="220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176" name="직사각형 175"/>
          <p:cNvSpPr/>
          <p:nvPr/>
        </p:nvSpPr>
        <p:spPr>
          <a:xfrm>
            <a:off x="2457489" y="225961"/>
            <a:ext cx="2852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SecureGuard CCTV PM </a:t>
            </a: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기대효과</a:t>
            </a:r>
          </a:p>
        </p:txBody>
      </p:sp>
    </p:spTree>
    <p:extLst>
      <p:ext uri="{BB962C8B-B14F-4D97-AF65-F5344CB8AC3E}">
        <p14:creationId xmlns:p14="http://schemas.microsoft.com/office/powerpoint/2010/main" val="31859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1800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해킹 방어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의 패스워드를 변경을 하지 않는 것을 노리는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해킹시도로부터 방어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악성코드에 의한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차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PC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해킹 후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PC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 저장된 특권 계정 패스워드를 이용한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해킹 시도 방어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0728" y="272128"/>
            <a:ext cx="2348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58224" y="225961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641" y="5069140"/>
            <a:ext cx="1076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028" y="2464328"/>
            <a:ext cx="10191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왼쪽 화살표 73"/>
          <p:cNvSpPr/>
          <p:nvPr/>
        </p:nvSpPr>
        <p:spPr>
          <a:xfrm rot="10800000">
            <a:off x="4180612" y="2740388"/>
            <a:ext cx="1296144" cy="288032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왼쪽 화살표 74"/>
          <p:cNvSpPr/>
          <p:nvPr/>
        </p:nvSpPr>
        <p:spPr>
          <a:xfrm rot="3292511">
            <a:off x="3417507" y="4288744"/>
            <a:ext cx="1296144" cy="288032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2360712" y="338846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/>
              <a:t>CCTV</a:t>
            </a:r>
            <a:r>
              <a:rPr lang="ko-KR" altLang="en-US" sz="1400" b="1" dirty="0"/>
              <a:t> 관리자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865513" y="3346690"/>
            <a:ext cx="1238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/>
              <a:t>CCTV</a:t>
            </a:r>
            <a:endParaRPr lang="ko-KR" altLang="en-US" sz="1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4034404" y="6176337"/>
            <a:ext cx="1657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/>
              <a:t>해커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558541" y="1990718"/>
            <a:ext cx="2530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CCTV PM</a:t>
            </a:r>
            <a:r>
              <a:rPr lang="ko-KR" altLang="en-US" sz="1400" dirty="0"/>
              <a:t>을 통해 패스워드를 받아 업무를 위한 </a:t>
            </a:r>
            <a:r>
              <a:rPr lang="en-US" altLang="ko-KR" sz="1400" dirty="0"/>
              <a:t>CCTV</a:t>
            </a:r>
            <a:r>
              <a:rPr lang="ko-KR" altLang="en-US" sz="1400" dirty="0"/>
              <a:t> 접속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48544" y="4235562"/>
            <a:ext cx="3087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관리자의 </a:t>
            </a:r>
            <a:r>
              <a:rPr lang="en-US" altLang="ko-KR" sz="1200" dirty="0"/>
              <a:t>PC</a:t>
            </a:r>
            <a:r>
              <a:rPr lang="ko-KR" altLang="en-US" sz="1200" dirty="0"/>
              <a:t>에 패스워드가 없으므로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관리자 </a:t>
            </a:r>
            <a:r>
              <a:rPr lang="en-US" altLang="ko-KR" sz="1200" dirty="0"/>
              <a:t>PC</a:t>
            </a:r>
            <a:r>
              <a:rPr lang="ko-KR" altLang="en-US" sz="1200" dirty="0"/>
              <a:t>를 해킹해도 패스워드 탈취 불가</a:t>
            </a:r>
          </a:p>
        </p:txBody>
      </p:sp>
      <p:pic>
        <p:nvPicPr>
          <p:cNvPr id="81" name="Picture 2" descr="C:\CCT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153" y="2464077"/>
            <a:ext cx="843063" cy="78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왼쪽 화살표 81"/>
          <p:cNvSpPr/>
          <p:nvPr/>
        </p:nvSpPr>
        <p:spPr>
          <a:xfrm rot="7493801">
            <a:off x="4931000" y="4277597"/>
            <a:ext cx="1296144" cy="288032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5738972" y="4235561"/>
            <a:ext cx="3087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주기적인 패스워드 변경으로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패스워드를 알아 냈더라도 재사용 불가 </a:t>
            </a:r>
          </a:p>
        </p:txBody>
      </p:sp>
    </p:spTree>
    <p:extLst>
      <p:ext uri="{BB962C8B-B14F-4D97-AF65-F5344CB8AC3E}">
        <p14:creationId xmlns:p14="http://schemas.microsoft.com/office/powerpoint/2010/main" val="177197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1800200" cy="3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보안 강화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회용 패스워드 발급 시 대상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의 패스워드를 사용자는 알 수가 없으므로 패스워드에 대한 보안 강화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재사용이 되지 않으므로 패스워드 회수 역할 가능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0728" y="272128"/>
            <a:ext cx="2348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58224" y="225961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6" y="4271874"/>
            <a:ext cx="10191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왼쪽/오른쪽 화살표 20"/>
          <p:cNvSpPr/>
          <p:nvPr/>
        </p:nvSpPr>
        <p:spPr>
          <a:xfrm rot="19165538">
            <a:off x="2616929" y="3428531"/>
            <a:ext cx="1621313" cy="216024"/>
          </a:xfrm>
          <a:prstGeom prst="left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36576" y="3110327"/>
            <a:ext cx="19422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/>
              <a:t>CCTV </a:t>
            </a:r>
            <a:r>
              <a:rPr lang="ko-KR" altLang="en-US" sz="1400" dirty="0"/>
              <a:t>접속을 위한 </a:t>
            </a:r>
            <a:endParaRPr lang="en-US" altLang="ko-KR" sz="1400" dirty="0"/>
          </a:p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rgbClr val="0070C0"/>
                </a:solidFill>
              </a:rPr>
              <a:t>패스워드를 발급 요청</a:t>
            </a:r>
          </a:p>
        </p:txBody>
      </p:sp>
      <p:cxnSp>
        <p:nvCxnSpPr>
          <p:cNvPr id="23" name="꺾인 연결선 22"/>
          <p:cNvCxnSpPr>
            <a:stCxn id="20" idx="2"/>
          </p:cNvCxnSpPr>
          <p:nvPr/>
        </p:nvCxnSpPr>
        <p:spPr>
          <a:xfrm rot="5400000" flipH="1" flipV="1">
            <a:off x="5080575" y="2370850"/>
            <a:ext cx="507" cy="5573191"/>
          </a:xfrm>
          <a:prstGeom prst="bentConnector3">
            <a:avLst>
              <a:gd name="adj1" fmla="val -118041617"/>
            </a:avLst>
          </a:prstGeom>
          <a:solidFill>
            <a:schemeClr val="bg1">
              <a:lumMod val="6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TextBox 23"/>
          <p:cNvSpPr txBox="1"/>
          <p:nvPr/>
        </p:nvSpPr>
        <p:spPr>
          <a:xfrm>
            <a:off x="2411133" y="5301208"/>
            <a:ext cx="5206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/>
              <a:t>발급 </a:t>
            </a:r>
            <a:r>
              <a:rPr lang="ko-KR" altLang="en-US" sz="1400" b="1" dirty="0">
                <a:solidFill>
                  <a:srgbClr val="0070C0"/>
                </a:solidFill>
              </a:rPr>
              <a:t>받은  패스워드를 </a:t>
            </a:r>
            <a:r>
              <a:rPr lang="ko-KR" altLang="en-US" sz="1400" b="1" dirty="0"/>
              <a:t>통해서 </a:t>
            </a:r>
            <a:r>
              <a:rPr lang="en-US" altLang="ko-KR" sz="1400" b="1" dirty="0"/>
              <a:t>CCTV </a:t>
            </a:r>
            <a:r>
              <a:rPr lang="ko-KR" altLang="en-US" sz="1400" b="1" dirty="0"/>
              <a:t>에 접근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05945" y="2678533"/>
            <a:ext cx="12747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/>
              <a:t>CCTV PM</a:t>
            </a:r>
            <a:endParaRPr lang="ko-KR" altLang="en-US" sz="1600" b="1" dirty="0"/>
          </a:p>
        </p:txBody>
      </p:sp>
      <p:pic>
        <p:nvPicPr>
          <p:cNvPr id="26" name="Picture 2" descr="C:\Users\Administrator\Pictures\슈퍼마이크로 서버 원유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70" y="2152699"/>
            <a:ext cx="2084909" cy="6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CCT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92" y="4324010"/>
            <a:ext cx="843063" cy="78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374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1944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PARSER</a:t>
            </a: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</a:t>
            </a:r>
            <a:r>
              <a:rPr lang="en-US" altLang="ko-KR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통한 관리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PM Solution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에서는 해당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의 패스워드 변경을 위해서 직접적으로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WEB PARSER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를 사용하여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            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상으로 웹사이트 로그인 을 통한 정상적인 인증 후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각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따른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WEB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방식에 의거하여   패스워드를 변경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이후 변경된 패스워드를 사용하여 재 로그인하여 변경 여부 검증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0728" y="272128"/>
            <a:ext cx="24200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58224" y="225961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3470457"/>
            <a:ext cx="3982347" cy="26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032" y="3501008"/>
            <a:ext cx="3784196" cy="259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대각선 방향의 모서리가 둥근 사각형 17"/>
          <p:cNvSpPr/>
          <p:nvPr/>
        </p:nvSpPr>
        <p:spPr>
          <a:xfrm>
            <a:off x="1145948" y="3113507"/>
            <a:ext cx="3243521" cy="298662"/>
          </a:xfrm>
          <a:prstGeom prst="round2DiagRect">
            <a:avLst/>
          </a:prstGeom>
          <a:solidFill>
            <a:srgbClr val="0D72BA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 prstMaterial="dkEdge">
            <a:bevelT w="12700" h="44450"/>
            <a:bevelB w="0"/>
            <a:contourClr>
              <a:sysClr val="window" lastClr="FFFFFF">
                <a:lumMod val="85000"/>
              </a:sysClr>
            </a:contourClr>
          </a:sp3d>
        </p:spPr>
        <p:txBody>
          <a:bodyPr wrap="square" lIns="36000" rIns="36000" rtlCol="0" anchor="ctr">
            <a:sp3d contourW="19050">
              <a:bevelT w="1270"/>
              <a:contourClr>
                <a:srgbClr val="386AA2"/>
              </a:contourClr>
            </a:sp3d>
          </a:bodyPr>
          <a:lstStyle/>
          <a:p>
            <a:pPr marL="0" lvl="1" indent="-95250" algn="ctr" defTabSz="885825" eaLnBrk="0" hangingPunct="0">
              <a:lnSpc>
                <a:spcPct val="110000"/>
              </a:lnSpc>
              <a:buClr>
                <a:sysClr val="windowText" lastClr="000000"/>
              </a:buClr>
              <a:buSzPct val="80000"/>
              <a:tabLst>
                <a:tab pos="5648325" algn="l"/>
              </a:tabLst>
              <a:defRPr/>
            </a:pPr>
            <a:r>
              <a:rPr lang="en-US" altLang="ko-KR" sz="900" b="1" kern="0" dirty="0">
                <a:solidFill>
                  <a:schemeClr val="bg1"/>
                </a:solidFill>
                <a:latin typeface="+mn-ea"/>
                <a:sym typeface="Wingdings" pitchFamily="2" charset="2"/>
              </a:rPr>
              <a:t>CCTV </a:t>
            </a:r>
            <a:r>
              <a:rPr lang="ko-KR" altLang="en-US" sz="900" b="1" kern="0" dirty="0">
                <a:solidFill>
                  <a:schemeClr val="bg1"/>
                </a:solidFill>
                <a:latin typeface="+mn-ea"/>
                <a:sym typeface="Wingdings" pitchFamily="2" charset="2"/>
              </a:rPr>
              <a:t>웹 분석 화면</a:t>
            </a:r>
          </a:p>
        </p:txBody>
      </p:sp>
      <p:sp>
        <p:nvSpPr>
          <p:cNvPr id="19" name="대각선 방향의 모서리가 둥근 사각형 18"/>
          <p:cNvSpPr/>
          <p:nvPr/>
        </p:nvSpPr>
        <p:spPr>
          <a:xfrm>
            <a:off x="5511369" y="3113507"/>
            <a:ext cx="3243521" cy="298662"/>
          </a:xfrm>
          <a:prstGeom prst="round2DiagRect">
            <a:avLst/>
          </a:prstGeom>
          <a:solidFill>
            <a:srgbClr val="0D72BA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 prstMaterial="dkEdge">
            <a:bevelT w="12700" h="44450"/>
            <a:bevelB w="0"/>
            <a:contourClr>
              <a:sysClr val="window" lastClr="FFFFFF">
                <a:lumMod val="85000"/>
              </a:sysClr>
            </a:contourClr>
          </a:sp3d>
        </p:spPr>
        <p:txBody>
          <a:bodyPr wrap="square" lIns="36000" rIns="36000" rtlCol="0" anchor="ctr">
            <a:sp3d contourW="19050">
              <a:bevelT w="1270"/>
              <a:contourClr>
                <a:srgbClr val="386AA2"/>
              </a:contourClr>
            </a:sp3d>
          </a:bodyPr>
          <a:lstStyle/>
          <a:p>
            <a:pPr marL="0" lvl="1" indent="-95250" algn="ctr" defTabSz="885825" eaLnBrk="0" hangingPunct="0">
              <a:lnSpc>
                <a:spcPct val="110000"/>
              </a:lnSpc>
              <a:buClr>
                <a:sysClr val="windowText" lastClr="000000"/>
              </a:buClr>
              <a:buSzPct val="80000"/>
              <a:tabLst>
                <a:tab pos="5648325" algn="l"/>
              </a:tabLst>
              <a:defRPr/>
            </a:pPr>
            <a:r>
              <a:rPr lang="en-US" altLang="ko-KR" sz="900" b="1" kern="0" dirty="0">
                <a:solidFill>
                  <a:schemeClr val="bg1"/>
                </a:solidFill>
                <a:latin typeface="+mn-ea"/>
                <a:sym typeface="Wingdings" pitchFamily="2" charset="2"/>
              </a:rPr>
              <a:t>CCTV </a:t>
            </a:r>
            <a:r>
              <a:rPr lang="ko-KR" altLang="en-US" sz="900" b="1" kern="0" dirty="0">
                <a:solidFill>
                  <a:schemeClr val="bg1"/>
                </a:solidFill>
                <a:latin typeface="+mn-ea"/>
                <a:sym typeface="Wingdings" pitchFamily="2" charset="2"/>
              </a:rPr>
              <a:t>웹 </a:t>
            </a:r>
            <a:r>
              <a:rPr lang="en-US" altLang="ko-KR" sz="900" b="1" kern="0" dirty="0">
                <a:solidFill>
                  <a:schemeClr val="bg1"/>
                </a:solidFill>
                <a:latin typeface="+mn-ea"/>
                <a:sym typeface="Wingdings" pitchFamily="2" charset="2"/>
              </a:rPr>
              <a:t>PARSER </a:t>
            </a:r>
            <a:r>
              <a:rPr lang="ko-KR" altLang="en-US" sz="900" b="1" kern="0" dirty="0">
                <a:solidFill>
                  <a:schemeClr val="bg1"/>
                </a:solidFill>
                <a:latin typeface="+mn-ea"/>
                <a:sym typeface="Wingdings" pitchFamily="2" charset="2"/>
              </a:rPr>
              <a:t>화면</a:t>
            </a:r>
          </a:p>
        </p:txBody>
      </p:sp>
    </p:spTree>
    <p:extLst>
      <p:ext uri="{BB962C8B-B14F-4D97-AF65-F5344CB8AC3E}">
        <p14:creationId xmlns:p14="http://schemas.microsoft.com/office/powerpoint/2010/main" val="3469680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20162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VMS </a:t>
            </a: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연동 인터페이스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72008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제너텍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이노텝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리얼허브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이노와치 등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VMS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연동 가능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0728" y="272128"/>
            <a:ext cx="24200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58224" y="225961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84648" y="1988840"/>
            <a:ext cx="7179839" cy="4102577"/>
            <a:chOff x="1208584" y="1512269"/>
            <a:chExt cx="7755903" cy="4795172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208584" y="4976327"/>
              <a:ext cx="7755903" cy="1331114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1208584" y="3052402"/>
              <a:ext cx="7755903" cy="1713264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208584" y="1512269"/>
              <a:ext cx="7755903" cy="1331114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5297" y="3049088"/>
              <a:ext cx="1076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/>
                <a:t>VMS Database</a:t>
              </a:r>
              <a:endParaRPr lang="ko-KR" altLang="en-US" sz="1000" dirty="0"/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8038" y="1709037"/>
              <a:ext cx="2109471" cy="926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 descr="C:\db-first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392" y="3223301"/>
              <a:ext cx="2539256" cy="1411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2807524" y="4512098"/>
              <a:ext cx="1188132" cy="28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/>
                <a:t>CCTV WEB SITE</a:t>
              </a:r>
              <a:endParaRPr lang="ko-KR" altLang="en-US" sz="10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32026" y="4519445"/>
              <a:ext cx="1155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/>
                <a:t>CCTV PM</a:t>
              </a:r>
              <a:endParaRPr lang="ko-KR" altLang="en-US" sz="1000" dirty="0"/>
            </a:p>
          </p:txBody>
        </p:sp>
        <p:pic>
          <p:nvPicPr>
            <p:cNvPr id="24" name="Picture 4" descr="C:\sqlit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091" y="5369949"/>
              <a:ext cx="1120840" cy="531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5" descr="C:\다운로드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524" y="5347871"/>
              <a:ext cx="792088" cy="627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4191331" y="1791726"/>
              <a:ext cx="4294370" cy="971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+mn-ea"/>
                </a:rPr>
                <a:t>Open API</a:t>
              </a:r>
              <a:r>
                <a:rPr lang="ko-KR" altLang="en-US" sz="1200" dirty="0">
                  <a:latin typeface="+mn-ea"/>
                </a:rPr>
                <a:t>를 통한 </a:t>
              </a:r>
              <a:r>
                <a:rPr lang="en-US" altLang="ko-KR" sz="1200" dirty="0">
                  <a:latin typeface="+mn-ea"/>
                </a:rPr>
                <a:t>VMS</a:t>
              </a:r>
              <a:r>
                <a:rPr lang="ko-KR" altLang="en-US" sz="1200" dirty="0">
                  <a:latin typeface="+mn-ea"/>
                </a:rPr>
                <a:t> 연동 방식</a:t>
              </a:r>
              <a:endParaRPr lang="en-US" altLang="ko-KR" sz="1200" dirty="0"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200" dirty="0">
                  <a:latin typeface="+mn-ea"/>
                </a:rPr>
                <a:t>  (XML, REST, SOAP</a:t>
              </a:r>
              <a:r>
                <a:rPr lang="ko-KR" altLang="en-US" sz="1200" dirty="0">
                  <a:latin typeface="+mn-ea"/>
                </a:rPr>
                <a:t>등 여러 가지 연동방식처리 가능</a:t>
              </a:r>
              <a:r>
                <a:rPr lang="en-US" altLang="ko-KR" sz="1200" dirty="0">
                  <a:latin typeface="+mn-ea"/>
                </a:rPr>
                <a:t>)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91329" y="3493535"/>
              <a:ext cx="4718014" cy="971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+mn-ea"/>
                </a:rPr>
                <a:t>Database</a:t>
              </a:r>
              <a:r>
                <a:rPr lang="ko-KR" altLang="en-US" sz="1200" dirty="0">
                  <a:latin typeface="+mn-ea"/>
                </a:rPr>
                <a:t>와 직접적인 연동 방식</a:t>
              </a:r>
              <a:endParaRPr lang="en-US" altLang="ko-KR" sz="1200" dirty="0"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200" dirty="0">
                  <a:latin typeface="+mn-ea"/>
                </a:rPr>
                <a:t>  (MSSQL, Oracle, Mysql, MariaDB </a:t>
              </a:r>
              <a:r>
                <a:rPr lang="ko-KR" altLang="en-US" sz="1200" dirty="0">
                  <a:latin typeface="+mn-ea"/>
                </a:rPr>
                <a:t>등 </a:t>
              </a:r>
              <a:r>
                <a:rPr lang="en-US" altLang="ko-KR" sz="1200" dirty="0">
                  <a:latin typeface="+mn-ea"/>
                </a:rPr>
                <a:t>DB </a:t>
              </a:r>
              <a:r>
                <a:rPr lang="ko-KR" altLang="en-US" sz="1200" dirty="0">
                  <a:latin typeface="+mn-ea"/>
                </a:rPr>
                <a:t>연동방식처리 가능</a:t>
              </a:r>
              <a:r>
                <a:rPr lang="en-US" altLang="ko-KR" sz="1200" dirty="0">
                  <a:latin typeface="+mn-ea"/>
                </a:rPr>
                <a:t>)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91331" y="5226385"/>
              <a:ext cx="4294370" cy="971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+mn-ea"/>
                </a:rPr>
                <a:t>FILE DB or </a:t>
              </a:r>
              <a:r>
                <a:rPr lang="ko-KR" altLang="en-US" sz="1200" dirty="0">
                  <a:latin typeface="+mn-ea"/>
                </a:rPr>
                <a:t>저장 매체와의 연동 방식 </a:t>
              </a:r>
              <a:endParaRPr lang="en-US" altLang="ko-KR" sz="1200" dirty="0"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200" dirty="0">
                  <a:latin typeface="+mn-ea"/>
                </a:rPr>
                <a:t>  (SQLlite DB, XML</a:t>
              </a:r>
              <a:r>
                <a:rPr lang="ko-KR" altLang="en-US" sz="1200" dirty="0">
                  <a:latin typeface="+mn-ea"/>
                </a:rPr>
                <a:t>등 파일 </a:t>
              </a:r>
              <a:r>
                <a:rPr lang="en-US" altLang="ko-KR" sz="1200" dirty="0">
                  <a:latin typeface="+mn-ea"/>
                </a:rPr>
                <a:t>DB </a:t>
              </a:r>
              <a:r>
                <a:rPr lang="ko-KR" altLang="en-US" sz="1200" dirty="0">
                  <a:latin typeface="+mn-ea"/>
                </a:rPr>
                <a:t>연동방식처리 가능</a:t>
              </a:r>
              <a:r>
                <a:rPr lang="en-US" altLang="ko-KR" sz="1200" dirty="0">
                  <a:latin typeface="+mn-ea"/>
                </a:rPr>
                <a:t>)</a:t>
              </a:r>
              <a:endParaRPr lang="ko-KR" altLang="en-US" sz="12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5302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1872208" cy="3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안전한 </a:t>
            </a:r>
            <a:r>
              <a:rPr lang="en-US" altLang="ko-KR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SSL </a:t>
            </a: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통신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69127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PM Solution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Client &amp; Manager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프로그램은 직접적으로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DB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 접근할 수 있는 권한 없음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SSL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방식으로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WCF Message Level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보안 방식을 사용하여  통신 데이터에 대한 보안 강화                                      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(AES 128bit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암호화 알고리즘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Agent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프로그램이 아닌 어플라이언스 서버로 제공 하므로 설치 및 운영 관리가 쉬우며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CCTV PM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 직접적인 접근에 대한 보안을 강화하여 권한자만 접근할 수 있도록 제한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0728" y="272128"/>
            <a:ext cx="2348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58224" y="225961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  <p:pic>
        <p:nvPicPr>
          <p:cNvPr id="29" name="Picture 2" descr="C:\Users\Administrator\Pictures\슈퍼마이크로 서버 원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731" y="4005064"/>
            <a:ext cx="2297610" cy="79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매니저로그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64" y="4490664"/>
            <a:ext cx="1782343" cy="118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사용자 로그인 화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737" y="3028068"/>
            <a:ext cx="1782546" cy="112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3204331" y="3280762"/>
            <a:ext cx="3600400" cy="2290022"/>
            <a:chOff x="2772670" y="3335222"/>
            <a:chExt cx="3096344" cy="1944216"/>
          </a:xfrm>
        </p:grpSpPr>
        <p:sp>
          <p:nvSpPr>
            <p:cNvPr id="33" name="왼쪽/오른쪽 화살표 32"/>
            <p:cNvSpPr/>
            <p:nvPr/>
          </p:nvSpPr>
          <p:spPr>
            <a:xfrm>
              <a:off x="2772670" y="3335222"/>
              <a:ext cx="3096344" cy="169735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왼쪽/오른쪽 화살표 33"/>
            <p:cNvSpPr/>
            <p:nvPr/>
          </p:nvSpPr>
          <p:spPr>
            <a:xfrm>
              <a:off x="2772670" y="5109703"/>
              <a:ext cx="3096344" cy="169735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5" name="Picture 2" descr="C:\Users\Administrator\Pictures\MessageLevel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3389" y="3551246"/>
              <a:ext cx="3095625" cy="1476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2595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1124744"/>
            <a:ext cx="1872208" cy="3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유저 계정 암호화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6696" y="1124744"/>
            <a:ext cx="691276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사용자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관리자 계정에 대한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Password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를 암호화 처리하여 보관 </a:t>
            </a:r>
            <a:endParaRPr lang="en-US" altLang="ko-KR" sz="1100" dirty="0">
              <a:ln>
                <a:solidFill>
                  <a:schemeClr val="bg1">
                    <a:alpha val="3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PM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에서는 기본적으로 사용자 계정 및 관리자 계정에 대한 패스워드 정보를 암호화 보관하여 사용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SSL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및 기타 통신 방법을 사용하여 자사의 솔루션과 연동이 가능 하도록 지원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0728" y="272128"/>
            <a:ext cx="2348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 </a:t>
            </a: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SecureGuard CCTV PM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58224" y="225961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기능 소개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63" y="2635664"/>
            <a:ext cx="10191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856656" y="3529040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/>
              <a:t>사용자 </a:t>
            </a:r>
            <a:r>
              <a:rPr lang="en-US" altLang="ko-KR" sz="1400" b="1" dirty="0"/>
              <a:t>/ </a:t>
            </a:r>
            <a:r>
              <a:rPr lang="ko-KR" altLang="en-US" sz="1400" b="1" dirty="0"/>
              <a:t>관리자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68756" y="1998907"/>
            <a:ext cx="15121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/>
              <a:t>CCTV PM </a:t>
            </a:r>
            <a:r>
              <a:rPr lang="ko-KR" altLang="en-US" sz="1400" b="1" dirty="0"/>
              <a:t>계정</a:t>
            </a:r>
            <a:endParaRPr lang="en-US" altLang="ko-KR" sz="1400" b="1" dirty="0"/>
          </a:p>
          <a:p>
            <a:pPr algn="ctr">
              <a:lnSpc>
                <a:spcPct val="150000"/>
              </a:lnSpc>
            </a:pPr>
            <a:r>
              <a:rPr lang="en-US" altLang="ko-KR" sz="1400" b="1" dirty="0"/>
              <a:t>ID / Password</a:t>
            </a:r>
          </a:p>
          <a:p>
            <a:pPr algn="ctr">
              <a:lnSpc>
                <a:spcPct val="150000"/>
              </a:lnSpc>
            </a:pPr>
            <a:r>
              <a:rPr lang="ko-KR" altLang="en-US" sz="1400" b="1" dirty="0"/>
              <a:t>암호화</a:t>
            </a:r>
            <a:endParaRPr lang="en-US" altLang="ko-KR" sz="1400" b="1" dirty="0"/>
          </a:p>
        </p:txBody>
      </p:sp>
      <p:pic>
        <p:nvPicPr>
          <p:cNvPr id="41" name="Picture 2" descr="C:\Users\Administrator\Pictures\textshade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2548549"/>
            <a:ext cx="2084108" cy="156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왼쪽/오른쪽 화살표 41"/>
          <p:cNvSpPr/>
          <p:nvPr/>
        </p:nvSpPr>
        <p:spPr>
          <a:xfrm>
            <a:off x="3296816" y="3129063"/>
            <a:ext cx="2639511" cy="21157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66653" y="4119181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서버 관리자 계정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이중 암호화</a:t>
            </a:r>
            <a:endParaRPr lang="en-US" altLang="ko-KR" sz="14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6696" y="4307818"/>
            <a:ext cx="6912768" cy="31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서버의 관리자계정에 대한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Password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는 이중으로 암호화 처리 후  안전하게 보관</a:t>
            </a:r>
          </a:p>
        </p:txBody>
      </p:sp>
      <p:pic>
        <p:nvPicPr>
          <p:cNvPr id="14" name="Picture 3" descr="C:\Users\Administrator\Pictures\password.crazinessx296-37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00" y="5094213"/>
            <a:ext cx="1208424" cy="95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792760" y="5152022"/>
            <a:ext cx="6264696" cy="839693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EEECE1">
                  <a:lumMod val="25000"/>
                </a:srgb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2931793" y="5373216"/>
            <a:ext cx="5998484" cy="359916"/>
          </a:xfrm>
          <a:prstGeom prst="rect">
            <a:avLst/>
          </a:prstGeom>
          <a:noFill/>
          <a:ln w="12700" cap="flat" cmpd="sng" algn="ctr">
            <a:noFill/>
            <a:prstDash val="solid"/>
            <a:headEnd/>
            <a:tailEnd/>
          </a:ln>
          <a:effectLst/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38100" prst="artDeco"/>
            </a:sp3d>
          </a:bodyPr>
          <a:lstStyle/>
          <a:p>
            <a:pPr marL="171450" lvl="1" indent="-171450">
              <a:lnSpc>
                <a:spcPct val="150000"/>
              </a:lnSpc>
              <a:spcAft>
                <a:spcPts val="600"/>
              </a:spcAft>
              <a:buClr>
                <a:prstClr val="black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계정에 대한 패스워드는 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차 암호화</a:t>
            </a:r>
            <a:r>
              <a:rPr lang="en-US" altLang="ko-KR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2</a:t>
            </a:r>
            <a:r>
              <a:rPr lang="ko-KR" altLang="en-US" sz="11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차 암호화 하여 보다 강화된 패스워드 보안으로 구성</a:t>
            </a:r>
            <a:endParaRPr lang="en-US" altLang="ko-KR" sz="1100" dirty="0">
              <a:ln>
                <a:solidFill>
                  <a:schemeClr val="bg1">
                    <a:alpha val="3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8880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58" y="1124744"/>
            <a:ext cx="5075822" cy="4510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0429" y="2492896"/>
            <a:ext cx="862737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9600" dirty="0">
                <a:solidFill>
                  <a:srgbClr val="31519F"/>
                </a:solidFill>
              </a:rPr>
              <a:t>3</a:t>
            </a:r>
            <a:endParaRPr lang="ko-KR" altLang="en-US" sz="7200" dirty="0">
              <a:solidFill>
                <a:srgbClr val="3151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302" y="1916832"/>
            <a:ext cx="24641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구축 사례 및</a:t>
            </a:r>
            <a:endParaRPr lang="en-US" altLang="ko-KR" sz="32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3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비교 자료</a:t>
            </a:r>
            <a:endParaRPr lang="ko-KR" altLang="en-US" sz="3200" b="1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0500" y="3068960"/>
            <a:ext cx="16097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구축 사례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비교 자료</a:t>
            </a:r>
            <a:endParaRPr lang="en-US" altLang="ko-KR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rgbClr val="31519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20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고객 사</a:t>
            </a:r>
            <a:endParaRPr lang="ko-KR" altLang="en-US" sz="2000" b="1" dirty="0">
              <a:ln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2818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직선 연결선 42"/>
          <p:cNvCxnSpPr/>
          <p:nvPr/>
        </p:nvCxnSpPr>
        <p:spPr>
          <a:xfrm>
            <a:off x="406800" y="823760"/>
            <a:ext cx="9145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2216696" y="225961"/>
            <a:ext cx="39212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구축 사례 </a:t>
            </a: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한국</a:t>
            </a: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OO</a:t>
            </a: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발전 본사 </a:t>
            </a: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 VMS : </a:t>
            </a: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제너텍 </a:t>
            </a:r>
            <a:r>
              <a:rPr lang="en-US" altLang="ko-KR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spc="-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31519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00728" y="272128"/>
            <a:ext cx="19319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03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구축 사례 및 비교 자료 </a:t>
            </a:r>
            <a:endParaRPr lang="ko-KR" altLang="en-US" sz="11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4" name="Picture 78" descr="1장_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t="14606" r="50722" b="5725"/>
          <a:stretch>
            <a:fillRect/>
          </a:stretch>
        </p:blipFill>
        <p:spPr bwMode="auto">
          <a:xfrm>
            <a:off x="1136576" y="1124744"/>
            <a:ext cx="2855657" cy="509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/>
          <p:cNvGrpSpPr/>
          <p:nvPr/>
        </p:nvGrpSpPr>
        <p:grpSpPr>
          <a:xfrm>
            <a:off x="260541" y="1376695"/>
            <a:ext cx="2749550" cy="1972761"/>
            <a:chOff x="260541" y="1600262"/>
            <a:chExt cx="2749550" cy="1886549"/>
          </a:xfrm>
        </p:grpSpPr>
        <p:grpSp>
          <p:nvGrpSpPr>
            <p:cNvPr id="37" name="그룹 36"/>
            <p:cNvGrpSpPr/>
            <p:nvPr/>
          </p:nvGrpSpPr>
          <p:grpSpPr>
            <a:xfrm>
              <a:off x="260541" y="1600262"/>
              <a:ext cx="2749550" cy="1327154"/>
              <a:chOff x="1042988" y="2213000"/>
              <a:chExt cx="2749550" cy="1862139"/>
            </a:xfrm>
          </p:grpSpPr>
          <p:pic>
            <p:nvPicPr>
              <p:cNvPr id="41" name="Picture 69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55956" b="65245"/>
              <a:stretch>
                <a:fillRect/>
              </a:stretch>
            </p:blipFill>
            <p:spPr bwMode="auto">
              <a:xfrm>
                <a:off x="1042988" y="2213000"/>
                <a:ext cx="2001838" cy="1862139"/>
              </a:xfrm>
              <a:prstGeom prst="rect">
                <a:avLst/>
              </a:prstGeom>
              <a:noFill/>
            </p:spPr>
          </p:pic>
          <p:pic>
            <p:nvPicPr>
              <p:cNvPr id="42" name="Picture 71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0251" b="65245"/>
              <a:stretch>
                <a:fillRect/>
              </a:stretch>
            </p:blipFill>
            <p:spPr bwMode="auto">
              <a:xfrm>
                <a:off x="1985963" y="2213000"/>
                <a:ext cx="1806575" cy="1862139"/>
              </a:xfrm>
              <a:prstGeom prst="rect">
                <a:avLst/>
              </a:prstGeom>
              <a:noFill/>
            </p:spPr>
          </p:pic>
        </p:grpSp>
        <p:grpSp>
          <p:nvGrpSpPr>
            <p:cNvPr id="38" name="그룹 37"/>
            <p:cNvGrpSpPr/>
            <p:nvPr/>
          </p:nvGrpSpPr>
          <p:grpSpPr>
            <a:xfrm>
              <a:off x="260541" y="2190811"/>
              <a:ext cx="2749550" cy="1296000"/>
              <a:chOff x="1042988" y="2803550"/>
              <a:chExt cx="2749550" cy="2641602"/>
            </a:xfrm>
          </p:grpSpPr>
          <p:pic>
            <p:nvPicPr>
              <p:cNvPr id="39" name="Picture 72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50696" r="55956"/>
              <a:stretch>
                <a:fillRect/>
              </a:stretch>
            </p:blipFill>
            <p:spPr bwMode="auto">
              <a:xfrm>
                <a:off x="1042988" y="2803550"/>
                <a:ext cx="2001838" cy="2641602"/>
              </a:xfrm>
              <a:prstGeom prst="rect">
                <a:avLst/>
              </a:prstGeom>
              <a:noFill/>
            </p:spPr>
          </p:pic>
          <p:pic>
            <p:nvPicPr>
              <p:cNvPr id="40" name="Picture 73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0251" t="50696"/>
              <a:stretch>
                <a:fillRect/>
              </a:stretch>
            </p:blipFill>
            <p:spPr bwMode="auto">
              <a:xfrm>
                <a:off x="1985963" y="2803550"/>
                <a:ext cx="1806575" cy="2641602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4" name="Rectangle 233"/>
          <p:cNvSpPr>
            <a:spLocks noChangeArrowheads="1"/>
          </p:cNvSpPr>
          <p:nvPr/>
        </p:nvSpPr>
        <p:spPr bwMode="auto">
          <a:xfrm>
            <a:off x="1342529" y="1449981"/>
            <a:ext cx="577081" cy="18466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도입배경</a:t>
            </a:r>
          </a:p>
        </p:txBody>
      </p:sp>
      <p:sp>
        <p:nvSpPr>
          <p:cNvPr id="45" name="직사각형 41"/>
          <p:cNvSpPr>
            <a:spLocks noChangeArrowheads="1"/>
          </p:cNvSpPr>
          <p:nvPr/>
        </p:nvSpPr>
        <p:spPr bwMode="auto">
          <a:xfrm>
            <a:off x="391329" y="1789888"/>
            <a:ext cx="2506662" cy="10664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76213" lvl="0" indent="-176213" latinLnBrk="0">
              <a:lnSpc>
                <a:spcPct val="150000"/>
              </a:lnSpc>
              <a:spcBef>
                <a:spcPct val="600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  <a:tabLst>
                <a:tab pos="177800" algn="l"/>
              </a:tabLst>
              <a:defRPr/>
            </a:pPr>
            <a:r>
              <a:rPr lang="ko-KR" altLang="en-US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본사 및 각 발전본부에</a:t>
            </a:r>
            <a:r>
              <a:rPr lang="en-US" altLang="ko-KR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설치 된 </a:t>
            </a:r>
            <a:r>
              <a:rPr lang="en-US" altLang="ko-KR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 필요</a:t>
            </a:r>
            <a:endParaRPr lang="en-US" altLang="ko-KR" sz="105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6213" lvl="0" indent="-176213" latinLnBrk="0">
              <a:lnSpc>
                <a:spcPct val="150000"/>
              </a:lnSpc>
              <a:spcBef>
                <a:spcPct val="600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  <a:tabLst>
                <a:tab pos="177800" algn="l"/>
              </a:tabLst>
              <a:defRPr/>
            </a:pPr>
            <a:r>
              <a:rPr lang="ko-KR" altLang="en-US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변경 시 </a:t>
            </a:r>
            <a:r>
              <a:rPr lang="en-US" altLang="ko-KR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VMS</a:t>
            </a:r>
            <a:r>
              <a:rPr lang="ko-KR" altLang="en-US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en-US" altLang="ko-KR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05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정보도 관리 필요</a:t>
            </a:r>
            <a:endParaRPr lang="en-US" altLang="ko-KR" sz="105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258511" y="3606564"/>
            <a:ext cx="2761526" cy="2498548"/>
            <a:chOff x="3152800" y="1600262"/>
            <a:chExt cx="2749550" cy="2498548"/>
          </a:xfrm>
        </p:grpSpPr>
        <p:grpSp>
          <p:nvGrpSpPr>
            <p:cNvPr id="47" name="그룹 46"/>
            <p:cNvGrpSpPr/>
            <p:nvPr/>
          </p:nvGrpSpPr>
          <p:grpSpPr>
            <a:xfrm>
              <a:off x="3152800" y="1600262"/>
              <a:ext cx="2749550" cy="1327154"/>
              <a:chOff x="1042988" y="2213000"/>
              <a:chExt cx="2749550" cy="1862139"/>
            </a:xfrm>
          </p:grpSpPr>
          <p:pic>
            <p:nvPicPr>
              <p:cNvPr id="51" name="Picture 69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55956" b="65245"/>
              <a:stretch>
                <a:fillRect/>
              </a:stretch>
            </p:blipFill>
            <p:spPr bwMode="auto">
              <a:xfrm>
                <a:off x="1042988" y="2213000"/>
                <a:ext cx="2001838" cy="1862139"/>
              </a:xfrm>
              <a:prstGeom prst="rect">
                <a:avLst/>
              </a:prstGeom>
              <a:noFill/>
            </p:spPr>
          </p:pic>
          <p:pic>
            <p:nvPicPr>
              <p:cNvPr id="52" name="Picture 71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0251" b="65245"/>
              <a:stretch>
                <a:fillRect/>
              </a:stretch>
            </p:blipFill>
            <p:spPr bwMode="auto">
              <a:xfrm>
                <a:off x="1985963" y="2213000"/>
                <a:ext cx="1806575" cy="1862139"/>
              </a:xfrm>
              <a:prstGeom prst="rect">
                <a:avLst/>
              </a:prstGeom>
              <a:noFill/>
            </p:spPr>
          </p:pic>
        </p:grpSp>
        <p:grpSp>
          <p:nvGrpSpPr>
            <p:cNvPr id="48" name="그룹 47"/>
            <p:cNvGrpSpPr/>
            <p:nvPr/>
          </p:nvGrpSpPr>
          <p:grpSpPr>
            <a:xfrm>
              <a:off x="3152800" y="2190810"/>
              <a:ext cx="2749550" cy="1908000"/>
              <a:chOff x="1042988" y="2803548"/>
              <a:chExt cx="2749550" cy="3538210"/>
            </a:xfrm>
          </p:grpSpPr>
          <p:pic>
            <p:nvPicPr>
              <p:cNvPr id="49" name="Picture 72" descr="블루도형"/>
              <p:cNvPicPr>
                <a:picLocks noChangeArrowheads="1"/>
              </p:cNvPicPr>
              <p:nvPr/>
            </p:nvPicPr>
            <p:blipFill>
              <a:blip r:embed="rId3" cstate="print"/>
              <a:srcRect t="50696" r="55956"/>
              <a:stretch>
                <a:fillRect/>
              </a:stretch>
            </p:blipFill>
            <p:spPr bwMode="auto">
              <a:xfrm>
                <a:off x="1042988" y="2803548"/>
                <a:ext cx="2001838" cy="3538210"/>
              </a:xfrm>
              <a:prstGeom prst="rect">
                <a:avLst/>
              </a:prstGeom>
              <a:noFill/>
            </p:spPr>
          </p:pic>
          <p:pic>
            <p:nvPicPr>
              <p:cNvPr id="50" name="Picture 73" descr="블루도형"/>
              <p:cNvPicPr>
                <a:picLocks noChangeArrowheads="1"/>
              </p:cNvPicPr>
              <p:nvPr/>
            </p:nvPicPr>
            <p:blipFill>
              <a:blip r:embed="rId3" cstate="print"/>
              <a:srcRect l="60251" t="50696"/>
              <a:stretch>
                <a:fillRect/>
              </a:stretch>
            </p:blipFill>
            <p:spPr bwMode="auto">
              <a:xfrm>
                <a:off x="1985963" y="2803548"/>
                <a:ext cx="1806575" cy="353821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53" name="Rectangle 233"/>
          <p:cNvSpPr>
            <a:spLocks noChangeArrowheads="1"/>
          </p:cNvSpPr>
          <p:nvPr/>
        </p:nvSpPr>
        <p:spPr bwMode="auto">
          <a:xfrm>
            <a:off x="1342529" y="3692013"/>
            <a:ext cx="577081" cy="18466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요구사항</a:t>
            </a:r>
          </a:p>
        </p:txBody>
      </p:sp>
      <p:sp>
        <p:nvSpPr>
          <p:cNvPr id="54" name="직사각형 41"/>
          <p:cNvSpPr>
            <a:spLocks noChangeArrowheads="1"/>
          </p:cNvSpPr>
          <p:nvPr/>
        </p:nvSpPr>
        <p:spPr bwMode="auto">
          <a:xfrm>
            <a:off x="394138" y="4025536"/>
            <a:ext cx="2474897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76213" lvl="0" indent="-176213" latinLnBrk="0">
              <a:lnSpc>
                <a:spcPct val="150000"/>
              </a:lnSpc>
              <a:spcBef>
                <a:spcPct val="600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  <a:tabLst>
                <a:tab pos="177800" algn="l"/>
              </a:tabLst>
              <a:defRPr/>
            </a:pP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각기 다른 제조사와 많은 종류의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카메라 패스워드 관리</a:t>
            </a:r>
            <a:endParaRPr lang="en-US" altLang="ko-KR" sz="10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6213" lvl="0" indent="-176213" latinLnBrk="0">
              <a:lnSpc>
                <a:spcPct val="150000"/>
              </a:lnSpc>
              <a:spcBef>
                <a:spcPct val="600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  <a:tabLst>
                <a:tab pos="177800" algn="l"/>
              </a:tabLst>
              <a:defRPr/>
            </a:pP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발전본부별 각각 다른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VMS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운영 중이나 모두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 PM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 연동 요청</a:t>
            </a:r>
            <a:endParaRPr lang="en-US" altLang="ko-KR" sz="10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3512840" y="1208093"/>
            <a:ext cx="6192000" cy="5090549"/>
            <a:chOff x="260541" y="1600262"/>
            <a:chExt cx="2749550" cy="5090549"/>
          </a:xfrm>
        </p:grpSpPr>
        <p:grpSp>
          <p:nvGrpSpPr>
            <p:cNvPr id="56" name="그룹 55"/>
            <p:cNvGrpSpPr/>
            <p:nvPr/>
          </p:nvGrpSpPr>
          <p:grpSpPr>
            <a:xfrm>
              <a:off x="260541" y="1600262"/>
              <a:ext cx="2749550" cy="1327154"/>
              <a:chOff x="1042988" y="2213000"/>
              <a:chExt cx="2749550" cy="1862139"/>
            </a:xfrm>
          </p:grpSpPr>
          <p:pic>
            <p:nvPicPr>
              <p:cNvPr id="60" name="Picture 69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55956" b="65245"/>
              <a:stretch>
                <a:fillRect/>
              </a:stretch>
            </p:blipFill>
            <p:spPr bwMode="auto">
              <a:xfrm>
                <a:off x="1042988" y="2213000"/>
                <a:ext cx="2001838" cy="1862139"/>
              </a:xfrm>
              <a:prstGeom prst="rect">
                <a:avLst/>
              </a:prstGeom>
              <a:noFill/>
            </p:spPr>
          </p:pic>
          <p:pic>
            <p:nvPicPr>
              <p:cNvPr id="61" name="Picture 71" descr="블루도형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0251" b="65245"/>
              <a:stretch>
                <a:fillRect/>
              </a:stretch>
            </p:blipFill>
            <p:spPr bwMode="auto">
              <a:xfrm>
                <a:off x="1985963" y="2213000"/>
                <a:ext cx="1806575" cy="1862139"/>
              </a:xfrm>
              <a:prstGeom prst="rect">
                <a:avLst/>
              </a:prstGeom>
              <a:noFill/>
            </p:spPr>
          </p:pic>
        </p:grpSp>
        <p:grpSp>
          <p:nvGrpSpPr>
            <p:cNvPr id="57" name="그룹 56"/>
            <p:cNvGrpSpPr/>
            <p:nvPr/>
          </p:nvGrpSpPr>
          <p:grpSpPr>
            <a:xfrm>
              <a:off x="260541" y="2190811"/>
              <a:ext cx="2749550" cy="4500000"/>
              <a:chOff x="1042988" y="2803550"/>
              <a:chExt cx="2749550" cy="9172244"/>
            </a:xfrm>
          </p:grpSpPr>
          <p:pic>
            <p:nvPicPr>
              <p:cNvPr id="58" name="Picture 72" descr="블루도형"/>
              <p:cNvPicPr>
                <a:picLocks noChangeArrowheads="1"/>
              </p:cNvPicPr>
              <p:nvPr/>
            </p:nvPicPr>
            <p:blipFill>
              <a:blip r:embed="rId3" cstate="print"/>
              <a:srcRect t="50696" r="55956"/>
              <a:stretch>
                <a:fillRect/>
              </a:stretch>
            </p:blipFill>
            <p:spPr bwMode="auto">
              <a:xfrm>
                <a:off x="1042988" y="2803550"/>
                <a:ext cx="2001838" cy="9172244"/>
              </a:xfrm>
              <a:prstGeom prst="rect">
                <a:avLst/>
              </a:prstGeom>
              <a:noFill/>
            </p:spPr>
          </p:pic>
          <p:pic>
            <p:nvPicPr>
              <p:cNvPr id="59" name="Picture 73" descr="블루도형"/>
              <p:cNvPicPr>
                <a:picLocks noChangeArrowheads="1"/>
              </p:cNvPicPr>
              <p:nvPr/>
            </p:nvPicPr>
            <p:blipFill>
              <a:blip r:embed="rId3" cstate="print"/>
              <a:srcRect l="60251" t="50696"/>
              <a:stretch>
                <a:fillRect/>
              </a:stretch>
            </p:blipFill>
            <p:spPr bwMode="auto">
              <a:xfrm>
                <a:off x="1985963" y="2803550"/>
                <a:ext cx="1806575" cy="917224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62" name="Rectangle 233"/>
          <p:cNvSpPr>
            <a:spLocks noChangeArrowheads="1"/>
          </p:cNvSpPr>
          <p:nvPr/>
        </p:nvSpPr>
        <p:spPr bwMode="auto">
          <a:xfrm>
            <a:off x="6225557" y="1284362"/>
            <a:ext cx="620362" cy="18466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구축 사항</a:t>
            </a:r>
          </a:p>
        </p:txBody>
      </p:sp>
      <p:sp>
        <p:nvSpPr>
          <p:cNvPr id="111" name="Rectangle 53"/>
          <p:cNvSpPr>
            <a:spLocks noChangeArrowheads="1"/>
          </p:cNvSpPr>
          <p:nvPr/>
        </p:nvSpPr>
        <p:spPr bwMode="auto">
          <a:xfrm>
            <a:off x="4016648" y="4860144"/>
            <a:ext cx="711007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buSzPct val="80000"/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구축 내용</a:t>
            </a:r>
          </a:p>
        </p:txBody>
      </p:sp>
      <p:grpSp>
        <p:nvGrpSpPr>
          <p:cNvPr id="112" name="Group 21"/>
          <p:cNvGrpSpPr>
            <a:grpSpLocks/>
          </p:cNvGrpSpPr>
          <p:nvPr/>
        </p:nvGrpSpPr>
        <p:grpSpPr bwMode="auto">
          <a:xfrm>
            <a:off x="3728616" y="4839032"/>
            <a:ext cx="237002" cy="195092"/>
            <a:chOff x="432" y="1383"/>
            <a:chExt cx="164" cy="135"/>
          </a:xfrm>
        </p:grpSpPr>
        <p:sp>
          <p:nvSpPr>
            <p:cNvPr id="113" name="Rectangle 22"/>
            <p:cNvSpPr>
              <a:spLocks noChangeArrowheads="1"/>
            </p:cNvSpPr>
            <p:nvPr/>
          </p:nvSpPr>
          <p:spPr bwMode="gray">
            <a:xfrm>
              <a:off x="432" y="1396"/>
              <a:ext cx="124" cy="122"/>
            </a:xfrm>
            <a:prstGeom prst="rect">
              <a:avLst/>
            </a:prstGeom>
            <a:solidFill>
              <a:srgbClr val="DDDDDD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17961" dir="2700000" algn="ctr" rotWithShape="0">
                <a:srgbClr val="969696"/>
              </a:outerShdw>
            </a:effectLst>
          </p:spPr>
          <p:txBody>
            <a:bodyPr lIns="0" tIns="0" rIns="0" bIns="0" anchor="ctr"/>
            <a:lstStyle/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4" name="Freeform 341"/>
            <p:cNvSpPr>
              <a:spLocks/>
            </p:cNvSpPr>
            <p:nvPr/>
          </p:nvSpPr>
          <p:spPr bwMode="auto">
            <a:xfrm>
              <a:off x="471" y="1383"/>
              <a:ext cx="125" cy="100"/>
            </a:xfrm>
            <a:custGeom>
              <a:avLst/>
              <a:gdLst>
                <a:gd name="T0" fmla="*/ 0 w 648"/>
                <a:gd name="T1" fmla="*/ 374 h 618"/>
                <a:gd name="T2" fmla="*/ 88 w 648"/>
                <a:gd name="T3" fmla="*/ 320 h 618"/>
                <a:gd name="T4" fmla="*/ 122 w 648"/>
                <a:gd name="T5" fmla="*/ 340 h 618"/>
                <a:gd name="T6" fmla="*/ 184 w 648"/>
                <a:gd name="T7" fmla="*/ 452 h 618"/>
                <a:gd name="T8" fmla="*/ 278 w 648"/>
                <a:gd name="T9" fmla="*/ 316 h 618"/>
                <a:gd name="T10" fmla="*/ 434 w 648"/>
                <a:gd name="T11" fmla="*/ 148 h 618"/>
                <a:gd name="T12" fmla="*/ 534 w 648"/>
                <a:gd name="T13" fmla="*/ 60 h 618"/>
                <a:gd name="T14" fmla="*/ 632 w 648"/>
                <a:gd name="T15" fmla="*/ 0 h 618"/>
                <a:gd name="T16" fmla="*/ 648 w 648"/>
                <a:gd name="T17" fmla="*/ 26 h 618"/>
                <a:gd name="T18" fmla="*/ 566 w 648"/>
                <a:gd name="T19" fmla="*/ 98 h 618"/>
                <a:gd name="T20" fmla="*/ 448 w 648"/>
                <a:gd name="T21" fmla="*/ 230 h 618"/>
                <a:gd name="T22" fmla="*/ 346 w 648"/>
                <a:gd name="T23" fmla="*/ 360 h 618"/>
                <a:gd name="T24" fmla="*/ 234 w 648"/>
                <a:gd name="T25" fmla="*/ 554 h 618"/>
                <a:gd name="T26" fmla="*/ 144 w 648"/>
                <a:gd name="T27" fmla="*/ 618 h 618"/>
                <a:gd name="T28" fmla="*/ 82 w 648"/>
                <a:gd name="T29" fmla="*/ 466 h 618"/>
                <a:gd name="T30" fmla="*/ 42 w 648"/>
                <a:gd name="T31" fmla="*/ 404 h 618"/>
                <a:gd name="T32" fmla="*/ 0 w 648"/>
                <a:gd name="T33" fmla="*/ 374 h 6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8"/>
                <a:gd name="T52" fmla="*/ 0 h 618"/>
                <a:gd name="T53" fmla="*/ 648 w 648"/>
                <a:gd name="T54" fmla="*/ 618 h 6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8" h="618">
                  <a:moveTo>
                    <a:pt x="0" y="374"/>
                  </a:moveTo>
                  <a:lnTo>
                    <a:pt x="88" y="320"/>
                  </a:lnTo>
                  <a:lnTo>
                    <a:pt x="122" y="340"/>
                  </a:lnTo>
                  <a:lnTo>
                    <a:pt x="184" y="452"/>
                  </a:lnTo>
                  <a:lnTo>
                    <a:pt x="278" y="316"/>
                  </a:lnTo>
                  <a:lnTo>
                    <a:pt x="434" y="148"/>
                  </a:lnTo>
                  <a:lnTo>
                    <a:pt x="534" y="60"/>
                  </a:lnTo>
                  <a:lnTo>
                    <a:pt x="632" y="0"/>
                  </a:lnTo>
                  <a:lnTo>
                    <a:pt x="648" y="26"/>
                  </a:lnTo>
                  <a:lnTo>
                    <a:pt x="566" y="98"/>
                  </a:lnTo>
                  <a:lnTo>
                    <a:pt x="448" y="230"/>
                  </a:lnTo>
                  <a:lnTo>
                    <a:pt x="346" y="360"/>
                  </a:lnTo>
                  <a:lnTo>
                    <a:pt x="234" y="554"/>
                  </a:lnTo>
                  <a:lnTo>
                    <a:pt x="144" y="618"/>
                  </a:lnTo>
                  <a:lnTo>
                    <a:pt x="82" y="466"/>
                  </a:lnTo>
                  <a:lnTo>
                    <a:pt x="42" y="40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FF6600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5" name="Rectangle 111"/>
          <p:cNvSpPr>
            <a:spLocks noChangeArrowheads="1"/>
          </p:cNvSpPr>
          <p:nvPr/>
        </p:nvSpPr>
        <p:spPr bwMode="gray">
          <a:xfrm>
            <a:off x="3821382" y="5178347"/>
            <a:ext cx="2577767" cy="641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71450" indent="-171450">
              <a:spcBef>
                <a:spcPts val="2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 제조사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35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 종류의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 관리 구축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spcBef>
                <a:spcPts val="2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제너텍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리얼허브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이노뎁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이노와치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연동 구축</a:t>
            </a:r>
          </a:p>
        </p:txBody>
      </p:sp>
      <p:sp>
        <p:nvSpPr>
          <p:cNvPr id="116" name="Rectangle 376"/>
          <p:cNvSpPr>
            <a:spLocks noChangeArrowheads="1"/>
          </p:cNvSpPr>
          <p:nvPr/>
        </p:nvSpPr>
        <p:spPr bwMode="auto">
          <a:xfrm>
            <a:off x="3739968" y="5117905"/>
            <a:ext cx="2808000" cy="1044000"/>
          </a:xfrm>
          <a:prstGeom prst="rect">
            <a:avLst/>
          </a:prstGeom>
          <a:noFill/>
          <a:ln w="25400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 extrusionH="57150" contourW="25400">
              <a:bevelT w="0" h="38100"/>
              <a:contourClr>
                <a:schemeClr val="bg1"/>
              </a:contourClr>
            </a:sp3d>
          </a:bodyPr>
          <a:lstStyle/>
          <a:p>
            <a:pPr algn="ctr" defTabSz="882650"/>
            <a:endParaRPr lang="ko-KR" altLang="en-US" sz="1200" dirty="0">
              <a:effectLst>
                <a:glow rad="63500">
                  <a:schemeClr val="tx2">
                    <a:alpha val="40000"/>
                  </a:schemeClr>
                </a:glow>
              </a:effectLst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</p:txBody>
      </p:sp>
      <p:sp>
        <p:nvSpPr>
          <p:cNvPr id="117" name="Rectangle 53"/>
          <p:cNvSpPr>
            <a:spLocks noChangeArrowheads="1"/>
          </p:cNvSpPr>
          <p:nvPr/>
        </p:nvSpPr>
        <p:spPr bwMode="auto">
          <a:xfrm>
            <a:off x="6958184" y="4860144"/>
            <a:ext cx="711007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buSzPct val="80000"/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구축 결과</a:t>
            </a:r>
          </a:p>
        </p:txBody>
      </p:sp>
      <p:grpSp>
        <p:nvGrpSpPr>
          <p:cNvPr id="118" name="Group 21"/>
          <p:cNvGrpSpPr>
            <a:grpSpLocks/>
          </p:cNvGrpSpPr>
          <p:nvPr/>
        </p:nvGrpSpPr>
        <p:grpSpPr bwMode="auto">
          <a:xfrm>
            <a:off x="6670152" y="4839032"/>
            <a:ext cx="237002" cy="195092"/>
            <a:chOff x="432" y="1383"/>
            <a:chExt cx="164" cy="135"/>
          </a:xfrm>
        </p:grpSpPr>
        <p:sp>
          <p:nvSpPr>
            <p:cNvPr id="119" name="Rectangle 22"/>
            <p:cNvSpPr>
              <a:spLocks noChangeArrowheads="1"/>
            </p:cNvSpPr>
            <p:nvPr/>
          </p:nvSpPr>
          <p:spPr bwMode="gray">
            <a:xfrm>
              <a:off x="432" y="1396"/>
              <a:ext cx="124" cy="122"/>
            </a:xfrm>
            <a:prstGeom prst="rect">
              <a:avLst/>
            </a:prstGeom>
            <a:solidFill>
              <a:srgbClr val="DDDDDD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17961" dir="2700000" algn="ctr" rotWithShape="0">
                <a:srgbClr val="969696"/>
              </a:outerShdw>
            </a:effectLst>
          </p:spPr>
          <p:txBody>
            <a:bodyPr lIns="0" tIns="0" rIns="0" bIns="0" anchor="ctr"/>
            <a:lstStyle/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0" name="Freeform 341"/>
            <p:cNvSpPr>
              <a:spLocks/>
            </p:cNvSpPr>
            <p:nvPr/>
          </p:nvSpPr>
          <p:spPr bwMode="auto">
            <a:xfrm>
              <a:off x="471" y="1383"/>
              <a:ext cx="125" cy="100"/>
            </a:xfrm>
            <a:custGeom>
              <a:avLst/>
              <a:gdLst>
                <a:gd name="T0" fmla="*/ 0 w 648"/>
                <a:gd name="T1" fmla="*/ 374 h 618"/>
                <a:gd name="T2" fmla="*/ 88 w 648"/>
                <a:gd name="T3" fmla="*/ 320 h 618"/>
                <a:gd name="T4" fmla="*/ 122 w 648"/>
                <a:gd name="T5" fmla="*/ 340 h 618"/>
                <a:gd name="T6" fmla="*/ 184 w 648"/>
                <a:gd name="T7" fmla="*/ 452 h 618"/>
                <a:gd name="T8" fmla="*/ 278 w 648"/>
                <a:gd name="T9" fmla="*/ 316 h 618"/>
                <a:gd name="T10" fmla="*/ 434 w 648"/>
                <a:gd name="T11" fmla="*/ 148 h 618"/>
                <a:gd name="T12" fmla="*/ 534 w 648"/>
                <a:gd name="T13" fmla="*/ 60 h 618"/>
                <a:gd name="T14" fmla="*/ 632 w 648"/>
                <a:gd name="T15" fmla="*/ 0 h 618"/>
                <a:gd name="T16" fmla="*/ 648 w 648"/>
                <a:gd name="T17" fmla="*/ 26 h 618"/>
                <a:gd name="T18" fmla="*/ 566 w 648"/>
                <a:gd name="T19" fmla="*/ 98 h 618"/>
                <a:gd name="T20" fmla="*/ 448 w 648"/>
                <a:gd name="T21" fmla="*/ 230 h 618"/>
                <a:gd name="T22" fmla="*/ 346 w 648"/>
                <a:gd name="T23" fmla="*/ 360 h 618"/>
                <a:gd name="T24" fmla="*/ 234 w 648"/>
                <a:gd name="T25" fmla="*/ 554 h 618"/>
                <a:gd name="T26" fmla="*/ 144 w 648"/>
                <a:gd name="T27" fmla="*/ 618 h 618"/>
                <a:gd name="T28" fmla="*/ 82 w 648"/>
                <a:gd name="T29" fmla="*/ 466 h 618"/>
                <a:gd name="T30" fmla="*/ 42 w 648"/>
                <a:gd name="T31" fmla="*/ 404 h 618"/>
                <a:gd name="T32" fmla="*/ 0 w 648"/>
                <a:gd name="T33" fmla="*/ 374 h 6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8"/>
                <a:gd name="T52" fmla="*/ 0 h 618"/>
                <a:gd name="T53" fmla="*/ 648 w 648"/>
                <a:gd name="T54" fmla="*/ 618 h 6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8" h="618">
                  <a:moveTo>
                    <a:pt x="0" y="374"/>
                  </a:moveTo>
                  <a:lnTo>
                    <a:pt x="88" y="320"/>
                  </a:lnTo>
                  <a:lnTo>
                    <a:pt x="122" y="340"/>
                  </a:lnTo>
                  <a:lnTo>
                    <a:pt x="184" y="452"/>
                  </a:lnTo>
                  <a:lnTo>
                    <a:pt x="278" y="316"/>
                  </a:lnTo>
                  <a:lnTo>
                    <a:pt x="434" y="148"/>
                  </a:lnTo>
                  <a:lnTo>
                    <a:pt x="534" y="60"/>
                  </a:lnTo>
                  <a:lnTo>
                    <a:pt x="632" y="0"/>
                  </a:lnTo>
                  <a:lnTo>
                    <a:pt x="648" y="26"/>
                  </a:lnTo>
                  <a:lnTo>
                    <a:pt x="566" y="98"/>
                  </a:lnTo>
                  <a:lnTo>
                    <a:pt x="448" y="230"/>
                  </a:lnTo>
                  <a:lnTo>
                    <a:pt x="346" y="360"/>
                  </a:lnTo>
                  <a:lnTo>
                    <a:pt x="234" y="554"/>
                  </a:lnTo>
                  <a:lnTo>
                    <a:pt x="144" y="618"/>
                  </a:lnTo>
                  <a:lnTo>
                    <a:pt x="82" y="466"/>
                  </a:lnTo>
                  <a:lnTo>
                    <a:pt x="42" y="40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FF6600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21" name="Rectangle 111"/>
          <p:cNvSpPr>
            <a:spLocks noChangeArrowheads="1"/>
          </p:cNvSpPr>
          <p:nvPr/>
        </p:nvSpPr>
        <p:spPr bwMode="gray">
          <a:xfrm>
            <a:off x="6762918" y="5178347"/>
            <a:ext cx="2603269" cy="641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71450" indent="-171450">
              <a:spcBef>
                <a:spcPts val="2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모든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카메라에 대한 자동 패스워드 관리 체계 구축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spcBef>
                <a:spcPts val="200"/>
              </a:spcBef>
              <a:buClr>
                <a:srgbClr val="456AB2"/>
              </a:buClr>
              <a:buSzPct val="65000"/>
              <a:buFont typeface="Wingdings" panose="05000000000000000000" pitchFamily="2" charset="2"/>
              <a:buChar char="l"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카메라 패스워드 변경에 대한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VMS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연동 구축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2" name="Rectangle 376"/>
          <p:cNvSpPr>
            <a:spLocks noChangeArrowheads="1"/>
          </p:cNvSpPr>
          <p:nvPr/>
        </p:nvSpPr>
        <p:spPr bwMode="auto">
          <a:xfrm>
            <a:off x="6681504" y="5117905"/>
            <a:ext cx="2808000" cy="1044000"/>
          </a:xfrm>
          <a:prstGeom prst="rect">
            <a:avLst/>
          </a:prstGeom>
          <a:noFill/>
          <a:ln w="25400" algn="ctr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 extrusionH="57150" contourW="25400">
              <a:bevelT w="0" h="38100"/>
              <a:contourClr>
                <a:schemeClr val="bg1"/>
              </a:contourClr>
            </a:sp3d>
          </a:bodyPr>
          <a:lstStyle/>
          <a:p>
            <a:pPr algn="ctr" defTabSz="882650"/>
            <a:endParaRPr lang="ko-KR" altLang="en-US" sz="1200" dirty="0">
              <a:effectLst>
                <a:glow rad="63500">
                  <a:schemeClr val="tx2">
                    <a:alpha val="40000"/>
                  </a:schemeClr>
                </a:glow>
              </a:effectLst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</p:txBody>
      </p:sp>
      <p:sp>
        <p:nvSpPr>
          <p:cNvPr id="63" name="모서리가 둥근 직사각형 62"/>
          <p:cNvSpPr/>
          <p:nvPr/>
        </p:nvSpPr>
        <p:spPr bwMode="ltGray">
          <a:xfrm>
            <a:off x="8517260" y="1586034"/>
            <a:ext cx="900236" cy="226248"/>
          </a:xfrm>
          <a:prstGeom prst="roundRect">
            <a:avLst>
              <a:gd name="adj" fmla="val 0"/>
            </a:avLst>
          </a:prstGeom>
          <a:solidFill>
            <a:srgbClr val="799FC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endParaRPr lang="ko-KR" altLang="en-US" sz="1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4" name="모서리가 둥근 직사각형 63"/>
          <p:cNvSpPr/>
          <p:nvPr/>
        </p:nvSpPr>
        <p:spPr bwMode="ltGray">
          <a:xfrm>
            <a:off x="8517809" y="1585386"/>
            <a:ext cx="899687" cy="3126314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endParaRPr lang="ko-KR" altLang="en-US" sz="11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36412" y="4231489"/>
            <a:ext cx="391133" cy="10772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ko-KR" altLang="en-US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수신 </a:t>
            </a:r>
          </a:p>
        </p:txBody>
      </p:sp>
      <p:sp>
        <p:nvSpPr>
          <p:cNvPr id="66" name="모서리가 둥근 직사각형 65"/>
          <p:cNvSpPr/>
          <p:nvPr/>
        </p:nvSpPr>
        <p:spPr bwMode="ltGray">
          <a:xfrm>
            <a:off x="4871356" y="3628725"/>
            <a:ext cx="3562001" cy="1082974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endParaRPr lang="ko-KR" altLang="en-US" sz="11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7" name="모서리가 둥근 직사각형 66"/>
          <p:cNvSpPr/>
          <p:nvPr/>
        </p:nvSpPr>
        <p:spPr bwMode="ltGray">
          <a:xfrm>
            <a:off x="4871356" y="1589941"/>
            <a:ext cx="3562001" cy="811945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endParaRPr lang="ko-KR" altLang="en-US" sz="11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 bwMode="ltGray">
          <a:xfrm>
            <a:off x="3832231" y="1586268"/>
            <a:ext cx="948363" cy="223764"/>
          </a:xfrm>
          <a:prstGeom prst="roundRect">
            <a:avLst>
              <a:gd name="adj" fmla="val 0"/>
            </a:avLst>
          </a:prstGeom>
          <a:solidFill>
            <a:srgbClr val="799FC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작  업  자</a:t>
            </a:r>
          </a:p>
        </p:txBody>
      </p:sp>
      <p:sp>
        <p:nvSpPr>
          <p:cNvPr id="69" name="모서리가 둥근 직사각형 68"/>
          <p:cNvSpPr/>
          <p:nvPr/>
        </p:nvSpPr>
        <p:spPr bwMode="ltGray">
          <a:xfrm>
            <a:off x="3826681" y="1589941"/>
            <a:ext cx="953913" cy="3121757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endParaRPr lang="ko-KR" altLang="en-US" sz="11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068734" y="2410399"/>
            <a:ext cx="424796" cy="10772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ko-KR" altLang="en-US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상주작업자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970951" y="3372946"/>
            <a:ext cx="620363" cy="10772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ko-KR" altLang="en-US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외부 방문작업자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097196" y="4312160"/>
            <a:ext cx="450444" cy="10772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ko-KR" altLang="en-US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관리 담당자</a:t>
            </a:r>
          </a:p>
        </p:txBody>
      </p:sp>
      <p:sp>
        <p:nvSpPr>
          <p:cNvPr id="73" name="모서리가 둥근 직사각형 72"/>
          <p:cNvSpPr/>
          <p:nvPr/>
        </p:nvSpPr>
        <p:spPr bwMode="ltGray">
          <a:xfrm>
            <a:off x="4864781" y="3632967"/>
            <a:ext cx="1284348" cy="222321"/>
          </a:xfrm>
          <a:prstGeom prst="roundRect">
            <a:avLst>
              <a:gd name="adj" fmla="val 0"/>
            </a:avLst>
          </a:prstGeom>
          <a:solidFill>
            <a:srgbClr val="326F98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VMS</a:t>
            </a:r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ltGray">
          <a:xfrm>
            <a:off x="4864781" y="1590527"/>
            <a:ext cx="1284348" cy="221755"/>
          </a:xfrm>
          <a:prstGeom prst="roundRect">
            <a:avLst>
              <a:gd name="adj" fmla="val 0"/>
            </a:avLst>
          </a:prstGeom>
          <a:solidFill>
            <a:srgbClr val="326F98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관리자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563233" y="3638736"/>
            <a:ext cx="1604120" cy="195814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>
            <a:defPPr>
              <a:defRPr lang="en-US"/>
            </a:defPPr>
            <a:lvl1pPr indent="-274320" algn="ctr">
              <a:spcAft>
                <a:spcPts val="400"/>
              </a:spcAft>
              <a:defRPr sz="1000">
                <a:latin typeface="Georgia" pitchFamily="18" charset="0"/>
              </a:defRPr>
            </a:lvl1pPr>
          </a:lstStyle>
          <a:p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정보 연동</a:t>
            </a:r>
          </a:p>
        </p:txBody>
      </p:sp>
      <p:cxnSp>
        <p:nvCxnSpPr>
          <p:cNvPr id="76" name="직선 화살표 연결선 75"/>
          <p:cNvCxnSpPr/>
          <p:nvPr/>
        </p:nvCxnSpPr>
        <p:spPr>
          <a:xfrm flipV="1">
            <a:off x="8212235" y="4166222"/>
            <a:ext cx="465192" cy="4825"/>
          </a:xfrm>
          <a:prstGeom prst="straightConnector1">
            <a:avLst/>
          </a:prstGeom>
          <a:ln w="19050">
            <a:solidFill>
              <a:srgbClr val="33993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60" descr="C:\Documents and Settings\Administrator\My Documents\ppt\png\아이콘\j043489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42953" y="1916117"/>
            <a:ext cx="391918" cy="48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0" descr="C:\Documents and Settings\Administrator\My Documents\ppt\png\아이콘\j043489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42953" y="2867447"/>
            <a:ext cx="428542" cy="48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46" descr="사람2_b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4961" y="3860724"/>
            <a:ext cx="319532" cy="40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7" descr="DesktopMonitor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64713" y="1836859"/>
            <a:ext cx="281013" cy="351864"/>
          </a:xfrm>
          <a:prstGeom prst="rect">
            <a:avLst/>
          </a:prstGeom>
        </p:spPr>
      </p:pic>
      <p:cxnSp>
        <p:nvCxnSpPr>
          <p:cNvPr id="81" name="직선 화살표 연결선 80"/>
          <p:cNvCxnSpPr>
            <a:endCxn id="89" idx="1"/>
          </p:cNvCxnSpPr>
          <p:nvPr/>
        </p:nvCxnSpPr>
        <p:spPr>
          <a:xfrm>
            <a:off x="4721353" y="3047021"/>
            <a:ext cx="1310966" cy="5340"/>
          </a:xfrm>
          <a:prstGeom prst="straightConnector1">
            <a:avLst/>
          </a:prstGeom>
          <a:ln w="19050">
            <a:solidFill>
              <a:srgbClr val="33993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/>
          <p:nvPr/>
        </p:nvCxnSpPr>
        <p:spPr>
          <a:xfrm flipV="1">
            <a:off x="6497214" y="2249563"/>
            <a:ext cx="0" cy="651338"/>
          </a:xfrm>
          <a:prstGeom prst="straightConnector1">
            <a:avLst/>
          </a:prstGeom>
          <a:ln w="19050">
            <a:solidFill>
              <a:srgbClr val="339933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4959992" y="3068960"/>
            <a:ext cx="874205" cy="34457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indent="-274320">
              <a:spcAft>
                <a:spcPts val="200"/>
              </a:spcAft>
            </a:pP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① </a:t>
            </a:r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패스워드</a:t>
            </a:r>
            <a:endParaRPr lang="en-US" altLang="ko-KR" sz="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indent="-274320">
              <a:spcAft>
                <a:spcPts val="200"/>
              </a:spcAft>
            </a:pP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조회 권한 요청</a:t>
            </a:r>
            <a:endParaRPr lang="en-US" altLang="ko-KR" sz="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505980" y="2477325"/>
            <a:ext cx="678639" cy="195814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>
            <a:defPPr>
              <a:defRPr lang="en-US"/>
            </a:defPPr>
            <a:lvl1pPr indent="-274320" algn="ctr">
              <a:spcAft>
                <a:spcPts val="400"/>
              </a:spcAft>
              <a:defRPr sz="1000">
                <a:latin typeface="Georgia" pitchFamily="18" charset="0"/>
              </a:defRPr>
            </a:lvl1pPr>
          </a:lstStyle>
          <a:p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②관리자 승인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945384" y="2811501"/>
            <a:ext cx="803672" cy="195814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>
            <a:defPPr>
              <a:defRPr lang="en-US"/>
            </a:defPPr>
            <a:lvl1pPr indent="-274320" algn="ctr">
              <a:spcAft>
                <a:spcPts val="400"/>
              </a:spcAft>
              <a:defRPr sz="1000" b="1">
                <a:latin typeface="+mn-ea"/>
              </a:defRPr>
            </a:lvl1pPr>
          </a:lstStyle>
          <a:p>
            <a:r>
              <a:rPr lang="ko-KR" altLang="en-US" sz="800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③ 패스워드 조회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465234" y="2069138"/>
            <a:ext cx="327581" cy="180425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>
            <a:defPPr>
              <a:defRPr lang="en-US"/>
            </a:defPPr>
            <a:lvl1pPr indent="-274320" algn="ctr">
              <a:spcAft>
                <a:spcPts val="400"/>
              </a:spcAft>
              <a:defRPr sz="1000">
                <a:latin typeface="Georgia" pitchFamily="18" charset="0"/>
              </a:defRPr>
            </a:lvl1pPr>
          </a:lstStyle>
          <a:p>
            <a:r>
              <a:rPr lang="ko-KR" altLang="en-US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관리자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973216" y="3193741"/>
            <a:ext cx="1458733" cy="15388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>
              <a:spcAft>
                <a:spcPts val="900"/>
              </a:spcAft>
            </a:pPr>
            <a:r>
              <a:rPr lang="en-US" altLang="ko-KR" sz="1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SecureGuard CCTV PM</a:t>
            </a:r>
            <a:endParaRPr lang="ko-KR" altLang="en-US" sz="1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8" name="Picture 46" descr="사람2_b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726" y="1661651"/>
            <a:ext cx="322491" cy="40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2" descr="C:\Users\Administrator\Pictures\슈퍼마이크로 서버 원유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19" y="2909066"/>
            <a:ext cx="1135730" cy="28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모서리가 둥근 직사각형 89"/>
          <p:cNvSpPr/>
          <p:nvPr/>
        </p:nvSpPr>
        <p:spPr bwMode="ltGray">
          <a:xfrm>
            <a:off x="4871356" y="2482142"/>
            <a:ext cx="3562001" cy="1067419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endParaRPr lang="ko-KR" altLang="en-US" sz="11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 bwMode="ltGray">
          <a:xfrm>
            <a:off x="4871357" y="2492896"/>
            <a:ext cx="1277772" cy="229394"/>
          </a:xfrm>
          <a:prstGeom prst="roundRect">
            <a:avLst>
              <a:gd name="adj" fmla="val 0"/>
            </a:avLst>
          </a:prstGeom>
          <a:solidFill>
            <a:srgbClr val="326F98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108000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패스워드 관리 솔루션</a:t>
            </a:r>
          </a:p>
        </p:txBody>
      </p:sp>
      <p:pic>
        <p:nvPicPr>
          <p:cNvPr id="92" name="Picture 2" descr="D:\SGN Doc\img\1288055826_gtk-refresh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101" y="3429000"/>
            <a:ext cx="329377" cy="339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3" descr="C:\vms_LiveView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203" y="3991963"/>
            <a:ext cx="891022" cy="51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3" descr="C:\vms_LiveView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273" y="3992865"/>
            <a:ext cx="891022" cy="51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TextBox 94"/>
          <p:cNvSpPr txBox="1"/>
          <p:nvPr/>
        </p:nvSpPr>
        <p:spPr>
          <a:xfrm>
            <a:off x="5947931" y="4538901"/>
            <a:ext cx="195567" cy="10772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en-US" altLang="ko-KR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VMS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303770" y="4533462"/>
            <a:ext cx="195567" cy="10772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en-US" altLang="ko-KR" sz="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VMS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7" name="Picture 2" descr="C:\CCTV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399" y="1992159"/>
            <a:ext cx="365787" cy="33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C:\CCTV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754" y="2334516"/>
            <a:ext cx="365787" cy="33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C:\CCTV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762" y="2636912"/>
            <a:ext cx="365787" cy="33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그림 32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333" y="3471239"/>
            <a:ext cx="399388" cy="28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그림 32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733" y="3811402"/>
            <a:ext cx="399388" cy="28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그림 32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133" y="4151736"/>
            <a:ext cx="399388" cy="28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TextBox 102"/>
          <p:cNvSpPr txBox="1"/>
          <p:nvPr/>
        </p:nvSpPr>
        <p:spPr>
          <a:xfrm>
            <a:off x="8733112" y="3089299"/>
            <a:ext cx="484108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사내 </a:t>
            </a:r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endParaRPr lang="ko-KR" altLang="en-US" sz="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712373" y="4499356"/>
            <a:ext cx="484108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-274320" algn="ctr">
              <a:spcAft>
                <a:spcPts val="900"/>
              </a:spcAft>
            </a:pP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외부 </a:t>
            </a:r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endParaRPr lang="ko-KR" altLang="en-US" sz="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393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16696" y="225961"/>
            <a:ext cx="8322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1519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비교자료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300728" y="272128"/>
            <a:ext cx="19319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03 </a:t>
            </a:r>
            <a:r>
              <a:rPr lang="ko-KR" altLang="en-US" sz="11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구축 사례 및 비교 자료 </a:t>
            </a:r>
            <a:endParaRPr lang="ko-KR" altLang="en-US" sz="11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908034"/>
              </p:ext>
            </p:extLst>
          </p:nvPr>
        </p:nvGraphicFramePr>
        <p:xfrm>
          <a:off x="632520" y="1052736"/>
          <a:ext cx="8810291" cy="5045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5476">
                  <a:extLst>
                    <a:ext uri="{9D8B030D-6E8A-4147-A177-3AD203B41FA5}">
                      <a16:colId xmlns:a16="http://schemas.microsoft.com/office/drawing/2014/main" val="15181549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3521639382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3082788237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3669601270"/>
                    </a:ext>
                  </a:extLst>
                </a:gridCol>
              </a:tblGrid>
              <a:tr h="27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SGN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S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사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288645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직원 수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31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3887670"/>
                  </a:ext>
                </a:extLst>
              </a:tr>
              <a:tr h="360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주요 제품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패스워드관리 솔루션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시스템 접근제어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OTP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솔루션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패스워드관리 솔루션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백업 솔루션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OTP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솔루션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4215776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핵심 기능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계정의 주기적 패스워드 관리 솔루션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7446317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관리대상 계정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CCTV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계정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447000"/>
                  </a:ext>
                </a:extLst>
              </a:tr>
              <a:tr h="7104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VMS </a:t>
                      </a:r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연동 플랫폼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ㆍ제너텍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외산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ㆍ리얼허브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ㆍ이노뎁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연동 확인서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b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ㆍ이노와치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고객별 재 연동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6295689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솔루션 형태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어플라이언스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5423308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변경 방식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WEB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PARSER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ㆍ좌표 방식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매크로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8841627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CCTV </a:t>
                      </a:r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접속 방식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ㆍ사용자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UI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통해서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CCTV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회용 패스워드 제공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ㆍ변경된 패스워드 공유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0831707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관리방식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스케줄에 의한 패스워드 변경 관리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요청 및 만기 시 자동 변경 관리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9456504"/>
                  </a:ext>
                </a:extLst>
              </a:tr>
              <a:tr h="360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변경 소요시간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ㆍ약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 소요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(1000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 기준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b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동시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 이상 패스워드 변경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ㆍ약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 소요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(1000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 기준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b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동시 최대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CCTV 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변경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2376095"/>
                  </a:ext>
                </a:extLst>
              </a:tr>
              <a:tr h="535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대상 플랫폼 연동 방식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WEB PARSER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방식의 패스워드 변경 연동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사용자 환경에 변화 없이 구축 및 재 구축 필요 없음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웹 브라우저 및 그래픽 오류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UI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 영향 받지 않음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ㆍ좌표를 이용한 패스워드 변경 연동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모니터 해상도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그래픽카드 변경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CCTV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업데이트 등</a:t>
                      </a:r>
                      <a:b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사용자 환경 변화 시 시스템 재 구축 필요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1640759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검증 방식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변경된 패스워드 재확인 방식 제공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257879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보고서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요청 및 사용현황 보고서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변경 내역 보고서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관리자 계정 패스워드 사용 리포트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0800279"/>
                  </a:ext>
                </a:extLst>
              </a:tr>
              <a:tr h="279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패스워드 결재 요청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ㆍ결재를 통한 작업자 별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회용 패스워드 발급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ㆍ결재를 통한 작업자 별 패스워드 발급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2469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728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2204864"/>
            <a:ext cx="9906000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indent="-274320" algn="ctr">
              <a:spcAft>
                <a:spcPts val="200"/>
              </a:spcAft>
            </a:pPr>
            <a:r>
              <a:rPr lang="ko-KR" altLang="en-US" sz="4800" b="1" dirty="0">
                <a:ln>
                  <a:solidFill>
                    <a:schemeClr val="bg1">
                      <a:alpha val="40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감사합니다</a:t>
            </a:r>
            <a:r>
              <a:rPr lang="en-US" altLang="ko-KR" sz="4400" b="1" dirty="0">
                <a:ln>
                  <a:solidFill>
                    <a:schemeClr val="bg1">
                      <a:alpha val="40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ko-KR" altLang="en-US" sz="4400" b="1" dirty="0">
              <a:ln>
                <a:solidFill>
                  <a:schemeClr val="bg1">
                    <a:alpha val="40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4448944" y="3861048"/>
            <a:ext cx="100811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0" y="6620891"/>
            <a:ext cx="9906000" cy="244391"/>
          </a:xfrm>
          <a:prstGeom prst="rect">
            <a:avLst/>
          </a:prstGeom>
          <a:solidFill>
            <a:srgbClr val="315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393848"/>
            <a:ext cx="990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에스지앤㈜</a:t>
            </a:r>
            <a:endParaRPr lang="en-US" altLang="ko-KR" sz="1100" b="1" baseline="30000" dirty="0">
              <a:ln>
                <a:solidFill>
                  <a:schemeClr val="bg1">
                    <a:alpha val="3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서울시 마포구 월드컵북로 </a:t>
            </a:r>
            <a:r>
              <a:rPr lang="en-US" altLang="ko-KR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361 </a:t>
            </a:r>
            <a:r>
              <a:rPr lang="ko-KR" altLang="en-US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이안상암</a:t>
            </a:r>
            <a:r>
              <a:rPr lang="en-US" altLang="ko-KR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단지 한솔교육 </a:t>
            </a:r>
            <a:r>
              <a:rPr lang="en-US" altLang="ko-KR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  <a:r>
              <a:rPr lang="ko-KR" altLang="en-US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100" baseline="30000" dirty="0">
              <a:ln>
                <a:solidFill>
                  <a:schemeClr val="bg1">
                    <a:alpha val="3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100" b="1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T</a:t>
            </a:r>
            <a:r>
              <a:rPr lang="en-US" altLang="ko-KR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02-868-6055    </a:t>
            </a:r>
            <a:r>
              <a:rPr lang="en-US" altLang="ko-KR" sz="1100" b="1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F</a:t>
            </a:r>
            <a:r>
              <a:rPr lang="en-US" altLang="ko-KR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02-868-6058</a:t>
            </a:r>
          </a:p>
          <a:p>
            <a:pPr algn="ctr">
              <a:lnSpc>
                <a:spcPct val="150000"/>
              </a:lnSpc>
            </a:pPr>
            <a:r>
              <a:rPr lang="en-US" altLang="ko-KR" sz="1100" baseline="30000" dirty="0">
                <a:ln>
                  <a:solidFill>
                    <a:schemeClr val="bg1">
                      <a:alpha val="3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http://www.sgni.co.kr</a:t>
            </a:r>
          </a:p>
        </p:txBody>
      </p:sp>
    </p:spTree>
    <p:extLst>
      <p:ext uri="{BB962C8B-B14F-4D97-AF65-F5344CB8AC3E}">
        <p14:creationId xmlns:p14="http://schemas.microsoft.com/office/powerpoint/2010/main" val="2076317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13538</TotalTime>
  <Words>1697</Words>
  <Application>Microsoft Office PowerPoint</Application>
  <PresentationFormat>A4 용지(210x297mm)</PresentationFormat>
  <Paragraphs>303</Paragraphs>
  <Slides>20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가는각진제목체</vt:lpstr>
      <vt:lpstr>나눔고딕</vt:lpstr>
      <vt:lpstr>나눔고딕 ExtraBold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제품혁신팀</dc:creator>
  <cp:lastModifiedBy>김종수</cp:lastModifiedBy>
  <cp:revision>977</cp:revision>
  <cp:lastPrinted>2016-10-14T02:36:35Z</cp:lastPrinted>
  <dcterms:created xsi:type="dcterms:W3CDTF">2013-09-10T04:11:28Z</dcterms:created>
  <dcterms:modified xsi:type="dcterms:W3CDTF">2022-07-05T07:40:53Z</dcterms:modified>
</cp:coreProperties>
</file>