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98" r:id="rId2"/>
    <p:sldId id="262" r:id="rId3"/>
    <p:sldId id="259" r:id="rId4"/>
    <p:sldId id="260" r:id="rId5"/>
    <p:sldId id="264" r:id="rId6"/>
    <p:sldId id="268" r:id="rId7"/>
    <p:sldId id="292" r:id="rId8"/>
    <p:sldId id="293" r:id="rId9"/>
    <p:sldId id="294" r:id="rId10"/>
    <p:sldId id="295" r:id="rId11"/>
    <p:sldId id="296" r:id="rId12"/>
    <p:sldId id="270" r:id="rId13"/>
    <p:sldId id="272" r:id="rId14"/>
    <p:sldId id="274" r:id="rId15"/>
    <p:sldId id="297" r:id="rId16"/>
    <p:sldId id="283" r:id="rId17"/>
    <p:sldId id="263" r:id="rId18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99"/>
    <a:srgbClr val="FFE593"/>
    <a:srgbClr val="FFD653"/>
    <a:srgbClr val="FFCB25"/>
    <a:srgbClr val="FFC000"/>
    <a:srgbClr val="000000"/>
    <a:srgbClr val="F2DCDB"/>
    <a:srgbClr val="5F5F5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2250" y="-120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F32477-DC8E-47E2-88B6-D709D94BB94F}" type="datetimeFigureOut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14D531-E5E6-453B-8282-F771B632143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09863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/>
          <a:lstStyle>
            <a:lvl1pPr algn="r">
              <a:defRPr sz="1200"/>
            </a:lvl1pPr>
          </a:lstStyle>
          <a:p>
            <a:fld id="{5060BC81-D7AC-40B8-860D-94DBCEC97DB0}" type="datetimeFigureOut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68" tIns="47334" rIns="94668" bIns="4733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4668" tIns="47334" rIns="94668" bIns="4733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6"/>
            <a:ext cx="3078428" cy="511731"/>
          </a:xfrm>
          <a:prstGeom prst="rect">
            <a:avLst/>
          </a:prstGeom>
        </p:spPr>
        <p:txBody>
          <a:bodyPr vert="horz" lIns="94668" tIns="47334" rIns="94668" bIns="47334" rtlCol="0" anchor="b"/>
          <a:lstStyle>
            <a:lvl1pPr algn="r">
              <a:defRPr sz="1200"/>
            </a:lvl1pPr>
          </a:lstStyle>
          <a:p>
            <a:fld id="{0409CA17-7C56-44F3-A1F9-D84CC48A4C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19847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81050" y="768350"/>
            <a:ext cx="5541963" cy="3836988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09CA17-7C56-44F3-A1F9-D84CC48A4C5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3188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78DB-D6E9-41E2-B0D8-1C88DACF140F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44502" y="38198"/>
            <a:ext cx="2079226" cy="1522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293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386ED-9E57-4124-AF01-F252E97E802B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532440" y="6492875"/>
            <a:ext cx="611560" cy="365125"/>
          </a:xfrm>
        </p:spPr>
        <p:txBody>
          <a:bodyPr anchor="b"/>
          <a:lstStyle>
            <a:lvl1pPr algn="r">
              <a:defRPr sz="105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34C03C4-334E-4D20-803C-F5FBC89392E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한쪽 모서리가 잘린 사각형 7"/>
          <p:cNvSpPr/>
          <p:nvPr userDrawn="1"/>
        </p:nvSpPr>
        <p:spPr>
          <a:xfrm flipH="1">
            <a:off x="0" y="548680"/>
            <a:ext cx="9144000" cy="72008"/>
          </a:xfrm>
          <a:prstGeom prst="snip1Rect">
            <a:avLst>
              <a:gd name="adj" fmla="val 0"/>
            </a:avLst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38198"/>
            <a:ext cx="1048434" cy="43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99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7CE7C-7529-46C6-A2AC-709503E243C6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85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9A79D-0BE8-4356-93BF-19BEF17339C7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368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2E1CB-A0A7-4ED7-8479-F3E3F9DAF355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8358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01526-3FA4-4BE5-86AB-61EDC156ED12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 anchor="b"/>
          <a:lstStyle>
            <a:lvl1pPr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34C03C4-334E-4D20-803C-F5FBC89392EA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0"/>
            <a:ext cx="9144000" cy="482938"/>
          </a:xfrm>
          <a:prstGeom prst="rect">
            <a:avLst/>
          </a:prstGeom>
          <a:solidFill>
            <a:srgbClr val="FF006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9" name="자유형 8"/>
          <p:cNvSpPr/>
          <p:nvPr userDrawn="1"/>
        </p:nvSpPr>
        <p:spPr>
          <a:xfrm flipH="1">
            <a:off x="7575376" y="0"/>
            <a:ext cx="1568624" cy="468000"/>
          </a:xfrm>
          <a:custGeom>
            <a:avLst/>
            <a:gdLst>
              <a:gd name="connsiteX0" fmla="*/ 0 w 1470349"/>
              <a:gd name="connsiteY0" fmla="*/ 0 h 468000"/>
              <a:gd name="connsiteX1" fmla="*/ 1470349 w 1470349"/>
              <a:gd name="connsiteY1" fmla="*/ 0 h 468000"/>
              <a:gd name="connsiteX2" fmla="*/ 1200149 w 1470349"/>
              <a:gd name="connsiteY2" fmla="*/ 468000 h 468000"/>
              <a:gd name="connsiteX3" fmla="*/ 0 w 1470349"/>
              <a:gd name="connsiteY3" fmla="*/ 468000 h 46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0349" h="468000">
                <a:moveTo>
                  <a:pt x="0" y="0"/>
                </a:moveTo>
                <a:lnTo>
                  <a:pt x="1470349" y="0"/>
                </a:lnTo>
                <a:lnTo>
                  <a:pt x="1200149" y="468000"/>
                </a:lnTo>
                <a:lnTo>
                  <a:pt x="0" y="468000"/>
                </a:lnTo>
                <a:close/>
              </a:path>
            </a:pathLst>
          </a:custGeom>
          <a:solidFill>
            <a:schemeClr val="bg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38198"/>
            <a:ext cx="904418" cy="377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2133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F5C8D-F16E-4BA7-8F7A-DDBCAEA64C79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435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6A95-7B7A-4850-B3CB-23B3B648D4F4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107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03F5C-C674-4D3D-A6DE-1995DE746A3D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7551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5B8AC-3A7E-43F1-BA51-777B85488560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622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55F-5046-49BF-B20E-2911BFD90CF7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3868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02AD1-3D69-42FD-A6D9-6A0488555EDB}" type="datetime1">
              <a:rPr lang="ko-KR" altLang="en-US" smtClean="0"/>
              <a:t>2018-07-16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C03C4-334E-4D20-803C-F5FBC89392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78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emf"/><Relationship Id="rId3" Type="http://schemas.microsoft.com/office/2007/relationships/hdphoto" Target="../media/hdphoto3.wdp"/><Relationship Id="rId7" Type="http://schemas.openxmlformats.org/officeDocument/2006/relationships/image" Target="../media/image16.png"/><Relationship Id="rId12" Type="http://schemas.openxmlformats.org/officeDocument/2006/relationships/image" Target="../media/image21.emf"/><Relationship Id="rId17" Type="http://schemas.microsoft.com/office/2007/relationships/hdphoto" Target="../media/hdphoto4.wdp"/><Relationship Id="rId2" Type="http://schemas.openxmlformats.org/officeDocument/2006/relationships/image" Target="../media/image12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2.emf"/><Relationship Id="rId7" Type="http://schemas.openxmlformats.org/officeDocument/2006/relationships/image" Target="../media/image3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20.png"/><Relationship Id="rId7" Type="http://schemas.openxmlformats.org/officeDocument/2006/relationships/image" Target="../media/image37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0.png"/><Relationship Id="rId9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18" Type="http://schemas.openxmlformats.org/officeDocument/2006/relationships/image" Target="../media/image12.png"/><Relationship Id="rId3" Type="http://schemas.openxmlformats.org/officeDocument/2006/relationships/image" Target="../media/image45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image" Target="../media/image44.png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22.emf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19" Type="http://schemas.microsoft.com/office/2007/relationships/hdphoto" Target="../media/hdphoto3.wdp"/><Relationship Id="rId4" Type="http://schemas.openxmlformats.org/officeDocument/2006/relationships/image" Target="../media/image46.png"/><Relationship Id="rId9" Type="http://schemas.openxmlformats.org/officeDocument/2006/relationships/image" Target="../media/image50.png"/><Relationship Id="rId1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8.png"/><Relationship Id="rId18" Type="http://schemas.openxmlformats.org/officeDocument/2006/relationships/image" Target="../media/image73.png"/><Relationship Id="rId3" Type="http://schemas.microsoft.com/office/2007/relationships/hdphoto" Target="../media/hdphoto3.wdp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17" Type="http://schemas.openxmlformats.org/officeDocument/2006/relationships/image" Target="../media/image72.png"/><Relationship Id="rId2" Type="http://schemas.openxmlformats.org/officeDocument/2006/relationships/image" Target="../media/image12.png"/><Relationship Id="rId16" Type="http://schemas.openxmlformats.org/officeDocument/2006/relationships/image" Target="../media/image7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5" Type="http://schemas.openxmlformats.org/officeDocument/2006/relationships/image" Target="../media/image7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Relationship Id="rId14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microsoft.com/office/2007/relationships/hdphoto" Target="../media/hdphoto3.wdp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microsoft.com/office/2007/relationships/hdphoto" Target="../media/hdphoto6.wdp"/><Relationship Id="rId4" Type="http://schemas.openxmlformats.org/officeDocument/2006/relationships/image" Target="../media/image7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microsoft.com/office/2007/relationships/hdphoto" Target="../media/hdphoto8.wdp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9.png"/><Relationship Id="rId5" Type="http://schemas.microsoft.com/office/2007/relationships/hdphoto" Target="../media/hdphoto7.wdp"/><Relationship Id="rId4" Type="http://schemas.openxmlformats.org/officeDocument/2006/relationships/image" Target="../media/image7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제목 6"/>
          <p:cNvSpPr txBox="1">
            <a:spLocks/>
          </p:cNvSpPr>
          <p:nvPr/>
        </p:nvSpPr>
        <p:spPr>
          <a:xfrm>
            <a:off x="659770" y="3437728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861971" y="2060848"/>
            <a:ext cx="5420075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3500" dirty="0" smtClean="0">
                <a:solidFill>
                  <a:srgbClr val="FF006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주차차단기</a:t>
            </a:r>
            <a:r>
              <a:rPr lang="en-US" altLang="ko-KR" sz="3500" dirty="0" smtClean="0">
                <a:solidFill>
                  <a:srgbClr val="FF006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500" dirty="0" smtClean="0">
                <a:solidFill>
                  <a:srgbClr val="FF006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시스템 제안서</a:t>
            </a:r>
            <a:endParaRPr lang="en-US" altLang="ko-KR" sz="3500" dirty="0">
              <a:solidFill>
                <a:srgbClr val="FF006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62918" y="1628800"/>
            <a:ext cx="6061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o-KR" altLang="en-US" b="1" dirty="0" err="1" smtClean="0">
                <a:solidFill>
                  <a:schemeClr val="bg1">
                    <a:lumMod val="50000"/>
                  </a:schemeClr>
                </a:solidFill>
              </a:rPr>
              <a:t>마전영남탑스빌아파트를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ko-KR" altLang="en-US" b="1" dirty="0" smtClean="0">
                <a:solidFill>
                  <a:schemeClr val="bg1">
                    <a:lumMod val="50000"/>
                  </a:schemeClr>
                </a:solidFill>
              </a:rPr>
              <a:t>위한</a:t>
            </a:r>
            <a:endParaRPr lang="ko-KR" alt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52261" y="5085184"/>
            <a:ext cx="12827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66"/>
                </a:solidFill>
                <a:cs typeface="Arial" pitchFamily="34" charset="0"/>
              </a:rPr>
              <a:t>㈜ </a:t>
            </a:r>
            <a:r>
              <a:rPr lang="ko-KR" altLang="en-US" sz="1600" b="1" dirty="0" err="1" smtClean="0">
                <a:solidFill>
                  <a:srgbClr val="FF0066"/>
                </a:solidFill>
                <a:cs typeface="Arial" pitchFamily="34" charset="0"/>
              </a:rPr>
              <a:t>티브로드</a:t>
            </a:r>
            <a:endParaRPr lang="ko-KR" altLang="en-US" sz="1600" b="1" dirty="0">
              <a:solidFill>
                <a:srgbClr val="FF0066"/>
              </a:solidFill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0683" y="3933056"/>
            <a:ext cx="12426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FF0066"/>
                </a:solidFill>
                <a:cs typeface="Arial" pitchFamily="34" charset="0"/>
              </a:rPr>
              <a:t>2018.07.16</a:t>
            </a:r>
            <a:endParaRPr lang="ko-KR" altLang="en-US" sz="1600" b="1" dirty="0">
              <a:solidFill>
                <a:srgbClr val="FF0066"/>
              </a:solidFill>
              <a:cs typeface="Arial" pitchFamily="34" charset="0"/>
            </a:endParaRPr>
          </a:p>
        </p:txBody>
      </p:sp>
      <p:grpSp>
        <p:nvGrpSpPr>
          <p:cNvPr id="21" name="그룹 20"/>
          <p:cNvGrpSpPr/>
          <p:nvPr/>
        </p:nvGrpSpPr>
        <p:grpSpPr>
          <a:xfrm rot="10800000" flipH="1">
            <a:off x="1" y="54376"/>
            <a:ext cx="1964285" cy="6803624"/>
            <a:chOff x="8978" y="54378"/>
            <a:chExt cx="1964285" cy="6803624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H="1" flipV="1">
              <a:off x="-242069" y="4642670"/>
              <a:ext cx="2492898" cy="1937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H="1">
              <a:off x="-214880" y="304754"/>
              <a:ext cx="2438518" cy="1937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-187327" y="2208090"/>
              <a:ext cx="2376268" cy="1937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직사각형 28"/>
            <p:cNvSpPr/>
            <p:nvPr/>
          </p:nvSpPr>
          <p:spPr>
            <a:xfrm>
              <a:off x="31923" y="3437726"/>
              <a:ext cx="288032" cy="351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17362" y="5881642"/>
              <a:ext cx="288032" cy="351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8978" y="692696"/>
              <a:ext cx="288032" cy="351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0382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275063" y="2112540"/>
            <a:ext cx="4608513" cy="463134"/>
            <a:chOff x="2135560" y="1700808"/>
            <a:chExt cx="6048673" cy="576064"/>
          </a:xfrm>
        </p:grpSpPr>
        <p:sp>
          <p:nvSpPr>
            <p:cNvPr id="4" name="모서리가 둥근 직사각형 3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/>
              <a:endParaRPr lang="ko-KR" altLang="en-US" sz="1600"/>
            </a:p>
          </p:txBody>
        </p:sp>
        <p:sp>
          <p:nvSpPr>
            <p:cNvPr id="5" name="자유형 4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/>
              <a:endParaRPr lang="ko-KR" altLang="en-US" sz="160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468455" y="1772350"/>
              <a:ext cx="242459" cy="42110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dist"/>
              <a:endParaRPr lang="ko-KR" altLang="en-US" sz="16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3354590" y="1772350"/>
              <a:ext cx="1683574" cy="42110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시스템 제안</a:t>
              </a:r>
              <a:endPara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제목 1"/>
          <p:cNvSpPr txBox="1">
            <a:spLocks/>
          </p:cNvSpPr>
          <p:nvPr/>
        </p:nvSpPr>
        <p:spPr>
          <a:xfrm>
            <a:off x="812156" y="404664"/>
            <a:ext cx="8125072" cy="576064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목 차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0" y="404664"/>
            <a:ext cx="674192" cy="57606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674192" y="404664"/>
            <a:ext cx="0" cy="576064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2275063" y="3397914"/>
            <a:ext cx="4608513" cy="463134"/>
            <a:chOff x="2135560" y="1700808"/>
            <a:chExt cx="6048673" cy="576064"/>
          </a:xfrm>
        </p:grpSpPr>
        <p:sp>
          <p:nvSpPr>
            <p:cNvPr id="15" name="모서리가 둥근 직사각형 14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/>
              <a:endParaRPr lang="ko-KR" altLang="en-US" sz="1600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468455" y="1772350"/>
              <a:ext cx="242459" cy="42110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dist"/>
              <a:endParaRPr lang="ko-KR" altLang="en-US" sz="16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354590" y="1772350"/>
              <a:ext cx="1414270" cy="42110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r>
                <a:rPr lang="ko-KR" altLang="en-US" sz="1600" b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제품 사양</a:t>
              </a:r>
              <a:endPara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275063" y="4622050"/>
            <a:ext cx="4608513" cy="463134"/>
            <a:chOff x="2135560" y="1700808"/>
            <a:chExt cx="6048673" cy="576064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/>
              <a:endParaRPr lang="ko-KR" altLang="en-US" sz="1600"/>
            </a:p>
          </p:txBody>
        </p:sp>
        <p:sp>
          <p:nvSpPr>
            <p:cNvPr id="21" name="자유형 20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/>
              <a:endParaRPr lang="ko-KR" altLang="en-US" sz="160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468455" y="1772350"/>
              <a:ext cx="242459" cy="42110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dist"/>
              <a:endParaRPr lang="ko-KR" altLang="en-US" sz="16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354590" y="1772350"/>
              <a:ext cx="1319591" cy="42110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algn="dist"/>
              <a:r>
                <a:rPr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기대효</a:t>
              </a:r>
              <a:r>
                <a:rPr lang="ko-KR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4683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1"/>
          <p:cNvSpPr>
            <a:spLocks noGrp="1"/>
          </p:cNvSpPr>
          <p:nvPr>
            <p:ph type="title"/>
          </p:nvPr>
        </p:nvSpPr>
        <p:spPr>
          <a:xfrm>
            <a:off x="812156" y="404664"/>
            <a:ext cx="8125072" cy="576064"/>
          </a:xfrm>
        </p:spPr>
        <p:txBody>
          <a:bodyPr anchor="ctr">
            <a:normAutofit fontScale="90000"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시스템 제안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0" y="404664"/>
            <a:ext cx="674192" cy="576064"/>
            <a:chOff x="0" y="188640"/>
            <a:chExt cx="674192" cy="576064"/>
          </a:xfrm>
        </p:grpSpPr>
        <p:sp>
          <p:nvSpPr>
            <p:cNvPr id="31" name="직사각형 30"/>
            <p:cNvSpPr/>
            <p:nvPr/>
          </p:nvSpPr>
          <p:spPr>
            <a:xfrm>
              <a:off x="0" y="188640"/>
              <a:ext cx="674192" cy="576064"/>
            </a:xfrm>
            <a:prstGeom prst="rect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674192" y="188640"/>
              <a:ext cx="0" cy="576064"/>
            </a:xfrm>
            <a:prstGeom prst="line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그룹 37"/>
          <p:cNvGrpSpPr/>
          <p:nvPr/>
        </p:nvGrpSpPr>
        <p:grpSpPr>
          <a:xfrm>
            <a:off x="5152982" y="3429000"/>
            <a:ext cx="3811506" cy="491317"/>
            <a:chOff x="2135560" y="1633522"/>
            <a:chExt cx="6048673" cy="734813"/>
          </a:xfrm>
        </p:grpSpPr>
        <p:sp>
          <p:nvSpPr>
            <p:cNvPr id="39" name="모서리가 둥근 직사각형 38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40" name="자유형 39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52848" y="1633522"/>
              <a:ext cx="473673" cy="73481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4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endParaRPr lang="ko-KR" altLang="en-US" sz="14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3282870" y="1770773"/>
              <a:ext cx="4672817" cy="4603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제안사 소개</a:t>
              </a:r>
              <a:endPara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5152982" y="3992325"/>
            <a:ext cx="3811506" cy="491317"/>
            <a:chOff x="2135560" y="1633522"/>
            <a:chExt cx="6048673" cy="734813"/>
          </a:xfrm>
        </p:grpSpPr>
        <p:sp>
          <p:nvSpPr>
            <p:cNvPr id="44" name="모서리가 둥근 직사각형 43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45" name="자유형 44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52848" y="1633522"/>
              <a:ext cx="473673" cy="73481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4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</a:t>
              </a:r>
              <a:endParaRPr lang="ko-KR" altLang="en-US" sz="14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3282870" y="1770773"/>
              <a:ext cx="4893558" cy="4603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제안배경</a:t>
              </a:r>
              <a:endPara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8" name="그룹 47"/>
          <p:cNvGrpSpPr/>
          <p:nvPr/>
        </p:nvGrpSpPr>
        <p:grpSpPr>
          <a:xfrm>
            <a:off x="5152982" y="4568389"/>
            <a:ext cx="3811506" cy="491317"/>
            <a:chOff x="2135560" y="1633522"/>
            <a:chExt cx="6048673" cy="734813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50" name="자유형 49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2352848" y="1633522"/>
              <a:ext cx="473673" cy="73481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4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</a:t>
              </a:r>
              <a:endParaRPr lang="ko-KR" altLang="en-US" sz="14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3282868" y="1770773"/>
              <a:ext cx="4893558" cy="4603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제안내용</a:t>
              </a:r>
              <a:endPara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5148064" y="5106581"/>
            <a:ext cx="3811506" cy="385173"/>
            <a:chOff x="2135560" y="1700808"/>
            <a:chExt cx="6048673" cy="576064"/>
          </a:xfrm>
        </p:grpSpPr>
        <p:sp>
          <p:nvSpPr>
            <p:cNvPr id="59" name="모서리가 둥근 직사각형 58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60" name="자유형 59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352848" y="1770773"/>
              <a:ext cx="473673" cy="46031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4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ko-KR" altLang="en-US" sz="14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3282870" y="1770774"/>
              <a:ext cx="4901361" cy="4603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구축일</a:t>
              </a:r>
              <a:r>
                <a:rPr lang="ko-KR" altLang="en-US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정</a:t>
              </a: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5148064" y="5682645"/>
            <a:ext cx="3811506" cy="385173"/>
            <a:chOff x="2135560" y="1700808"/>
            <a:chExt cx="6048673" cy="576064"/>
          </a:xfrm>
        </p:grpSpPr>
        <p:sp>
          <p:nvSpPr>
            <p:cNvPr id="64" name="모서리가 둥근 직사각형 63"/>
            <p:cNvSpPr/>
            <p:nvPr/>
          </p:nvSpPr>
          <p:spPr>
            <a:xfrm>
              <a:off x="2721839" y="1700808"/>
              <a:ext cx="5462394" cy="576064"/>
            </a:xfrm>
            <a:prstGeom prst="round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65" name="자유형 64"/>
            <p:cNvSpPr/>
            <p:nvPr/>
          </p:nvSpPr>
          <p:spPr>
            <a:xfrm>
              <a:off x="2135560" y="1700808"/>
              <a:ext cx="1046071" cy="576064"/>
            </a:xfrm>
            <a:custGeom>
              <a:avLst/>
              <a:gdLst>
                <a:gd name="connsiteX0" fmla="*/ 96013 w 1046071"/>
                <a:gd name="connsiteY0" fmla="*/ 0 h 576064"/>
                <a:gd name="connsiteX1" fmla="*/ 729098 w 1046071"/>
                <a:gd name="connsiteY1" fmla="*/ 0 h 576064"/>
                <a:gd name="connsiteX2" fmla="*/ 1046071 w 1046071"/>
                <a:gd name="connsiteY2" fmla="*/ 576064 h 576064"/>
                <a:gd name="connsiteX3" fmla="*/ 96013 w 1046071"/>
                <a:gd name="connsiteY3" fmla="*/ 576064 h 576064"/>
                <a:gd name="connsiteX4" fmla="*/ 0 w 1046071"/>
                <a:gd name="connsiteY4" fmla="*/ 480051 h 576064"/>
                <a:gd name="connsiteX5" fmla="*/ 0 w 1046071"/>
                <a:gd name="connsiteY5" fmla="*/ 96013 h 576064"/>
                <a:gd name="connsiteX6" fmla="*/ 96013 w 1046071"/>
                <a:gd name="connsiteY6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71" h="576064">
                  <a:moveTo>
                    <a:pt x="96013" y="0"/>
                  </a:moveTo>
                  <a:lnTo>
                    <a:pt x="729098" y="0"/>
                  </a:lnTo>
                  <a:lnTo>
                    <a:pt x="1046071" y="576064"/>
                  </a:lnTo>
                  <a:lnTo>
                    <a:pt x="96013" y="576064"/>
                  </a:lnTo>
                  <a:cubicBezTo>
                    <a:pt x="42986" y="576064"/>
                    <a:pt x="0" y="533078"/>
                    <a:pt x="0" y="480051"/>
                  </a:cubicBezTo>
                  <a:lnTo>
                    <a:pt x="0" y="96013"/>
                  </a:lnTo>
                  <a:cubicBezTo>
                    <a:pt x="0" y="42986"/>
                    <a:pt x="42986" y="0"/>
                    <a:pt x="96013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352848" y="1770773"/>
              <a:ext cx="473673" cy="46031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altLang="ko-KR" sz="1400" b="1" dirty="0" smtClean="0">
                  <a:solidFill>
                    <a:srgbClr val="FFFF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</a:t>
              </a:r>
              <a:endParaRPr lang="ko-KR" altLang="en-US" sz="1400" b="1" dirty="0">
                <a:solidFill>
                  <a:srgbClr val="FFFFFF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3282870" y="1770774"/>
              <a:ext cx="4901361" cy="46031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유지관리</a:t>
              </a:r>
              <a:endPara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5152982" y="6237312"/>
            <a:ext cx="35466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66"/>
                </a:solidFill>
              </a:rPr>
              <a:t>※ </a:t>
            </a:r>
            <a:r>
              <a:rPr lang="ko-KR" altLang="en-US" sz="1400" b="1" dirty="0" smtClean="0">
                <a:solidFill>
                  <a:srgbClr val="FF0066"/>
                </a:solidFill>
              </a:rPr>
              <a:t>시스템 사양서 별첨</a:t>
            </a:r>
            <a:endParaRPr lang="ko-KR" altLang="en-US" sz="1400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22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직사각형 163"/>
          <p:cNvSpPr/>
          <p:nvPr/>
        </p:nvSpPr>
        <p:spPr>
          <a:xfrm>
            <a:off x="4582720" y="996154"/>
            <a:ext cx="4279268" cy="524963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78" name="표 1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81851"/>
              </p:ext>
            </p:extLst>
          </p:nvPr>
        </p:nvGraphicFramePr>
        <p:xfrm>
          <a:off x="4749582" y="2769895"/>
          <a:ext cx="4036312" cy="2459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0690"/>
                <a:gridCol w="1765622"/>
              </a:tblGrid>
              <a:tr h="2530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rgbClr val="009999"/>
                          </a:solidFill>
                        </a:rPr>
                        <a:t>디지털 보안분야 </a:t>
                      </a:r>
                      <a:r>
                        <a:rPr lang="en-US" altLang="ko-KR" sz="1100" b="1" dirty="0" smtClean="0">
                          <a:solidFill>
                            <a:srgbClr val="009999"/>
                          </a:solidFill>
                        </a:rPr>
                        <a:t>Global </a:t>
                      </a:r>
                      <a:r>
                        <a:rPr lang="ko-KR" altLang="en-US" sz="1100" b="1" dirty="0" smtClean="0">
                          <a:solidFill>
                            <a:srgbClr val="009999"/>
                          </a:solidFill>
                        </a:rPr>
                        <a:t>기업</a:t>
                      </a:r>
                      <a:endParaRPr lang="en-US" altLang="ko-KR" sz="1100" b="1" dirty="0" smtClean="0">
                        <a:solidFill>
                          <a:srgbClr val="009999"/>
                        </a:solidFill>
                      </a:endParaRPr>
                    </a:p>
                  </a:txBody>
                  <a:tcPr marL="36000" marR="36000" marT="36000" marB="36000" anchor="ctr"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009999"/>
                          </a:solidFill>
                        </a:rPr>
                        <a:t>R&amp;D </a:t>
                      </a:r>
                      <a:r>
                        <a:rPr lang="ko-KR" altLang="en-US" sz="1000" b="1" dirty="0" smtClean="0">
                          <a:solidFill>
                            <a:srgbClr val="009999"/>
                          </a:solidFill>
                        </a:rPr>
                        <a:t>중심의 연구개발 기업</a:t>
                      </a: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47205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영상</a:t>
                      </a: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보안 분야 </a:t>
                      </a: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S/W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연구인력 보유</a:t>
                      </a:r>
                      <a:endParaRPr lang="en-US" altLang="ko-KR" sz="7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도로공사 등록 선정</a:t>
                      </a: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, 2006~ </a:t>
                      </a:r>
                      <a:r>
                        <a:rPr lang="ko-KR" altLang="en-US" sz="7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협력사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진행 </a:t>
                      </a:r>
                      <a:endParaRPr lang="en-US" altLang="ko-KR" sz="7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   Best</a:t>
                      </a:r>
                      <a:r>
                        <a:rPr lang="en-US" altLang="ko-KR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벤처기업</a:t>
                      </a:r>
                      <a:endParaRPr lang="en-US" altLang="ko-KR" sz="700" b="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유럽</a:t>
                      </a:r>
                      <a:r>
                        <a:rPr lang="en-US" altLang="ko-KR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, </a:t>
                      </a:r>
                      <a:r>
                        <a:rPr lang="ko-KR" altLang="en-US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아시아 등 해외 </a:t>
                      </a:r>
                      <a:r>
                        <a:rPr lang="en-US" altLang="ko-KR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r>
                        <a:rPr lang="ko-KR" altLang="en-US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개국 대리점 운영</a:t>
                      </a:r>
                      <a:endParaRPr lang="en-US" altLang="ko-KR" sz="7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36000" marR="36000" marT="36000" marB="36000" anchor="ctr"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91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dirty="0" smtClean="0">
                          <a:solidFill>
                            <a:srgbClr val="009999"/>
                          </a:solidFill>
                        </a:rPr>
                        <a:t>통합 관제 분야 구축 실적보유</a:t>
                      </a:r>
                    </a:p>
                  </a:txBody>
                  <a:tcPr marL="36000" marR="36000" marT="36000" marB="36000" anchor="ctr"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53454"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국회의사당 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시스템 구축</a:t>
                      </a:r>
                    </a:p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뉴코아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700" b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강남점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구축</a:t>
                      </a:r>
                      <a:endParaRPr lang="en-US" altLang="ko-KR" sz="7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삼성생명본관 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통합관제 시스템 구축</a:t>
                      </a:r>
                      <a:endParaRPr lang="en-US" altLang="ko-KR" sz="7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수원 </a:t>
                      </a: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KBS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센터 주차 관제시스템 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구축</a:t>
                      </a:r>
                      <a:endParaRPr lang="en-US" altLang="ko-KR" sz="7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36000" marR="36000" marT="36000" marB="36000" anchor="ctr"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50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rgbClr val="009999"/>
                          </a:solidFill>
                        </a:rPr>
                        <a:t>영상 관제</a:t>
                      </a:r>
                      <a:r>
                        <a:rPr lang="ko-KR" altLang="en-US" sz="1050" b="1" baseline="0" dirty="0" smtClean="0">
                          <a:solidFill>
                            <a:srgbClr val="009999"/>
                          </a:solidFill>
                        </a:rPr>
                        <a:t> 핵심기술 및 특허보유</a:t>
                      </a:r>
                      <a:endParaRPr lang="ko-KR" altLang="en-US" sz="1050" b="1" dirty="0">
                        <a:solidFill>
                          <a:srgbClr val="009999"/>
                        </a:solidFill>
                      </a:endParaRPr>
                    </a:p>
                  </a:txBody>
                  <a:tcPr marL="36000" marR="36000" marT="36000" marB="36000" anchor="ctr"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rgbClr val="009999"/>
                          </a:solidFill>
                        </a:rPr>
                        <a:t>전국 </a:t>
                      </a:r>
                      <a:r>
                        <a:rPr lang="en-US" altLang="ko-KR" sz="1050" b="1" dirty="0" smtClean="0">
                          <a:solidFill>
                            <a:srgbClr val="009999"/>
                          </a:solidFill>
                        </a:rPr>
                        <a:t>24</a:t>
                      </a:r>
                      <a:r>
                        <a:rPr lang="ko-KR" altLang="en-US" sz="1050" b="1" dirty="0" smtClean="0">
                          <a:solidFill>
                            <a:srgbClr val="009999"/>
                          </a:solidFill>
                        </a:rPr>
                        <a:t>시간 </a:t>
                      </a:r>
                      <a:r>
                        <a:rPr lang="en-US" altLang="ko-KR" sz="1050" b="1" dirty="0" smtClean="0">
                          <a:solidFill>
                            <a:srgbClr val="009999"/>
                          </a:solidFill>
                        </a:rPr>
                        <a:t>A/S</a:t>
                      </a:r>
                      <a:r>
                        <a:rPr lang="ko-KR" altLang="en-US" sz="1050" b="1" dirty="0" smtClean="0">
                          <a:solidFill>
                            <a:srgbClr val="009999"/>
                          </a:solidFill>
                        </a:rPr>
                        <a:t>시스템</a:t>
                      </a:r>
                      <a:endParaRPr lang="ko-KR" altLang="en-US" sz="1050" b="1" dirty="0">
                        <a:solidFill>
                          <a:srgbClr val="009999"/>
                        </a:solidFill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01376"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자동복귀시스템 특허 </a:t>
                      </a:r>
                      <a:endParaRPr lang="en-US" altLang="ko-KR" sz="700" b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정보통신기기 </a:t>
                      </a: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1700~1900, LPR 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특허 </a:t>
                      </a:r>
                      <a:endParaRPr lang="ko-KR" altLang="en-US" sz="7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36000" marR="36000" marT="36000" marB="36000" anchor="ctr">
                    <a:lnR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국내 최대규모의 </a:t>
                      </a: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CCTV</a:t>
                      </a:r>
                      <a:r>
                        <a:rPr lang="ko-KR" altLang="en-US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전문 </a:t>
                      </a:r>
                      <a:r>
                        <a:rPr lang="en-US" altLang="ko-KR" sz="7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A/S</a:t>
                      </a:r>
                      <a:r>
                        <a:rPr lang="en-US" altLang="ko-KR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조직 운영 및 전국 </a:t>
                      </a:r>
                      <a:r>
                        <a:rPr lang="en-US" altLang="ko-KR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r>
                        <a:rPr lang="ko-KR" altLang="en-US" sz="7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시간</a:t>
                      </a:r>
                      <a:endParaRPr lang="ko-KR" altLang="en-US" sz="7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1.  </a:t>
            </a:r>
            <a:r>
              <a:rPr lang="ko-KR" altLang="en-US" b="1" dirty="0" smtClean="0">
                <a:solidFill>
                  <a:schemeClr val="bg1"/>
                </a:solidFill>
              </a:rPr>
              <a:t>제안사 소개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58" name="직사각형 157"/>
          <p:cNvSpPr/>
          <p:nvPr/>
        </p:nvSpPr>
        <p:spPr>
          <a:xfrm>
            <a:off x="303452" y="1012887"/>
            <a:ext cx="4279268" cy="524963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9" name="TextBox 158"/>
          <p:cNvSpPr txBox="1"/>
          <p:nvPr/>
        </p:nvSpPr>
        <p:spPr>
          <a:xfrm>
            <a:off x="342738" y="1730777"/>
            <a:ext cx="3807774" cy="7520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pic>
        <p:nvPicPr>
          <p:cNvPr id="160" name="그림 15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90" t="39022" r="9657" b="55966"/>
          <a:stretch/>
        </p:blipFill>
        <p:spPr>
          <a:xfrm>
            <a:off x="372879" y="1141509"/>
            <a:ext cx="1471137" cy="270000"/>
          </a:xfrm>
          <a:prstGeom prst="rect">
            <a:avLst/>
          </a:prstGeom>
        </p:spPr>
      </p:pic>
      <p:sp>
        <p:nvSpPr>
          <p:cNvPr id="161" name="TextBox 160"/>
          <p:cNvSpPr txBox="1"/>
          <p:nvPr/>
        </p:nvSpPr>
        <p:spPr>
          <a:xfrm>
            <a:off x="460376" y="2960145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66"/>
                </a:solidFill>
                <a:latin typeface="+mj-lt"/>
                <a:ea typeface="HY수평선M" panose="02030600000101010101" pitchFamily="18" charset="-127"/>
              </a:rPr>
              <a:t>■ 서비스 종류</a:t>
            </a:r>
            <a:endParaRPr lang="ko-KR" altLang="en-US" sz="1200" dirty="0">
              <a:solidFill>
                <a:srgbClr val="FF0066"/>
              </a:solidFill>
              <a:latin typeface="+mj-lt"/>
              <a:ea typeface="HY수평선M" panose="02030600000101010101" pitchFamily="18" charset="-127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447583" y="1592277"/>
            <a:ext cx="2308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66"/>
                </a:solidFill>
                <a:latin typeface="+mj-lt"/>
                <a:ea typeface="HY수평선M" panose="02030600000101010101" pitchFamily="18" charset="-127"/>
              </a:rPr>
              <a:t>■ 국내 최대 케이블 방송사</a:t>
            </a:r>
            <a:endParaRPr lang="ko-KR" altLang="en-US" sz="1200" dirty="0">
              <a:solidFill>
                <a:srgbClr val="FF0066"/>
              </a:solidFill>
              <a:latin typeface="+mj-lt"/>
              <a:ea typeface="HY수평선M" panose="02030600000101010101" pitchFamily="18" charset="-127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465765" y="1869276"/>
            <a:ext cx="4046114" cy="7694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티브로드는 </a:t>
            </a:r>
            <a:r>
              <a:rPr lang="ko-KR" altLang="en-US" sz="1100" b="1" dirty="0" smtClean="0">
                <a:solidFill>
                  <a:srgbClr val="FF0066"/>
                </a:solidFill>
                <a:latin typeface="+mj-lt"/>
              </a:rPr>
              <a:t>국내 최대 복수 유선방송 사업자</a:t>
            </a:r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로서</a:t>
            </a:r>
            <a:endParaRPr lang="en-US" altLang="ko-KR" sz="1100" dirty="0" smtClean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  <a:p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전국 </a:t>
            </a:r>
            <a:r>
              <a:rPr lang="en-US" altLang="ko-KR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77</a:t>
            </a:r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개 사업권역 중 </a:t>
            </a:r>
            <a:r>
              <a:rPr lang="en-US" altLang="ko-KR" sz="1100" b="1" dirty="0" smtClean="0">
                <a:solidFill>
                  <a:srgbClr val="FF0066"/>
                </a:solidFill>
                <a:latin typeface="+mj-lt"/>
              </a:rPr>
              <a:t>22</a:t>
            </a:r>
            <a:r>
              <a:rPr lang="ko-KR" altLang="en-US" sz="1100" b="1" dirty="0" smtClean="0">
                <a:solidFill>
                  <a:srgbClr val="FF0066"/>
                </a:solidFill>
                <a:latin typeface="+mj-lt"/>
              </a:rPr>
              <a:t>개 권역</a:t>
            </a:r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에서 </a:t>
            </a:r>
            <a:endParaRPr lang="en-US" altLang="ko-KR" sz="1100" dirty="0" smtClean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  <a:p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방송</a:t>
            </a:r>
            <a:r>
              <a:rPr lang="en-US" altLang="ko-KR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초고속 인터넷</a:t>
            </a:r>
            <a:r>
              <a:rPr lang="en-US" altLang="ko-KR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인터넷 전화</a:t>
            </a:r>
            <a:r>
              <a:rPr lang="en-US" altLang="ko-KR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알뜰폰 등의</a:t>
            </a:r>
            <a:endParaRPr lang="en-US" altLang="ko-KR" sz="1100" dirty="0" smtClean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  <a:p>
            <a:r>
              <a:rPr lang="ko-KR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서비스를 제공하고 있습니다</a:t>
            </a:r>
            <a:r>
              <a:rPr lang="en-US" altLang="ko-KR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.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440987" y="5301208"/>
            <a:ext cx="40708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FF0066"/>
                </a:solidFill>
                <a:latin typeface="+mj-lt"/>
                <a:ea typeface="HY수평선M" panose="02030600000101010101" pitchFamily="18" charset="-127"/>
              </a:rPr>
              <a:t>■ 사업규모                                            </a:t>
            </a:r>
            <a:r>
              <a:rPr lang="en-US" altLang="ko-KR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HY수평선M" panose="02030600000101010101" pitchFamily="18" charset="-127"/>
              </a:rPr>
              <a:t>(’16</a:t>
            </a:r>
            <a:r>
              <a:rPr lang="ko-KR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HY수평선M" panose="02030600000101010101" pitchFamily="18" charset="-127"/>
              </a:rPr>
              <a:t>년末 기준</a:t>
            </a:r>
            <a:r>
              <a:rPr lang="en-US" altLang="ko-KR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HY수평선M" panose="02030600000101010101" pitchFamily="18" charset="-127"/>
              </a:rPr>
              <a:t>)</a:t>
            </a:r>
            <a:endParaRPr lang="ko-KR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HY수평선M" panose="02030600000101010101" pitchFamily="18" charset="-127"/>
            </a:endParaRPr>
          </a:p>
        </p:txBody>
      </p:sp>
      <p:graphicFrame>
        <p:nvGraphicFramePr>
          <p:cNvPr id="167" name="표 1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223340"/>
              </p:ext>
            </p:extLst>
          </p:nvPr>
        </p:nvGraphicFramePr>
        <p:xfrm>
          <a:off x="533952" y="5578207"/>
          <a:ext cx="3977928" cy="587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482"/>
                <a:gridCol w="994482"/>
                <a:gridCol w="994482"/>
                <a:gridCol w="994482"/>
              </a:tblGrid>
              <a:tr h="2935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방송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인터넷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전화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알뜰폰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9354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325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만명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92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만명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39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만명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12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만명</a:t>
                      </a:r>
                      <a:endParaRPr lang="ko-KR" altLang="en-US" sz="11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9" name="TextBox 168"/>
          <p:cNvSpPr txBox="1"/>
          <p:nvPr/>
        </p:nvSpPr>
        <p:spPr>
          <a:xfrm>
            <a:off x="4716016" y="1600924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■ 통합 보안 솔루션 전문기업 </a:t>
            </a:r>
            <a:endParaRPr lang="ko-KR" altLang="en-US" sz="1200" dirty="0">
              <a:solidFill>
                <a:srgbClr val="009999"/>
              </a:solidFill>
              <a:latin typeface="+mj-lt"/>
              <a:ea typeface="HY수평선M" panose="02030600000101010101" pitchFamily="18" charset="-127"/>
            </a:endParaRPr>
          </a:p>
        </p:txBody>
      </p:sp>
      <p:sp>
        <p:nvSpPr>
          <p:cNvPr id="170" name="TextBox 169"/>
          <p:cNvSpPr txBox="1"/>
          <p:nvPr/>
        </p:nvSpPr>
        <p:spPr>
          <a:xfrm>
            <a:off x="4716016" y="1877923"/>
            <a:ext cx="4046114" cy="600164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sz="11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청명씨앤아이는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세계 최고의 기술력을 바탕으로 디지털 영상보안 솔루션을 제공하고 기술혁신을 선도하는 </a:t>
            </a:r>
            <a:r>
              <a:rPr lang="ko-KR" altLang="en-US" sz="1100" b="1" dirty="0" smtClean="0">
                <a:solidFill>
                  <a:srgbClr val="009999"/>
                </a:solidFill>
                <a:latin typeface="+mj-lt"/>
              </a:rPr>
              <a:t>보안전문기업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입니다</a:t>
            </a:r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r>
              <a:rPr lang="ko-KR" altLang="en-US" sz="11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endParaRPr lang="en-US" altLang="ko-KR" sz="1100" dirty="0" smtClean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171" name="TextBox 170"/>
          <p:cNvSpPr txBox="1"/>
          <p:nvPr/>
        </p:nvSpPr>
        <p:spPr>
          <a:xfrm>
            <a:off x="4822851" y="2492896"/>
            <a:ext cx="2308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■ 기업</a:t>
            </a:r>
            <a:r>
              <a:rPr lang="ko-KR" altLang="en-US" sz="1200" dirty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 </a:t>
            </a:r>
            <a:r>
              <a:rPr lang="ko-KR" altLang="en-US" sz="12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소개 </a:t>
            </a:r>
            <a:endParaRPr lang="ko-KR" altLang="en-US" sz="1200" dirty="0">
              <a:solidFill>
                <a:srgbClr val="009999"/>
              </a:solidFill>
              <a:latin typeface="+mj-lt"/>
              <a:ea typeface="HY수평선M" panose="02030600000101010101" pitchFamily="18" charset="-127"/>
            </a:endParaRPr>
          </a:p>
        </p:txBody>
      </p:sp>
      <p:sp>
        <p:nvSpPr>
          <p:cNvPr id="172" name="TextBox 171"/>
          <p:cNvSpPr txBox="1"/>
          <p:nvPr/>
        </p:nvSpPr>
        <p:spPr>
          <a:xfrm>
            <a:off x="4749581" y="5301208"/>
            <a:ext cx="40708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■ </a:t>
            </a:r>
            <a:r>
              <a:rPr lang="ko-KR" altLang="en-US" sz="12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사업확장                                            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HY수평선M" panose="02030600000101010101" pitchFamily="18" charset="-127"/>
              </a:rPr>
              <a:t>(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HY수평선M" panose="02030600000101010101" pitchFamily="18" charset="-127"/>
              </a:rPr>
              <a:t>’17</a:t>
            </a:r>
            <a:r>
              <a:rPr lang="ko-KR" altLang="en-US" sz="900" dirty="0" err="1" smtClean="0">
                <a:solidFill>
                  <a:schemeClr val="bg1">
                    <a:lumMod val="50000"/>
                  </a:schemeClr>
                </a:solidFill>
                <a:latin typeface="+mj-lt"/>
                <a:ea typeface="HY수평선M" panose="02030600000101010101" pitchFamily="18" charset="-127"/>
              </a:rPr>
              <a:t>년末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HY수평선M" panose="02030600000101010101" pitchFamily="18" charset="-127"/>
              </a:rPr>
              <a:t> </a:t>
            </a:r>
            <a:r>
              <a:rPr lang="ko-KR" altLang="en-US" sz="9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HY수평선M" panose="02030600000101010101" pitchFamily="18" charset="-127"/>
              </a:rPr>
              <a:t>기준</a:t>
            </a:r>
            <a:r>
              <a:rPr lang="en-US" altLang="ko-KR" sz="9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HY수평선M" panose="02030600000101010101" pitchFamily="18" charset="-127"/>
              </a:rPr>
              <a:t>)</a:t>
            </a:r>
            <a:endParaRPr lang="ko-KR" altLang="en-US" sz="900" dirty="0">
              <a:solidFill>
                <a:schemeClr val="bg1">
                  <a:lumMod val="50000"/>
                </a:schemeClr>
              </a:solidFill>
              <a:latin typeface="+mj-lt"/>
              <a:ea typeface="HY수평선M" panose="02030600000101010101" pitchFamily="18" charset="-127"/>
            </a:endParaRPr>
          </a:p>
        </p:txBody>
      </p:sp>
      <p:graphicFrame>
        <p:nvGraphicFramePr>
          <p:cNvPr id="173" name="표 1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72902"/>
              </p:ext>
            </p:extLst>
          </p:nvPr>
        </p:nvGraphicFramePr>
        <p:xfrm>
          <a:off x="4860032" y="5578206"/>
          <a:ext cx="3977928" cy="587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7928"/>
              </a:tblGrid>
              <a:tr h="2935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2010</a:t>
                      </a: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년 벤처기업 선정</a:t>
                      </a:r>
                      <a:endParaRPr lang="ko-KR" altLang="en-US" sz="11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T w="6350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9354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벤처기업 육성관련 특별법에 의한 벤처기업 선정</a:t>
                      </a:r>
                      <a:endParaRPr lang="ko-KR" altLang="en-US" sz="11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T w="635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4" name="표 1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910640"/>
              </p:ext>
            </p:extLst>
          </p:nvPr>
        </p:nvGraphicFramePr>
        <p:xfrm>
          <a:off x="580743" y="4221088"/>
          <a:ext cx="3931136" cy="1162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784"/>
                <a:gridCol w="982784"/>
                <a:gridCol w="982784"/>
                <a:gridCol w="982784"/>
              </a:tblGrid>
              <a:tr h="2720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FF0066"/>
                          </a:solidFill>
                        </a:rPr>
                        <a:t>방송</a:t>
                      </a:r>
                      <a:endParaRPr lang="ko-KR" altLang="en-US" sz="1100" dirty="0">
                        <a:solidFill>
                          <a:srgbClr val="FF0066"/>
                        </a:solidFill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FF0066"/>
                          </a:solidFill>
                        </a:rPr>
                        <a:t>인터넷</a:t>
                      </a:r>
                      <a:endParaRPr lang="ko-KR" altLang="en-US" sz="1100" dirty="0">
                        <a:solidFill>
                          <a:srgbClr val="FF0066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FF0066"/>
                          </a:solidFill>
                        </a:rPr>
                        <a:t>전화</a:t>
                      </a:r>
                      <a:endParaRPr lang="ko-KR" altLang="en-US" sz="1100" dirty="0">
                        <a:solidFill>
                          <a:srgbClr val="FF0066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solidFill>
                            <a:srgbClr val="FF0066"/>
                          </a:solidFill>
                        </a:rPr>
                        <a:t>CCTV, LPR</a:t>
                      </a:r>
                      <a:r>
                        <a:rPr lang="en-US" altLang="ko-KR" sz="1100" baseline="0" dirty="0" smtClean="0">
                          <a:solidFill>
                            <a:srgbClr val="FF0066"/>
                          </a:solidFill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rgbClr val="FF0066"/>
                          </a:solidFill>
                        </a:rPr>
                        <a:t>등</a:t>
                      </a:r>
                      <a:endParaRPr lang="ko-KR" altLang="en-US" sz="1100" dirty="0">
                        <a:solidFill>
                          <a:srgbClr val="FF0066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73608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아날로그방송</a:t>
                      </a:r>
                      <a:endParaRPr lang="en-US" altLang="ko-KR" sz="10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디지털방송</a:t>
                      </a:r>
                      <a:endParaRPr lang="en-US" altLang="ko-KR" sz="10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VOD</a:t>
                      </a: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스마트플러스</a:t>
                      </a:r>
                      <a:endParaRPr lang="ko-KR" altLang="en-US" sz="1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20MB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~</a:t>
                      </a: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1GB</a:t>
                      </a:r>
                      <a:endParaRPr lang="ko-KR" altLang="en-US" sz="1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인터넷전화</a:t>
                      </a:r>
                      <a:endParaRPr lang="en-US" altLang="ko-KR" sz="10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국제전화</a:t>
                      </a:r>
                      <a:endParaRPr lang="en-US" altLang="ko-KR" sz="10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전국대표번호</a:t>
                      </a:r>
                      <a:endParaRPr lang="en-US" altLang="ko-KR" sz="10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080</a:t>
                      </a:r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착신과금</a:t>
                      </a:r>
                      <a:endParaRPr lang="ko-KR" altLang="en-US" sz="1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관공서</a:t>
                      </a:r>
                      <a:endParaRPr lang="en-US" altLang="ko-KR" sz="1000" dirty="0" smtClean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공동주택 등</a:t>
                      </a:r>
                      <a:endParaRPr lang="ko-KR" altLang="en-US" sz="10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5" name="TextBox 174"/>
          <p:cNvSpPr txBox="1"/>
          <p:nvPr/>
        </p:nvSpPr>
        <p:spPr>
          <a:xfrm>
            <a:off x="1825906" y="1153444"/>
            <a:ext cx="10899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FF0066"/>
                </a:solidFill>
                <a:latin typeface="+mj-lt"/>
                <a:ea typeface="HY수평선M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rgbClr val="FF0066"/>
                </a:solidFill>
                <a:latin typeface="+mj-lt"/>
                <a:ea typeface="HY수평선M" panose="02030600000101010101" pitchFamily="18" charset="-127"/>
              </a:rPr>
              <a:t>티브로드</a:t>
            </a:r>
            <a:r>
              <a:rPr lang="en-US" altLang="ko-KR" sz="1400" dirty="0" smtClean="0">
                <a:solidFill>
                  <a:srgbClr val="FF0066"/>
                </a:solidFill>
                <a:latin typeface="+mj-lt"/>
                <a:ea typeface="HY수평선M" panose="02030600000101010101" pitchFamily="18" charset="-127"/>
              </a:rPr>
              <a:t>)</a:t>
            </a:r>
            <a:endParaRPr lang="ko-KR" altLang="en-US" sz="1400" dirty="0">
              <a:solidFill>
                <a:srgbClr val="FF0066"/>
              </a:solidFill>
              <a:latin typeface="+mj-lt"/>
              <a:ea typeface="HY수평선M" panose="02030600000101010101" pitchFamily="18" charset="-127"/>
            </a:endParaRPr>
          </a:p>
        </p:txBody>
      </p:sp>
      <p:pic>
        <p:nvPicPr>
          <p:cNvPr id="179" name="Picture 9" descr="C:\Users\Administrator\AppData\Local\Microsoft\Windows\Temporary Internet Files\Content.IE5\03K2WPL6\4dbbb04f56557c9845c2f1f259c641be-handshake-vector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6" t="66703" r="50000" b="2569"/>
          <a:stretch/>
        </p:blipFill>
        <p:spPr bwMode="auto">
          <a:xfrm>
            <a:off x="3952659" y="725836"/>
            <a:ext cx="1260121" cy="53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9" t="16753" r="35220" b="24320"/>
          <a:stretch/>
        </p:blipFill>
        <p:spPr bwMode="auto">
          <a:xfrm>
            <a:off x="7452320" y="3113892"/>
            <a:ext cx="1101587" cy="1429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6809696" y="1173654"/>
            <a:ext cx="20522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제휴사 </a:t>
            </a:r>
            <a:r>
              <a:rPr lang="en-US" altLang="ko-KR" sz="14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청명씨앤아이</a:t>
            </a:r>
            <a:r>
              <a:rPr lang="en-US" altLang="ko-KR" sz="1400" dirty="0" smtClean="0">
                <a:solidFill>
                  <a:srgbClr val="009999"/>
                </a:solidFill>
                <a:latin typeface="+mj-lt"/>
                <a:ea typeface="HY수평선M" panose="02030600000101010101" pitchFamily="18" charset="-127"/>
              </a:rPr>
              <a:t>)</a:t>
            </a:r>
            <a:endParaRPr lang="ko-KR" altLang="en-US" sz="1400" dirty="0">
              <a:solidFill>
                <a:srgbClr val="009999"/>
              </a:solidFill>
              <a:latin typeface="+mj-lt"/>
              <a:ea typeface="HY수평선M" panose="02030600000101010101" pitchFamily="18" charset="-127"/>
            </a:endParaRPr>
          </a:p>
        </p:txBody>
      </p:sp>
      <p:pic>
        <p:nvPicPr>
          <p:cNvPr id="29" name="Picture 2" descr="청명-로고 [Converted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643" y="1124743"/>
            <a:ext cx="1398565" cy="35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93" b="82803"/>
          <a:stretch/>
        </p:blipFill>
        <p:spPr bwMode="auto">
          <a:xfrm>
            <a:off x="402887" y="3276597"/>
            <a:ext cx="4124137" cy="86540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C:\Users\Administrator\AppData\Local\Microsoft\Windows\Temporary Internet Files\Content.IE5\EIOLIGV2\cctv-camera[1]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458" y="3289630"/>
            <a:ext cx="805165" cy="80516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27489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포인트가 24개인 별 18"/>
          <p:cNvSpPr/>
          <p:nvPr/>
        </p:nvSpPr>
        <p:spPr>
          <a:xfrm>
            <a:off x="5194019" y="4767273"/>
            <a:ext cx="3492388" cy="2060848"/>
          </a:xfrm>
          <a:prstGeom prst="star24">
            <a:avLst/>
          </a:prstGeom>
          <a:gradFill>
            <a:gsLst>
              <a:gs pos="0">
                <a:srgbClr val="FFFF00"/>
              </a:gs>
              <a:gs pos="82000">
                <a:srgbClr val="FFFF00"/>
              </a:gs>
              <a:gs pos="16000">
                <a:srgbClr val="FFFF00"/>
              </a:gs>
              <a:gs pos="49200">
                <a:schemeClr val="bg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2.  </a:t>
            </a:r>
            <a:r>
              <a:rPr lang="ko-KR" altLang="en-US" b="1" dirty="0" smtClean="0">
                <a:solidFill>
                  <a:schemeClr val="bg1"/>
                </a:solidFill>
              </a:rPr>
              <a:t>제안배경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2" name="WordArt 37"/>
          <p:cNvSpPr>
            <a:spLocks noChangeArrowheads="1" noChangeShapeType="1" noTextEdit="1"/>
          </p:cNvSpPr>
          <p:nvPr/>
        </p:nvSpPr>
        <p:spPr bwMode="auto">
          <a:xfrm>
            <a:off x="6588125" y="2965450"/>
            <a:ext cx="2171700" cy="800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2000" b="1" kern="10" dirty="0">
              <a:ln w="12700">
                <a:solidFill>
                  <a:schemeClr val="tx1">
                    <a:lumMod val="75000"/>
                    <a:lumOff val="25000"/>
                  </a:schemeClr>
                </a:solidFill>
                <a:round/>
                <a:headEnd/>
                <a:tailEnd/>
              </a:ln>
              <a:gradFill flip="none" rotWithShape="1">
                <a:gsLst>
                  <a:gs pos="0">
                    <a:srgbClr val="FFFF00"/>
                  </a:gs>
                  <a:gs pos="100000">
                    <a:srgbClr val="FFC000"/>
                  </a:gs>
                </a:gsLst>
                <a:lin ang="0" scaled="0"/>
                <a:tileRect/>
              </a:gradFill>
              <a:effectLst>
                <a:glow rad="63500">
                  <a:schemeClr val="bg1"/>
                </a:glow>
                <a:outerShdw blurRad="127000" dist="1270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latin typeface="Arial"/>
              <a:ea typeface="굴림" charset="-127"/>
              <a:cs typeface="Arial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1518" y="692696"/>
            <a:ext cx="6793539" cy="45841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“ </a:t>
            </a:r>
            <a:r>
              <a:rPr lang="ko-KR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끊임없이 제기되는 </a:t>
            </a:r>
            <a:r>
              <a:rPr lang="ko-KR" altLang="en-US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차량 출입 제어</a:t>
            </a:r>
            <a:r>
              <a:rPr lang="ko-KR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문제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!! </a:t>
            </a:r>
            <a:r>
              <a:rPr lang="en-US" altLang="ko-KR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“</a:t>
            </a:r>
            <a:endParaRPr lang="en-US" altLang="ko-KR" sz="12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줄무늬가 있는 오른쪽 화살표 14"/>
          <p:cNvSpPr/>
          <p:nvPr/>
        </p:nvSpPr>
        <p:spPr>
          <a:xfrm>
            <a:off x="633655" y="5579658"/>
            <a:ext cx="854784" cy="504056"/>
          </a:xfrm>
          <a:prstGeom prst="stripedRightArrow">
            <a:avLst/>
          </a:prstGeom>
          <a:solidFill>
            <a:srgbClr val="C00000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FFFF00"/>
                </a:solidFill>
              </a:ln>
              <a:solidFill>
                <a:srgbClr val="FF0066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076" name="Picture 4" descr="C:\Users\Administrator\AppData\Local\Microsoft\Windows\Temporary Internet Files\Content.IE5\MNUXZ05Z\decorative_line[1].png"/>
          <p:cNvPicPr>
            <a:picLocks noChangeAspect="1" noChangeArrowheads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2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6076" y="5251355"/>
            <a:ext cx="376991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직선 연결선 16"/>
          <p:cNvCxnSpPr/>
          <p:nvPr/>
        </p:nvCxnSpPr>
        <p:spPr>
          <a:xfrm>
            <a:off x="395536" y="1151112"/>
            <a:ext cx="486054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텍스트 개체 틀 1">
            <a:extLst>
              <a:ext uri="{FF2B5EF4-FFF2-40B4-BE49-F238E27FC236}">
                <a16:creationId xmlns:a16="http://schemas.microsoft.com/office/drawing/2014/main" xmlns="" id="{C8F37BA2-59B7-4BD5-876B-9E39FC683AF8}"/>
              </a:ext>
            </a:extLst>
          </p:cNvPr>
          <p:cNvSpPr>
            <a:spLocks noGrp="1"/>
          </p:cNvSpPr>
          <p:nvPr/>
        </p:nvSpPr>
        <p:spPr bwMode="auto">
          <a:xfrm>
            <a:off x="1691680" y="5431031"/>
            <a:ext cx="6994727" cy="96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2010" tIns="21005" rIns="42010" bIns="21005" numCol="1" anchor="ctr" anchorCtr="0" compatLnSpc="1">
            <a:prstTxWarp prst="textNoShape">
              <a:avLst/>
            </a:prstTxWarp>
            <a:spAutoFit/>
          </a:bodyPr>
          <a:lstStyle>
            <a:lvl1pPr marL="0" indent="0" algn="l" rtl="0" eaLnBrk="1" fontAlgn="base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90000"/>
              <a:buFont typeface="Lucida Grande"/>
              <a:buNone/>
              <a:defRPr sz="2000">
                <a:solidFill>
                  <a:srgbClr val="2D55AF"/>
                </a:solidFill>
                <a:latin typeface="Arial"/>
                <a:ea typeface="ＭＳ Ｐゴシック" charset="-128"/>
                <a:cs typeface="Arial"/>
              </a:defRPr>
            </a:lvl1pPr>
            <a:lvl2pPr marL="631825" indent="-28575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None/>
              <a:defRPr sz="2000">
                <a:solidFill>
                  <a:srgbClr val="2D55AF"/>
                </a:solidFill>
                <a:latin typeface="Arial"/>
                <a:ea typeface="ＭＳ Ｐゴシック" pitchFamily="23" charset="-128"/>
                <a:cs typeface="Arial"/>
              </a:defRPr>
            </a:lvl2pPr>
            <a:lvl3pPr marL="919163" indent="-22860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None/>
              <a:defRPr sz="2000">
                <a:solidFill>
                  <a:srgbClr val="2D55AF"/>
                </a:solidFill>
                <a:latin typeface="Arial"/>
                <a:ea typeface="ＭＳ Ｐゴシック" pitchFamily="23" charset="-128"/>
                <a:cs typeface="Arial"/>
              </a:defRPr>
            </a:lvl3pPr>
            <a:lvl4pPr marL="1143000" indent="-22860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None/>
              <a:defRPr sz="2000">
                <a:solidFill>
                  <a:srgbClr val="2D55AF"/>
                </a:solidFill>
                <a:latin typeface="Arial"/>
                <a:ea typeface="ＭＳ Ｐゴシック" pitchFamily="23" charset="-128"/>
                <a:cs typeface="Arial"/>
              </a:defRPr>
            </a:lvl4pPr>
            <a:lvl5pPr marL="1376363" indent="-228600" algn="l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None/>
              <a:tabLst/>
              <a:defRPr sz="2000">
                <a:solidFill>
                  <a:srgbClr val="2D55AF"/>
                </a:solidFill>
                <a:latin typeface="Arial"/>
                <a:ea typeface="ＭＳ Ｐゴシック" pitchFamily="23" charset="-128"/>
                <a:cs typeface="Arial"/>
              </a:defRPr>
            </a:lvl5pPr>
            <a:lvl6pPr marL="2514600" indent="-228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lr>
                <a:schemeClr val="accent1"/>
              </a:buClr>
              <a:buChar char="»"/>
              <a:defRPr>
                <a:solidFill>
                  <a:schemeClr val="tx1"/>
                </a:solidFill>
                <a:latin typeface="+mn-lt"/>
                <a:ea typeface="ＭＳ Ｐゴシック" pitchFamily="23" charset="-128"/>
              </a:defRPr>
            </a:lvl6pPr>
            <a:lvl7pPr marL="2971800" indent="-228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lr>
                <a:schemeClr val="accent1"/>
              </a:buClr>
              <a:buChar char="»"/>
              <a:defRPr>
                <a:solidFill>
                  <a:schemeClr val="tx1"/>
                </a:solidFill>
                <a:latin typeface="+mn-lt"/>
                <a:ea typeface="ＭＳ Ｐゴシック" pitchFamily="23" charset="-128"/>
              </a:defRPr>
            </a:lvl7pPr>
            <a:lvl8pPr marL="3429000" indent="-228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lr>
                <a:schemeClr val="accent1"/>
              </a:buClr>
              <a:buChar char="»"/>
              <a:defRPr>
                <a:solidFill>
                  <a:schemeClr val="tx1"/>
                </a:solidFill>
                <a:latin typeface="+mn-lt"/>
                <a:ea typeface="ＭＳ Ｐゴシック" pitchFamily="23" charset="-128"/>
              </a:defRPr>
            </a:lvl8pPr>
            <a:lvl9pPr marL="3886200" indent="-228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25000"/>
              </a:spcAft>
              <a:buClr>
                <a:schemeClr val="accent1"/>
              </a:buClr>
              <a:buChar char="»"/>
              <a:defRPr>
                <a:solidFill>
                  <a:schemeClr val="tx1"/>
                </a:solidFill>
                <a:latin typeface="+mn-lt"/>
                <a:ea typeface="ＭＳ Ｐゴシック" pitchFamily="23" charset="-128"/>
              </a:defRPr>
            </a:lvl9pPr>
          </a:lstStyle>
          <a:p>
            <a:pPr lvl="0" algn="ctr" fontAlgn="auto">
              <a:lnSpc>
                <a:spcPct val="150000"/>
              </a:lnSpc>
              <a:buClrTx/>
              <a:buSzTx/>
            </a:pPr>
            <a:r>
              <a:rPr lang="ko-KR" alt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출입구 무인초소 운영이 가능한 특허 받은 </a:t>
            </a:r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“4</a:t>
            </a:r>
            <a:r>
              <a:rPr lang="ko-KR" altLang="en-US" b="1" dirty="0">
                <a:solidFill>
                  <a:schemeClr val="tx2">
                    <a:lumMod val="60000"/>
                    <a:lumOff val="40000"/>
                  </a:schemeClr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세대 </a:t>
            </a:r>
            <a:r>
              <a:rPr lang="ko-KR" altLang="en-US" b="1" dirty="0" err="1">
                <a:solidFill>
                  <a:schemeClr val="tx2">
                    <a:lumMod val="60000"/>
                    <a:lumOff val="40000"/>
                  </a:schemeClr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클라우드</a:t>
            </a:r>
            <a:r>
              <a:rPr lang="ko-KR" altLang="en-US" b="1" dirty="0">
                <a:solidFill>
                  <a:schemeClr val="tx2">
                    <a:lumMod val="60000"/>
                    <a:lumOff val="40000"/>
                  </a:schemeClr>
                </a:solidFill>
                <a:highlight>
                  <a:srgbClr val="FFFF00"/>
                </a:highlight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티브도르가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도와 </a:t>
            </a:r>
            <a:r>
              <a:rPr lang="ko-KR" alt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드리겠습니다</a:t>
            </a:r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!</a:t>
            </a:r>
            <a:endParaRPr lang="en-US" altLang="ko-KR" sz="900" dirty="0">
              <a:solidFill>
                <a:schemeClr val="tx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29E8675A-8E9A-43F9-B1E5-F5BA3434F6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658" y="1132077"/>
            <a:ext cx="3498826" cy="2492814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grpSp>
        <p:nvGrpSpPr>
          <p:cNvPr id="23" name="그룹 22">
            <a:extLst>
              <a:ext uri="{FF2B5EF4-FFF2-40B4-BE49-F238E27FC236}">
                <a16:creationId xmlns:a16="http://schemas.microsoft.com/office/drawing/2014/main" xmlns="" id="{CC1862EE-720E-4B43-9D2D-BC2146B57C2E}"/>
              </a:ext>
            </a:extLst>
          </p:cNvPr>
          <p:cNvGrpSpPr/>
          <p:nvPr/>
        </p:nvGrpSpPr>
        <p:grpSpPr>
          <a:xfrm>
            <a:off x="683569" y="1700808"/>
            <a:ext cx="5328590" cy="3400478"/>
            <a:chOff x="3023430" y="2015630"/>
            <a:chExt cx="6558264" cy="2948730"/>
          </a:xfrm>
        </p:grpSpPr>
        <p:sp>
          <p:nvSpPr>
            <p:cNvPr id="24" name="자유형: 도형 21">
              <a:extLst>
                <a:ext uri="{FF2B5EF4-FFF2-40B4-BE49-F238E27FC236}">
                  <a16:creationId xmlns:a16="http://schemas.microsoft.com/office/drawing/2014/main" xmlns="" id="{9292A17B-4CD8-485B-B049-333D93527573}"/>
                </a:ext>
              </a:extLst>
            </p:cNvPr>
            <p:cNvSpPr/>
            <p:nvPr/>
          </p:nvSpPr>
          <p:spPr>
            <a:xfrm>
              <a:off x="5140418" y="3975115"/>
              <a:ext cx="1460339" cy="989245"/>
            </a:xfrm>
            <a:custGeom>
              <a:avLst/>
              <a:gdLst>
                <a:gd name="connsiteX0" fmla="*/ 0 w 1460339"/>
                <a:gd name="connsiteY0" fmla="*/ 730170 h 1460339"/>
                <a:gd name="connsiteX1" fmla="*/ 730170 w 1460339"/>
                <a:gd name="connsiteY1" fmla="*/ 0 h 1460339"/>
                <a:gd name="connsiteX2" fmla="*/ 1460340 w 1460339"/>
                <a:gd name="connsiteY2" fmla="*/ 730170 h 1460339"/>
                <a:gd name="connsiteX3" fmla="*/ 730170 w 1460339"/>
                <a:gd name="connsiteY3" fmla="*/ 1460340 h 1460339"/>
                <a:gd name="connsiteX4" fmla="*/ 0 w 1460339"/>
                <a:gd name="connsiteY4" fmla="*/ 730170 h 146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60339" h="1460339">
                  <a:moveTo>
                    <a:pt x="0" y="730170"/>
                  </a:moveTo>
                  <a:cubicBezTo>
                    <a:pt x="0" y="326908"/>
                    <a:pt x="326908" y="0"/>
                    <a:pt x="730170" y="0"/>
                  </a:cubicBezTo>
                  <a:cubicBezTo>
                    <a:pt x="1133432" y="0"/>
                    <a:pt x="1460340" y="326908"/>
                    <a:pt x="1460340" y="730170"/>
                  </a:cubicBezTo>
                  <a:cubicBezTo>
                    <a:pt x="1460340" y="1133432"/>
                    <a:pt x="1133432" y="1460340"/>
                    <a:pt x="730170" y="1460340"/>
                  </a:cubicBezTo>
                  <a:cubicBezTo>
                    <a:pt x="326908" y="1460340"/>
                    <a:pt x="0" y="1133432"/>
                    <a:pt x="0" y="73017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992" tIns="237992" rIns="237992" bIns="237992" numCol="1" spcCol="1270" anchor="ctr" anchorCtr="0">
              <a:noAutofit/>
            </a:bodyPr>
            <a:lstStyle/>
            <a:p>
              <a:pPr marL="0" lvl="0" indent="0" algn="ctr" defTabSz="16891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3800" kern="1200" dirty="0"/>
                <a:t>相生</a:t>
              </a:r>
            </a:p>
          </p:txBody>
        </p:sp>
        <p:sp>
          <p:nvSpPr>
            <p:cNvPr id="25" name="화살표: 왼쪽 22">
              <a:extLst>
                <a:ext uri="{FF2B5EF4-FFF2-40B4-BE49-F238E27FC236}">
                  <a16:creationId xmlns:a16="http://schemas.microsoft.com/office/drawing/2014/main" xmlns="" id="{271041B3-A4A8-45B7-AD89-8FC4D7BC46AA}"/>
                </a:ext>
              </a:extLst>
            </p:cNvPr>
            <p:cNvSpPr/>
            <p:nvPr/>
          </p:nvSpPr>
          <p:spPr>
            <a:xfrm rot="13445768">
              <a:off x="3569926" y="3126774"/>
              <a:ext cx="2137356" cy="416196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자유형: 도형 23">
              <a:extLst>
                <a:ext uri="{FF2B5EF4-FFF2-40B4-BE49-F238E27FC236}">
                  <a16:creationId xmlns:a16="http://schemas.microsoft.com/office/drawing/2014/main" xmlns="" id="{2654D219-5A91-4F55-A6E2-24D4114B7000}"/>
                </a:ext>
              </a:extLst>
            </p:cNvPr>
            <p:cNvSpPr/>
            <p:nvPr/>
          </p:nvSpPr>
          <p:spPr>
            <a:xfrm>
              <a:off x="3023430" y="2448503"/>
              <a:ext cx="1846454" cy="579736"/>
            </a:xfrm>
            <a:custGeom>
              <a:avLst/>
              <a:gdLst>
                <a:gd name="connsiteX0" fmla="*/ 0 w 1387322"/>
                <a:gd name="connsiteY0" fmla="*/ 110986 h 1109857"/>
                <a:gd name="connsiteX1" fmla="*/ 110986 w 1387322"/>
                <a:gd name="connsiteY1" fmla="*/ 0 h 1109857"/>
                <a:gd name="connsiteX2" fmla="*/ 1276336 w 1387322"/>
                <a:gd name="connsiteY2" fmla="*/ 0 h 1109857"/>
                <a:gd name="connsiteX3" fmla="*/ 1387322 w 1387322"/>
                <a:gd name="connsiteY3" fmla="*/ 110986 h 1109857"/>
                <a:gd name="connsiteX4" fmla="*/ 1387322 w 1387322"/>
                <a:gd name="connsiteY4" fmla="*/ 998871 h 1109857"/>
                <a:gd name="connsiteX5" fmla="*/ 1276336 w 1387322"/>
                <a:gd name="connsiteY5" fmla="*/ 1109857 h 1109857"/>
                <a:gd name="connsiteX6" fmla="*/ 110986 w 1387322"/>
                <a:gd name="connsiteY6" fmla="*/ 1109857 h 1109857"/>
                <a:gd name="connsiteX7" fmla="*/ 0 w 1387322"/>
                <a:gd name="connsiteY7" fmla="*/ 998871 h 1109857"/>
                <a:gd name="connsiteX8" fmla="*/ 0 w 1387322"/>
                <a:gd name="connsiteY8" fmla="*/ 110986 h 110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7322" h="1109857">
                  <a:moveTo>
                    <a:pt x="0" y="110986"/>
                  </a:moveTo>
                  <a:cubicBezTo>
                    <a:pt x="0" y="49690"/>
                    <a:pt x="49690" y="0"/>
                    <a:pt x="110986" y="0"/>
                  </a:cubicBezTo>
                  <a:lnTo>
                    <a:pt x="1276336" y="0"/>
                  </a:lnTo>
                  <a:cubicBezTo>
                    <a:pt x="1337632" y="0"/>
                    <a:pt x="1387322" y="49690"/>
                    <a:pt x="1387322" y="110986"/>
                  </a:cubicBezTo>
                  <a:lnTo>
                    <a:pt x="1387322" y="998871"/>
                  </a:lnTo>
                  <a:cubicBezTo>
                    <a:pt x="1387322" y="1060167"/>
                    <a:pt x="1337632" y="1109857"/>
                    <a:pt x="1276336" y="1109857"/>
                  </a:cubicBezTo>
                  <a:lnTo>
                    <a:pt x="110986" y="1109857"/>
                  </a:lnTo>
                  <a:cubicBezTo>
                    <a:pt x="49690" y="1109857"/>
                    <a:pt x="0" y="1060167"/>
                    <a:pt x="0" y="998871"/>
                  </a:cubicBezTo>
                  <a:lnTo>
                    <a:pt x="0" y="110986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562" tIns="91562" rIns="91562" bIns="91562" numCol="1" spcCol="1270" anchor="ctr" anchorCtr="0">
              <a:noAutofit/>
            </a:bodyPr>
            <a:lstStyle/>
            <a:p>
              <a:pPr marL="0" lvl="0" indent="0" algn="ctr" defTabSz="13779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2800" b="1" kern="1200" dirty="0"/>
                <a:t>경비실</a:t>
              </a:r>
            </a:p>
          </p:txBody>
        </p:sp>
        <p:sp>
          <p:nvSpPr>
            <p:cNvPr id="27" name="화살표: 왼쪽 24">
              <a:extLst>
                <a:ext uri="{FF2B5EF4-FFF2-40B4-BE49-F238E27FC236}">
                  <a16:creationId xmlns:a16="http://schemas.microsoft.com/office/drawing/2014/main" xmlns="" id="{215C983E-365B-4818-B9E4-9D4269A34163}"/>
                </a:ext>
              </a:extLst>
            </p:cNvPr>
            <p:cNvSpPr/>
            <p:nvPr/>
          </p:nvSpPr>
          <p:spPr>
            <a:xfrm rot="16200000">
              <a:off x="5171519" y="3068572"/>
              <a:ext cx="1349317" cy="416196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자유형: 도형 25">
              <a:extLst>
                <a:ext uri="{FF2B5EF4-FFF2-40B4-BE49-F238E27FC236}">
                  <a16:creationId xmlns:a16="http://schemas.microsoft.com/office/drawing/2014/main" xmlns="" id="{B867F9CC-47CC-4C4D-87F3-05E8416C35C1}"/>
                </a:ext>
              </a:extLst>
            </p:cNvPr>
            <p:cNvSpPr/>
            <p:nvPr/>
          </p:nvSpPr>
          <p:spPr>
            <a:xfrm>
              <a:off x="4925384" y="2015630"/>
              <a:ext cx="1846454" cy="579575"/>
            </a:xfrm>
            <a:custGeom>
              <a:avLst/>
              <a:gdLst>
                <a:gd name="connsiteX0" fmla="*/ 0 w 1387322"/>
                <a:gd name="connsiteY0" fmla="*/ 110986 h 1109857"/>
                <a:gd name="connsiteX1" fmla="*/ 110986 w 1387322"/>
                <a:gd name="connsiteY1" fmla="*/ 0 h 1109857"/>
                <a:gd name="connsiteX2" fmla="*/ 1276336 w 1387322"/>
                <a:gd name="connsiteY2" fmla="*/ 0 h 1109857"/>
                <a:gd name="connsiteX3" fmla="*/ 1387322 w 1387322"/>
                <a:gd name="connsiteY3" fmla="*/ 110986 h 1109857"/>
                <a:gd name="connsiteX4" fmla="*/ 1387322 w 1387322"/>
                <a:gd name="connsiteY4" fmla="*/ 998871 h 1109857"/>
                <a:gd name="connsiteX5" fmla="*/ 1276336 w 1387322"/>
                <a:gd name="connsiteY5" fmla="*/ 1109857 h 1109857"/>
                <a:gd name="connsiteX6" fmla="*/ 110986 w 1387322"/>
                <a:gd name="connsiteY6" fmla="*/ 1109857 h 1109857"/>
                <a:gd name="connsiteX7" fmla="*/ 0 w 1387322"/>
                <a:gd name="connsiteY7" fmla="*/ 998871 h 1109857"/>
                <a:gd name="connsiteX8" fmla="*/ 0 w 1387322"/>
                <a:gd name="connsiteY8" fmla="*/ 110986 h 110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7322" h="1109857">
                  <a:moveTo>
                    <a:pt x="0" y="110986"/>
                  </a:moveTo>
                  <a:cubicBezTo>
                    <a:pt x="0" y="49690"/>
                    <a:pt x="49690" y="0"/>
                    <a:pt x="110986" y="0"/>
                  </a:cubicBezTo>
                  <a:lnTo>
                    <a:pt x="1276336" y="0"/>
                  </a:lnTo>
                  <a:cubicBezTo>
                    <a:pt x="1337632" y="0"/>
                    <a:pt x="1387322" y="49690"/>
                    <a:pt x="1387322" y="110986"/>
                  </a:cubicBezTo>
                  <a:lnTo>
                    <a:pt x="1387322" y="998871"/>
                  </a:lnTo>
                  <a:cubicBezTo>
                    <a:pt x="1387322" y="1060167"/>
                    <a:pt x="1337632" y="1109857"/>
                    <a:pt x="1276336" y="1109857"/>
                  </a:cubicBezTo>
                  <a:lnTo>
                    <a:pt x="110986" y="1109857"/>
                  </a:lnTo>
                  <a:cubicBezTo>
                    <a:pt x="49690" y="1109857"/>
                    <a:pt x="0" y="1060167"/>
                    <a:pt x="0" y="998871"/>
                  </a:cubicBezTo>
                  <a:lnTo>
                    <a:pt x="0" y="110986"/>
                  </a:lnTo>
                  <a:close/>
                </a:path>
              </a:pathLst>
            </a:custGeom>
            <a:solidFill>
              <a:srgbClr val="00B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1562" tIns="91562" rIns="91562" bIns="91562" numCol="1" spcCol="1270" anchor="ctr" anchorCtr="0">
              <a:noAutofit/>
            </a:bodyPr>
            <a:lstStyle/>
            <a:p>
              <a:pPr marL="0" lvl="0" indent="0" algn="ctr" defTabSz="13779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2800" b="1" kern="1200" dirty="0"/>
                <a:t>아파트</a:t>
              </a:r>
            </a:p>
          </p:txBody>
        </p:sp>
        <p:sp>
          <p:nvSpPr>
            <p:cNvPr id="29" name="화살표: 왼쪽 26">
              <a:extLst>
                <a:ext uri="{FF2B5EF4-FFF2-40B4-BE49-F238E27FC236}">
                  <a16:creationId xmlns:a16="http://schemas.microsoft.com/office/drawing/2014/main" xmlns="" id="{C511CBA0-4696-4549-B677-1F5CE7D8A255}"/>
                </a:ext>
              </a:extLst>
            </p:cNvPr>
            <p:cNvSpPr/>
            <p:nvPr/>
          </p:nvSpPr>
          <p:spPr>
            <a:xfrm rot="18954232">
              <a:off x="5996808" y="3122653"/>
              <a:ext cx="2123695" cy="416196"/>
            </a:xfrm>
            <a:prstGeom prst="lef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자유형: 도형 27">
              <a:extLst>
                <a:ext uri="{FF2B5EF4-FFF2-40B4-BE49-F238E27FC236}">
                  <a16:creationId xmlns:a16="http://schemas.microsoft.com/office/drawing/2014/main" xmlns="" id="{4C53B38E-25E9-4406-AC4D-B47F7932BE0E}"/>
                </a:ext>
              </a:extLst>
            </p:cNvPr>
            <p:cNvSpPr/>
            <p:nvPr/>
          </p:nvSpPr>
          <p:spPr>
            <a:xfrm>
              <a:off x="6774542" y="2180534"/>
              <a:ext cx="2807152" cy="847703"/>
            </a:xfrm>
            <a:custGeom>
              <a:avLst/>
              <a:gdLst>
                <a:gd name="connsiteX0" fmla="*/ 0 w 1833832"/>
                <a:gd name="connsiteY0" fmla="*/ 110986 h 1109857"/>
                <a:gd name="connsiteX1" fmla="*/ 110986 w 1833832"/>
                <a:gd name="connsiteY1" fmla="*/ 0 h 1109857"/>
                <a:gd name="connsiteX2" fmla="*/ 1722846 w 1833832"/>
                <a:gd name="connsiteY2" fmla="*/ 0 h 1109857"/>
                <a:gd name="connsiteX3" fmla="*/ 1833832 w 1833832"/>
                <a:gd name="connsiteY3" fmla="*/ 110986 h 1109857"/>
                <a:gd name="connsiteX4" fmla="*/ 1833832 w 1833832"/>
                <a:gd name="connsiteY4" fmla="*/ 998871 h 1109857"/>
                <a:gd name="connsiteX5" fmla="*/ 1722846 w 1833832"/>
                <a:gd name="connsiteY5" fmla="*/ 1109857 h 1109857"/>
                <a:gd name="connsiteX6" fmla="*/ 110986 w 1833832"/>
                <a:gd name="connsiteY6" fmla="*/ 1109857 h 1109857"/>
                <a:gd name="connsiteX7" fmla="*/ 0 w 1833832"/>
                <a:gd name="connsiteY7" fmla="*/ 998871 h 1109857"/>
                <a:gd name="connsiteX8" fmla="*/ 0 w 1833832"/>
                <a:gd name="connsiteY8" fmla="*/ 110986 h 110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3832" h="1109857">
                  <a:moveTo>
                    <a:pt x="0" y="110986"/>
                  </a:moveTo>
                  <a:cubicBezTo>
                    <a:pt x="0" y="49690"/>
                    <a:pt x="49690" y="0"/>
                    <a:pt x="110986" y="0"/>
                  </a:cubicBezTo>
                  <a:lnTo>
                    <a:pt x="1722846" y="0"/>
                  </a:lnTo>
                  <a:cubicBezTo>
                    <a:pt x="1784142" y="0"/>
                    <a:pt x="1833832" y="49690"/>
                    <a:pt x="1833832" y="110986"/>
                  </a:cubicBezTo>
                  <a:lnTo>
                    <a:pt x="1833832" y="998871"/>
                  </a:lnTo>
                  <a:cubicBezTo>
                    <a:pt x="1833832" y="1060167"/>
                    <a:pt x="1784142" y="1109857"/>
                    <a:pt x="1722846" y="1109857"/>
                  </a:cubicBezTo>
                  <a:lnTo>
                    <a:pt x="110986" y="1109857"/>
                  </a:lnTo>
                  <a:cubicBezTo>
                    <a:pt x="49690" y="1109857"/>
                    <a:pt x="0" y="1060167"/>
                    <a:pt x="0" y="998871"/>
                  </a:cubicBezTo>
                  <a:lnTo>
                    <a:pt x="0" y="11098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847" tIns="85847" rIns="85847" bIns="85847" numCol="1" spcCol="1270" anchor="ctr" anchorCtr="0">
              <a:noAutofit/>
            </a:bodyPr>
            <a:lstStyle/>
            <a:p>
              <a:pPr marL="0" lvl="0" indent="0" algn="ctr" defTabSz="1244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2800" b="1" kern="1200" dirty="0" smtClean="0"/>
                <a:t>LPR</a:t>
              </a:r>
              <a:endParaRPr lang="ko-KR" altLang="en-US" sz="2800" b="1" kern="1200" dirty="0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5FB42FD4-88C4-4D0F-914C-06F1460DDF20}"/>
              </a:ext>
            </a:extLst>
          </p:cNvPr>
          <p:cNvSpPr txBox="1"/>
          <p:nvPr/>
        </p:nvSpPr>
        <p:spPr>
          <a:xfrm>
            <a:off x="839680" y="3146179"/>
            <a:ext cx="1540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highlight>
                  <a:srgbClr val="FFFF00"/>
                </a:highlight>
                <a:latin typeface="맑은고딕"/>
              </a:rPr>
              <a:t> 휴게시간 보장</a:t>
            </a:r>
            <a:endParaRPr lang="en-US" altLang="ko-KR" sz="1600" b="1" dirty="0">
              <a:highlight>
                <a:srgbClr val="FFFF00"/>
              </a:highlight>
              <a:latin typeface="맑은고딕"/>
            </a:endParaRPr>
          </a:p>
          <a:p>
            <a:r>
              <a:rPr lang="en-US" altLang="ko-KR" sz="1600" b="1" dirty="0">
                <a:highlight>
                  <a:srgbClr val="FFFF00"/>
                </a:highlight>
                <a:latin typeface="맑은고딕"/>
              </a:rPr>
              <a:t> (</a:t>
            </a:r>
            <a:r>
              <a:rPr lang="ko-KR" altLang="en-US" sz="1600" b="1" dirty="0">
                <a:highlight>
                  <a:srgbClr val="FFFF00"/>
                </a:highlight>
                <a:latin typeface="맑은고딕"/>
              </a:rPr>
              <a:t>고용 안정</a:t>
            </a:r>
            <a:r>
              <a:rPr lang="en-US" altLang="ko-KR" sz="1600" b="1" dirty="0">
                <a:highlight>
                  <a:srgbClr val="FFFF00"/>
                </a:highlight>
                <a:latin typeface="맑은고딕"/>
              </a:rPr>
              <a:t>)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086CD107-4B20-422A-95B0-EE26489D6626}"/>
              </a:ext>
            </a:extLst>
          </p:cNvPr>
          <p:cNvSpPr txBox="1"/>
          <p:nvPr/>
        </p:nvSpPr>
        <p:spPr>
          <a:xfrm>
            <a:off x="3895544" y="3146179"/>
            <a:ext cx="13965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highlight>
                  <a:srgbClr val="FFFF00"/>
                </a:highlight>
                <a:latin typeface="맑은고딕"/>
              </a:rPr>
              <a:t>무인초소운영</a:t>
            </a:r>
            <a:endParaRPr lang="en-US" altLang="ko-KR" sz="1600" b="1" dirty="0">
              <a:highlight>
                <a:srgbClr val="FFFF00"/>
              </a:highlight>
              <a:latin typeface="맑은고딕"/>
            </a:endParaRPr>
          </a:p>
          <a:p>
            <a:r>
              <a:rPr lang="en-US" altLang="ko-KR" sz="1600" b="1" dirty="0">
                <a:highlight>
                  <a:srgbClr val="FFFF00"/>
                </a:highlight>
                <a:latin typeface="맑은고딕"/>
              </a:rPr>
              <a:t>(</a:t>
            </a:r>
            <a:r>
              <a:rPr lang="ko-KR" altLang="en-US" sz="1600" b="1" dirty="0">
                <a:highlight>
                  <a:srgbClr val="FFFF00"/>
                </a:highlight>
                <a:latin typeface="맑은고딕"/>
              </a:rPr>
              <a:t>원격관제</a:t>
            </a:r>
            <a:r>
              <a:rPr lang="en-US" altLang="ko-KR" sz="1600" b="1" dirty="0">
                <a:highlight>
                  <a:srgbClr val="FFFF00"/>
                </a:highlight>
                <a:latin typeface="맑은고딕"/>
              </a:rPr>
              <a:t>)</a:t>
            </a:r>
            <a:endParaRPr lang="ko-KR" altLang="en-US" sz="1600" b="1" dirty="0">
              <a:highlight>
                <a:srgbClr val="FFFF00"/>
              </a:highlight>
              <a:latin typeface="맑은고딕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8D3B8A31-ADB6-416C-9E1B-35C35C7859F7}"/>
              </a:ext>
            </a:extLst>
          </p:cNvPr>
          <p:cNvSpPr txBox="1"/>
          <p:nvPr/>
        </p:nvSpPr>
        <p:spPr>
          <a:xfrm>
            <a:off x="2462457" y="2660399"/>
            <a:ext cx="1266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highlight>
                  <a:srgbClr val="FFFF00"/>
                </a:highlight>
                <a:latin typeface="맑은고딕"/>
              </a:rPr>
              <a:t>관리비 절감</a:t>
            </a:r>
            <a:endParaRPr lang="en-US" altLang="ko-KR" sz="1600" b="1" dirty="0">
              <a:highlight>
                <a:srgbClr val="FFFF00"/>
              </a:highlight>
              <a:latin typeface="맑은고딕"/>
            </a:endParaRPr>
          </a:p>
          <a:p>
            <a:r>
              <a:rPr lang="ko-KR" altLang="en-US" sz="1600" b="1" dirty="0">
                <a:highlight>
                  <a:srgbClr val="FFFF00"/>
                </a:highlight>
                <a:latin typeface="맑은고딕"/>
              </a:rPr>
              <a:t>철저한 보안</a:t>
            </a:r>
          </a:p>
        </p:txBody>
      </p:sp>
    </p:spTree>
    <p:extLst>
      <p:ext uri="{BB962C8B-B14F-4D97-AF65-F5344CB8AC3E}">
        <p14:creationId xmlns:p14="http://schemas.microsoft.com/office/powerpoint/2010/main" val="417714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3.  </a:t>
            </a:r>
            <a:r>
              <a:rPr lang="ko-KR" altLang="en-US" b="1" dirty="0" smtClean="0">
                <a:solidFill>
                  <a:schemeClr val="bg1"/>
                </a:solidFill>
              </a:rPr>
              <a:t>제안내용 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53386" y="639704"/>
            <a:ext cx="4410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66"/>
                </a:solidFill>
              </a:rPr>
              <a:t> </a:t>
            </a:r>
            <a:r>
              <a:rPr lang="ko-KR" altLang="en-US" b="1" dirty="0" smtClean="0">
                <a:solidFill>
                  <a:srgbClr val="FF0066"/>
                </a:solidFill>
              </a:rPr>
              <a:t>아파트에 특화된 </a:t>
            </a:r>
            <a:r>
              <a:rPr lang="ko-KR" altLang="en-US" b="1" dirty="0" err="1" smtClean="0">
                <a:solidFill>
                  <a:srgbClr val="FF0066"/>
                </a:solidFill>
              </a:rPr>
              <a:t>앱</a:t>
            </a:r>
            <a:r>
              <a:rPr lang="ko-KR" altLang="en-US" b="1" dirty="0" smtClean="0">
                <a:solidFill>
                  <a:srgbClr val="FF0066"/>
                </a:solidFill>
              </a:rPr>
              <a:t> </a:t>
            </a:r>
            <a:r>
              <a:rPr lang="en-US" altLang="ko-KR" b="1" dirty="0" smtClean="0">
                <a:solidFill>
                  <a:srgbClr val="FF0066"/>
                </a:solidFill>
              </a:rPr>
              <a:t>system </a:t>
            </a:r>
            <a:r>
              <a:rPr lang="ko-KR" altLang="en-US" b="1" dirty="0" smtClean="0">
                <a:solidFill>
                  <a:srgbClr val="FF0066"/>
                </a:solidFill>
              </a:rPr>
              <a:t>서비스</a:t>
            </a:r>
            <a:endParaRPr lang="ko-KR" altLang="en-US" b="1" dirty="0">
              <a:solidFill>
                <a:srgbClr val="FF0066"/>
              </a:solidFill>
            </a:endParaRPr>
          </a:p>
        </p:txBody>
      </p:sp>
      <p:pic>
        <p:nvPicPr>
          <p:cNvPr id="33" name="Picture 6" descr="C:\Users\Administrator\AppData\Local\Microsoft\Windows\Temporary Internet Files\Content.IE5\7S0W9UHX\cctv-camera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56" y="654840"/>
            <a:ext cx="329589" cy="33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2784703"/>
            <a:ext cx="1634232" cy="786302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1371" y="2780928"/>
            <a:ext cx="1636813" cy="788490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3515" y="2787498"/>
            <a:ext cx="1609725" cy="781928"/>
          </a:xfrm>
          <a:prstGeom prst="rect">
            <a:avLst/>
          </a:prstGeom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직사각형 26"/>
          <p:cNvSpPr>
            <a:spLocks noChangeAspect="1"/>
          </p:cNvSpPr>
          <p:nvPr/>
        </p:nvSpPr>
        <p:spPr bwMode="auto">
          <a:xfrm>
            <a:off x="781704" y="3601172"/>
            <a:ext cx="1608104" cy="246221"/>
          </a:xfrm>
          <a:prstGeom prst="rect">
            <a:avLst/>
          </a:prstGeom>
          <a:solidFill>
            <a:srgbClr val="03A9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1pPr>
            <a:lvl2pPr marL="742950" indent="-28575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2pPr>
            <a:lvl3pPr marL="11430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3pPr>
            <a:lvl4pPr marL="16002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4pPr>
            <a:lvl5pPr marL="20574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9pPr>
          </a:lstStyle>
          <a:p>
            <a:pPr algn="ctr" latinLnBrk="1"/>
            <a:r>
              <a:rPr lang="ko-KR" altLang="en-US" sz="10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방문객 차량 알림</a:t>
            </a:r>
          </a:p>
        </p:txBody>
      </p:sp>
      <p:sp>
        <p:nvSpPr>
          <p:cNvPr id="32" name="직사각형 27"/>
          <p:cNvSpPr>
            <a:spLocks noChangeAspect="1"/>
          </p:cNvSpPr>
          <p:nvPr/>
        </p:nvSpPr>
        <p:spPr bwMode="auto">
          <a:xfrm>
            <a:off x="2521371" y="3601171"/>
            <a:ext cx="1636813" cy="246221"/>
          </a:xfrm>
          <a:prstGeom prst="rect">
            <a:avLst/>
          </a:prstGeom>
          <a:solidFill>
            <a:srgbClr val="03A9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1pPr>
            <a:lvl2pPr marL="742950" indent="-28575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2pPr>
            <a:lvl3pPr marL="11430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3pPr>
            <a:lvl4pPr marL="16002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4pPr>
            <a:lvl5pPr marL="20574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9pPr>
          </a:lstStyle>
          <a:p>
            <a:pPr algn="ctr" latinLnBrk="1"/>
            <a:r>
              <a:rPr lang="ko-KR" altLang="en-US" sz="100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택배 알림</a:t>
            </a:r>
          </a:p>
        </p:txBody>
      </p:sp>
      <p:sp>
        <p:nvSpPr>
          <p:cNvPr id="34" name="직사각형 30"/>
          <p:cNvSpPr>
            <a:spLocks noChangeAspect="1"/>
          </p:cNvSpPr>
          <p:nvPr/>
        </p:nvSpPr>
        <p:spPr bwMode="auto">
          <a:xfrm>
            <a:off x="4308571" y="3615461"/>
            <a:ext cx="1594669" cy="246221"/>
          </a:xfrm>
          <a:prstGeom prst="rect">
            <a:avLst/>
          </a:prstGeom>
          <a:solidFill>
            <a:srgbClr val="03A9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1pPr>
            <a:lvl2pPr marL="742950" indent="-28575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2pPr>
            <a:lvl3pPr marL="11430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3pPr>
            <a:lvl4pPr marL="16002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4pPr>
            <a:lvl5pPr marL="2057400" indent="-228600"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300">
                <a:solidFill>
                  <a:schemeClr val="tx1"/>
                </a:solidFill>
                <a:latin typeface="HY중고딕" panose="02030600000101010101" pitchFamily="18" charset="-127"/>
                <a:ea typeface="굴림" panose="020B0600000101010101" pitchFamily="50" charset="-127"/>
              </a:defRPr>
            </a:lvl9pPr>
          </a:lstStyle>
          <a:p>
            <a:pPr algn="ctr" latinLnBrk="1"/>
            <a:r>
              <a:rPr lang="ko-KR" altLang="en-US" sz="10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주차 차량 관리</a:t>
            </a:r>
          </a:p>
        </p:txBody>
      </p:sp>
      <p:pic>
        <p:nvPicPr>
          <p:cNvPr id="35" name="그림 3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034" y="4263726"/>
            <a:ext cx="951266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그림 3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63726"/>
            <a:ext cx="951265" cy="196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직사각형 36"/>
          <p:cNvSpPr>
            <a:spLocks/>
          </p:cNvSpPr>
          <p:nvPr/>
        </p:nvSpPr>
        <p:spPr>
          <a:xfrm>
            <a:off x="352872" y="6306846"/>
            <a:ext cx="906760" cy="244475"/>
          </a:xfrm>
          <a:prstGeom prst="rect">
            <a:avLst/>
          </a:prstGeom>
          <a:solidFill>
            <a:srgbClr val="03A9F4"/>
          </a:solidFill>
        </p:spPr>
        <p:txBody>
          <a:bodyPr wrap="none" anchor="ctr"/>
          <a:lstStyle/>
          <a:p>
            <a:pPr algn="ctr" latinLnBrk="1">
              <a:defRPr/>
            </a:pPr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차량 출입 목록</a:t>
            </a:r>
          </a:p>
        </p:txBody>
      </p:sp>
      <p:sp>
        <p:nvSpPr>
          <p:cNvPr id="38" name="직사각형 37"/>
          <p:cNvSpPr>
            <a:spLocks/>
          </p:cNvSpPr>
          <p:nvPr/>
        </p:nvSpPr>
        <p:spPr>
          <a:xfrm>
            <a:off x="1403648" y="6306838"/>
            <a:ext cx="995785" cy="253916"/>
          </a:xfrm>
          <a:prstGeom prst="rect">
            <a:avLst/>
          </a:prstGeom>
          <a:solidFill>
            <a:srgbClr val="03A9F4"/>
          </a:solidFill>
        </p:spPr>
        <p:txBody>
          <a:bodyPr wrap="none">
            <a:spAutoFit/>
          </a:bodyPr>
          <a:lstStyle/>
          <a:p>
            <a:pPr algn="ctr" latinLnBrk="1">
              <a:defRPr/>
            </a:pPr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차량 출입 현황</a:t>
            </a:r>
          </a:p>
        </p:txBody>
      </p:sp>
      <p:grpSp>
        <p:nvGrpSpPr>
          <p:cNvPr id="39" name="그룹 2"/>
          <p:cNvGrpSpPr>
            <a:grpSpLocks/>
          </p:cNvGrpSpPr>
          <p:nvPr/>
        </p:nvGrpSpPr>
        <p:grpSpPr bwMode="auto">
          <a:xfrm>
            <a:off x="2707757" y="4058588"/>
            <a:ext cx="6112715" cy="2493963"/>
            <a:chOff x="2873210" y="2879864"/>
            <a:chExt cx="8272628" cy="3223199"/>
          </a:xfrm>
        </p:grpSpPr>
        <p:pic>
          <p:nvPicPr>
            <p:cNvPr id="40" name="그림 3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3210" y="2879864"/>
              <a:ext cx="2626837" cy="322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그림 36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3398" y="2908262"/>
              <a:ext cx="2619737" cy="3194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그림 37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61599" y="2895167"/>
              <a:ext cx="2584239" cy="3194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3" name="그림 4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7192" y="1110002"/>
            <a:ext cx="921894" cy="412798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9695" y="1542057"/>
            <a:ext cx="909390" cy="386999"/>
          </a:xfrm>
          <a:prstGeom prst="rect">
            <a:avLst/>
          </a:prstGeom>
        </p:spPr>
      </p:pic>
      <p:grpSp>
        <p:nvGrpSpPr>
          <p:cNvPr id="45" name="그룹 44"/>
          <p:cNvGrpSpPr/>
          <p:nvPr/>
        </p:nvGrpSpPr>
        <p:grpSpPr>
          <a:xfrm>
            <a:off x="1895377" y="1277633"/>
            <a:ext cx="999539" cy="742645"/>
            <a:chOff x="6203051" y="1772816"/>
            <a:chExt cx="986808" cy="896585"/>
          </a:xfrm>
        </p:grpSpPr>
        <p:pic>
          <p:nvPicPr>
            <p:cNvPr id="46" name="그림 45" descr="C:\Users\usert\Desktop\실리콘브릿지\프로젝트\1.EYEVACS\앱 설계\아이콘\앱아이콘_v04.png"/>
            <p:cNvPicPr/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200" y="1772816"/>
              <a:ext cx="564515" cy="56451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" name="TextBox 46"/>
            <p:cNvSpPr txBox="1"/>
            <p:nvPr/>
          </p:nvSpPr>
          <p:spPr bwMode="auto">
            <a:xfrm>
              <a:off x="6203051" y="2381431"/>
              <a:ext cx="986808" cy="2879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91440" tIns="45720" rIns="91440" bIns="45720" numCol="1" rtlCol="0" anchor="t" anchorCtr="1" compatLnSpc="1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5000"/>
                </a:lnSpc>
              </a:pPr>
              <a:r>
                <a:rPr lang="ko-KR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cs typeface="Calibri"/>
                </a:rPr>
                <a:t>아이박스</a:t>
              </a:r>
              <a:endPara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Calibri"/>
              </a:endParaRPr>
            </a:p>
          </p:txBody>
        </p:sp>
      </p:grpSp>
      <p:pic>
        <p:nvPicPr>
          <p:cNvPr id="48" name="그림 4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74197" y="953986"/>
            <a:ext cx="1851355" cy="1066292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 bwMode="auto">
          <a:xfrm>
            <a:off x="5204331" y="1130385"/>
            <a:ext cx="3958390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1" compatLnSpc="1">
            <a:prstTxWarp prst="textNoShape">
              <a:avLst/>
            </a:prstTxWarp>
            <a:spAutoFit/>
          </a:bodyPr>
          <a:lstStyle/>
          <a:p>
            <a:pPr marL="285750" indent="-285750" eaLnBrk="0" hangingPunct="0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현재 아마존 클라우드 한국 </a:t>
            </a:r>
            <a:r>
              <a:rPr lang="ko-KR" altLang="en-US" sz="13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리전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 사용 중</a:t>
            </a:r>
            <a:endParaRPr lang="en-US" altLang="ko-KR" sz="13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  <a:p>
            <a:pPr marL="285750" indent="-285750" eaLnBrk="0" hangingPunct="0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경비실</a:t>
            </a:r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, 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관리실</a:t>
            </a:r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, 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입주민</a:t>
            </a:r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(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가족전체</a:t>
            </a:r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) 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용 앱</a:t>
            </a:r>
            <a:r>
              <a:rPr lang="en-US" altLang="ko-KR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/</a:t>
            </a:r>
            <a:r>
              <a:rPr lang="ko-KR" altLang="en-US" sz="13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웹 서비스</a:t>
            </a:r>
            <a:endParaRPr lang="en-US" altLang="ko-KR" sz="13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</p:txBody>
      </p:sp>
      <p:sp>
        <p:nvSpPr>
          <p:cNvPr id="50" name="TextBox 49"/>
          <p:cNvSpPr txBox="1"/>
          <p:nvPr/>
        </p:nvSpPr>
        <p:spPr bwMode="auto">
          <a:xfrm>
            <a:off x="6490589" y="3010478"/>
            <a:ext cx="954107" cy="819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rtlCol="0" anchor="t" anchorCtr="1" compatLnSpc="1">
            <a:prstTxWarp prst="textNoShape">
              <a:avLst/>
            </a:prstTxWarp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한글로 </a:t>
            </a:r>
            <a:endParaRPr lang="en-US" altLang="ko-KR" sz="105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  <a:p>
            <a:pPr eaLnBrk="0" hangingPunct="0">
              <a:lnSpc>
                <a:spcPct val="150000"/>
              </a:lnSpc>
            </a:pPr>
            <a:r>
              <a:rPr lang="ko-KR" altLang="en-US" sz="105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아이박스</a:t>
            </a: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 </a:t>
            </a:r>
            <a:endParaRPr lang="en-US" altLang="ko-KR" sz="1050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  <a:p>
            <a:pPr eaLnBrk="0" hangingPunct="0">
              <a:lnSpc>
                <a:spcPct val="150000"/>
              </a:lnSpc>
            </a:pPr>
            <a:r>
              <a:rPr lang="ko-KR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검색 후 설치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53386" y="2319263"/>
            <a:ext cx="2951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66"/>
                </a:solidFill>
              </a:rPr>
              <a:t>주요기</a:t>
            </a:r>
            <a:r>
              <a:rPr lang="ko-KR" altLang="en-US" b="1" dirty="0">
                <a:solidFill>
                  <a:srgbClr val="FF0066"/>
                </a:solidFill>
              </a:rPr>
              <a:t>능</a:t>
            </a:r>
            <a:endParaRPr lang="ko-KR" altLang="en-US" b="1" dirty="0">
              <a:solidFill>
                <a:srgbClr val="FF0066"/>
              </a:solidFill>
            </a:endParaRPr>
          </a:p>
        </p:txBody>
      </p:sp>
      <p:pic>
        <p:nvPicPr>
          <p:cNvPr id="52" name="Picture 7" descr="C:\Users\Administrator\AppData\Local\Microsoft\Windows\Temporary Internet Files\Content.IE5\MNUXZ05Z\hand-1367746_960_720[1].pn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1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4719" t="53477" r="73350" b="-48"/>
          <a:stretch/>
        </p:blipFill>
        <p:spPr bwMode="auto">
          <a:xfrm>
            <a:off x="698778" y="2276872"/>
            <a:ext cx="291310" cy="39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085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53736" y="609538"/>
            <a:ext cx="6612966" cy="44319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▶ 아파트에 특화된 아이박스 </a:t>
            </a:r>
            <a:r>
              <a:rPr lang="ko-KR" alt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서비스 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입주민</a:t>
            </a:r>
            <a:endParaRPr 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78" y="1541062"/>
            <a:ext cx="2203766" cy="3328098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256312" y="5464785"/>
            <a:ext cx="1096875" cy="216000"/>
          </a:xfrm>
          <a:prstGeom prst="rect">
            <a:avLst/>
          </a:prstGeom>
          <a:solidFill>
            <a:srgbClr val="03A9F4"/>
          </a:solidFill>
        </p:spPr>
        <p:txBody>
          <a:bodyPr wrap="none" anchor="ctr" anchorCtr="0">
            <a:noAutofit/>
          </a:bodyPr>
          <a:lstStyle/>
          <a:p>
            <a:pPr algn="ctr" latinLnBrk="1"/>
            <a:r>
              <a:rPr lang="ko-KR" altLang="en-US" sz="11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차량 출입 목록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5372080" y="5471646"/>
            <a:ext cx="1146468" cy="261610"/>
          </a:xfrm>
          <a:prstGeom prst="rect">
            <a:avLst/>
          </a:prstGeom>
          <a:solidFill>
            <a:srgbClr val="03A9F4"/>
          </a:solidFill>
        </p:spPr>
        <p:txBody>
          <a:bodyPr wrap="none">
            <a:spAutoFit/>
          </a:bodyPr>
          <a:lstStyle/>
          <a:p>
            <a:pPr algn="ctr" latinLnBrk="1"/>
            <a:r>
              <a:rPr lang="ko-KR" altLang="en-US" sz="11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방문객 차량 알림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7595327" y="5473078"/>
            <a:ext cx="1146468" cy="261610"/>
          </a:xfrm>
          <a:prstGeom prst="rect">
            <a:avLst/>
          </a:prstGeom>
          <a:solidFill>
            <a:srgbClr val="03A9F4"/>
          </a:solidFill>
        </p:spPr>
        <p:txBody>
          <a:bodyPr wrap="none">
            <a:spAutoFit/>
          </a:bodyPr>
          <a:lstStyle/>
          <a:p>
            <a:pPr algn="ctr" latinLnBrk="1"/>
            <a:r>
              <a:rPr lang="ko-KR" altLang="en-US" sz="110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방문객 사진 알림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7176248" y="1412776"/>
            <a:ext cx="1755195" cy="4003102"/>
            <a:chOff x="8922702" y="1745198"/>
            <a:chExt cx="2359335" cy="4752000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702" y="1745198"/>
              <a:ext cx="2359335" cy="4752000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82318" y="2204864"/>
              <a:ext cx="2126250" cy="378000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1" name="타원 10"/>
            <p:cNvSpPr/>
            <p:nvPr/>
          </p:nvSpPr>
          <p:spPr bwMode="gray">
            <a:xfrm>
              <a:off x="10200456" y="3140968"/>
              <a:ext cx="648072" cy="21602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0"/>
                    <a:lumOff val="100000"/>
                  </a:schemeClr>
                </a:gs>
                <a:gs pos="35000">
                  <a:schemeClr val="accent1">
                    <a:lumMod val="0"/>
                    <a:lumOff val="100000"/>
                  </a:schemeClr>
                </a:gs>
                <a:gs pos="100000">
                  <a:schemeClr val="accent1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>
              <a:outerShdw blurRad="190500" dir="2700000">
                <a:srgbClr val="000000">
                  <a:alpha val="50000"/>
                </a:srgbClr>
              </a:outerShdw>
            </a:effectLst>
          </p:spPr>
          <p:txBody>
            <a:bodyPr lIns="68580" rtlCol="0" anchor="ctr" anchorCtr="1">
              <a:prstTxWarp prst="textNoShape">
                <a:avLst/>
              </a:prstTxWarp>
              <a:noAutofit/>
            </a:bodyPr>
            <a:lstStyle/>
            <a:p>
              <a:pPr algn="ctr" eaLnBrk="0" hangingPunct="0"/>
              <a:endPara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Calibri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5011507" y="1409852"/>
            <a:ext cx="1755195" cy="4003102"/>
            <a:chOff x="6144100" y="1745198"/>
            <a:chExt cx="2359335" cy="4752000"/>
          </a:xfrm>
        </p:grpSpPr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4100" y="1745198"/>
              <a:ext cx="2359335" cy="4752000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94268" y="2222620"/>
              <a:ext cx="2126250" cy="378000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5" name="직사각형 14"/>
            <p:cNvSpPr/>
            <p:nvPr/>
          </p:nvSpPr>
          <p:spPr bwMode="gray">
            <a:xfrm>
              <a:off x="7083847" y="4553510"/>
              <a:ext cx="378780" cy="189390"/>
            </a:xfrm>
            <a:prstGeom prst="rect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0" rtlCol="0" anchor="ctr" anchorCtr="0">
              <a:prstTxWarp prst="textNoShape">
                <a:avLst/>
              </a:prstTxWarp>
              <a:noAutofit/>
            </a:bodyPr>
            <a:lstStyle/>
            <a:p>
              <a:pPr eaLnBrk="0" hangingPunct="0"/>
              <a:r>
                <a:rPr lang="en-US" altLang="ko-KR" sz="750" dirty="0">
                  <a:solidFill>
                    <a:schemeClr val="bg1">
                      <a:lumMod val="65000"/>
                    </a:schemeClr>
                  </a:solidFill>
                  <a:latin typeface="+mn-lt"/>
                  <a:cs typeface="Calibri"/>
                </a:rPr>
                <a:t>****</a:t>
              </a:r>
              <a:endParaRPr lang="ko-KR" altLang="en-US" sz="750" dirty="0">
                <a:solidFill>
                  <a:schemeClr val="bg1">
                    <a:lumMod val="65000"/>
                  </a:schemeClr>
                </a:solidFill>
                <a:latin typeface="+mn-lt"/>
                <a:cs typeface="Calibri"/>
              </a:endParaRPr>
            </a:p>
          </p:txBody>
        </p:sp>
        <p:sp>
          <p:nvSpPr>
            <p:cNvPr id="16" name="직사각형 15"/>
            <p:cNvSpPr/>
            <p:nvPr/>
          </p:nvSpPr>
          <p:spPr bwMode="gray">
            <a:xfrm>
              <a:off x="7248128" y="3717032"/>
              <a:ext cx="224902" cy="10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>
              <a:outerShdw blurRad="190500" dir="2700000">
                <a:srgbClr val="000000">
                  <a:alpha val="50000"/>
                </a:srgbClr>
              </a:outerShdw>
            </a:effectLst>
          </p:spPr>
          <p:txBody>
            <a:bodyPr lIns="68580" rtlCol="0" anchor="ctr" anchorCtr="1">
              <a:prstTxWarp prst="textNoShape">
                <a:avLst/>
              </a:prstTxWarp>
              <a:noAutofit/>
            </a:bodyPr>
            <a:lstStyle/>
            <a:p>
              <a:pPr algn="ctr" eaLnBrk="0" hangingPunct="0"/>
              <a:endPara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Calibri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2905273" y="1409852"/>
            <a:ext cx="1755195" cy="4003102"/>
            <a:chOff x="3365499" y="1745198"/>
            <a:chExt cx="2359335" cy="4752000"/>
          </a:xfrm>
        </p:grpSpPr>
        <p:grpSp>
          <p:nvGrpSpPr>
            <p:cNvPr id="18" name="그룹 17"/>
            <p:cNvGrpSpPr/>
            <p:nvPr/>
          </p:nvGrpSpPr>
          <p:grpSpPr>
            <a:xfrm>
              <a:off x="3365499" y="1745198"/>
              <a:ext cx="2359335" cy="4752000"/>
              <a:chOff x="3365499" y="1745198"/>
              <a:chExt cx="2359335" cy="4752000"/>
            </a:xfrm>
          </p:grpSpPr>
          <p:pic>
            <p:nvPicPr>
              <p:cNvPr id="24" name="그림 2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65499" y="1745198"/>
                <a:ext cx="2359335" cy="4752000"/>
              </a:xfrm>
              <a:prstGeom prst="rect">
                <a:avLst/>
              </a:prstGeom>
            </p:spPr>
          </p:pic>
          <p:pic>
            <p:nvPicPr>
              <p:cNvPr id="25" name="그림 2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94834" y="2241288"/>
                <a:ext cx="2126250" cy="3780000"/>
              </a:xfrm>
              <a:prstGeom prst="rect">
                <a:avLst/>
              </a:prstGeom>
              <a:ln>
                <a:noFill/>
              </a:ln>
              <a:effectLst/>
            </p:spPr>
          </p:pic>
        </p:grpSp>
        <p:sp>
          <p:nvSpPr>
            <p:cNvPr id="19" name="직사각형 18"/>
            <p:cNvSpPr/>
            <p:nvPr/>
          </p:nvSpPr>
          <p:spPr bwMode="gray">
            <a:xfrm>
              <a:off x="4286922" y="2904367"/>
              <a:ext cx="432048" cy="1080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27000" tIns="0" rIns="0" bIns="0" rtlCol="0" anchor="ctr" anchorCtr="0">
              <a:prstTxWarp prst="textNoShape">
                <a:avLst/>
              </a:prstTxWarp>
              <a:noAutofit/>
            </a:bodyPr>
            <a:lstStyle/>
            <a:p>
              <a:pPr eaLnBrk="0" hangingPunct="0"/>
              <a:r>
                <a:rPr lang="en-US" altLang="ko-KR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Calibri"/>
                </a:rPr>
                <a:t>****</a:t>
              </a:r>
              <a:endPara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Calibri"/>
              </a:endParaRPr>
            </a:p>
          </p:txBody>
        </p:sp>
        <p:sp>
          <p:nvSpPr>
            <p:cNvPr id="20" name="직사각형 19"/>
            <p:cNvSpPr/>
            <p:nvPr/>
          </p:nvSpPr>
          <p:spPr bwMode="gray">
            <a:xfrm>
              <a:off x="4286922" y="3554780"/>
              <a:ext cx="432048" cy="1080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27000" tIns="0" rIns="0" bIns="0" rtlCol="0" anchor="ctr" anchorCtr="0">
              <a:prstTxWarp prst="textNoShape">
                <a:avLst/>
              </a:prstTxWarp>
              <a:noAutofit/>
            </a:bodyPr>
            <a:lstStyle/>
            <a:p>
              <a:pPr eaLnBrk="0" hangingPunct="0"/>
              <a:r>
                <a:rPr lang="en-US" altLang="ko-KR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Calibri"/>
                </a:rPr>
                <a:t>****</a:t>
              </a:r>
              <a:endPara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Calibri"/>
              </a:endParaRPr>
            </a:p>
          </p:txBody>
        </p:sp>
        <p:sp>
          <p:nvSpPr>
            <p:cNvPr id="21" name="직사각형 20"/>
            <p:cNvSpPr/>
            <p:nvPr/>
          </p:nvSpPr>
          <p:spPr bwMode="gray">
            <a:xfrm>
              <a:off x="4268182" y="4193974"/>
              <a:ext cx="432048" cy="1080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27000" tIns="0" rIns="0" bIns="0" rtlCol="0" anchor="ctr" anchorCtr="0">
              <a:prstTxWarp prst="textNoShape">
                <a:avLst/>
              </a:prstTxWarp>
              <a:noAutofit/>
            </a:bodyPr>
            <a:lstStyle/>
            <a:p>
              <a:pPr eaLnBrk="0" hangingPunct="0"/>
              <a:r>
                <a:rPr lang="en-US" altLang="ko-KR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Calibri"/>
                </a:rPr>
                <a:t>****</a:t>
              </a:r>
              <a:endPara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Calibri"/>
              </a:endParaRPr>
            </a:p>
          </p:txBody>
        </p:sp>
        <p:sp>
          <p:nvSpPr>
            <p:cNvPr id="22" name="직사각형 21"/>
            <p:cNvSpPr/>
            <p:nvPr/>
          </p:nvSpPr>
          <p:spPr bwMode="gray">
            <a:xfrm>
              <a:off x="4287412" y="4833168"/>
              <a:ext cx="432048" cy="1080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27000" tIns="0" rIns="0" bIns="0" rtlCol="0" anchor="ctr" anchorCtr="0">
              <a:prstTxWarp prst="textNoShape">
                <a:avLst/>
              </a:prstTxWarp>
              <a:noAutofit/>
            </a:bodyPr>
            <a:lstStyle/>
            <a:p>
              <a:pPr eaLnBrk="0" hangingPunct="0"/>
              <a:r>
                <a:rPr lang="en-US" altLang="ko-KR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Calibri"/>
                </a:rPr>
                <a:t>****</a:t>
              </a:r>
              <a:endPara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Calibri"/>
              </a:endParaRPr>
            </a:p>
          </p:txBody>
        </p:sp>
        <p:sp>
          <p:nvSpPr>
            <p:cNvPr id="23" name="직사각형 22"/>
            <p:cNvSpPr/>
            <p:nvPr/>
          </p:nvSpPr>
          <p:spPr bwMode="gray">
            <a:xfrm>
              <a:off x="4295800" y="5481240"/>
              <a:ext cx="432048" cy="1080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27000" tIns="0" rIns="0" bIns="0" rtlCol="0" anchor="ctr" anchorCtr="0">
              <a:prstTxWarp prst="textNoShape">
                <a:avLst/>
              </a:prstTxWarp>
              <a:noAutofit/>
            </a:bodyPr>
            <a:lstStyle/>
            <a:p>
              <a:pPr eaLnBrk="0" hangingPunct="0"/>
              <a:r>
                <a:rPr lang="en-US" altLang="ko-KR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Calibri"/>
                </a:rPr>
                <a:t>****</a:t>
              </a:r>
              <a:endParaRPr lang="ko-KR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Calibri"/>
              </a:endParaRPr>
            </a:p>
          </p:txBody>
        </p:sp>
      </p:grpSp>
      <p:sp>
        <p:nvSpPr>
          <p:cNvPr id="26" name="직사각형 25"/>
          <p:cNvSpPr/>
          <p:nvPr/>
        </p:nvSpPr>
        <p:spPr>
          <a:xfrm>
            <a:off x="2788262" y="6075638"/>
            <a:ext cx="6143183" cy="593722"/>
          </a:xfrm>
          <a:prstGeom prst="rect">
            <a:avLst/>
          </a:prstGeom>
          <a:solidFill>
            <a:schemeClr val="accent1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주차관제시스템 외 택배알림</a:t>
            </a:r>
            <a:r>
              <a:rPr lang="en-US" altLang="ko-KR" sz="1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차량알림 등 주민편의 시스템 추가 지원</a:t>
            </a:r>
            <a:r>
              <a:rPr lang="en-US" altLang="ko-KR" sz="18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!!</a:t>
            </a:r>
            <a:endParaRPr lang="ko-KR" altLang="en-US" sz="18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직사각형 26"/>
          <p:cNvSpPr/>
          <p:nvPr/>
        </p:nvSpPr>
        <p:spPr bwMode="gray">
          <a:xfrm>
            <a:off x="7879030" y="3761297"/>
            <a:ext cx="281788" cy="159543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0" rtlCol="0" anchor="ctr" anchorCtr="0">
            <a:prstTxWarp prst="textNoShape">
              <a:avLst/>
            </a:prstTxWarp>
            <a:noAutofit/>
          </a:bodyPr>
          <a:lstStyle/>
          <a:p>
            <a:pPr eaLnBrk="0" hangingPunct="0"/>
            <a:r>
              <a:rPr lang="en-US" altLang="ko-KR" sz="750" dirty="0">
                <a:solidFill>
                  <a:schemeClr val="bg1">
                    <a:lumMod val="65000"/>
                  </a:schemeClr>
                </a:solidFill>
                <a:latin typeface="+mn-lt"/>
                <a:cs typeface="Calibri"/>
              </a:rPr>
              <a:t>****</a:t>
            </a:r>
            <a:endParaRPr lang="ko-KR" altLang="en-US" sz="750" dirty="0">
              <a:solidFill>
                <a:schemeClr val="bg1">
                  <a:lumMod val="65000"/>
                </a:schemeClr>
              </a:solidFill>
              <a:latin typeface="+mn-lt"/>
              <a:cs typeface="Calibri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3.  </a:t>
            </a:r>
            <a:r>
              <a:rPr lang="ko-KR" altLang="en-US" b="1" dirty="0" smtClean="0">
                <a:solidFill>
                  <a:schemeClr val="bg1"/>
                </a:solidFill>
              </a:rPr>
              <a:t>제안내용 </a:t>
            </a:r>
            <a:endParaRPr lang="ko-KR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1489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3.  </a:t>
            </a:r>
            <a:r>
              <a:rPr lang="ko-KR" altLang="en-US" b="1" dirty="0" smtClean="0">
                <a:solidFill>
                  <a:schemeClr val="bg1"/>
                </a:solidFill>
              </a:rPr>
              <a:t>제안내용 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1801" y="620688"/>
            <a:ext cx="7164794" cy="43204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 아파트에 특화된 아이박스 </a:t>
            </a:r>
            <a:r>
              <a:rPr lang="ko-KR" altLang="en-US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서비스 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경비실 </a:t>
            </a:r>
            <a:endParaRPr lang="en-US" sz="18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766447"/>
            <a:ext cx="1718991" cy="258009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219340" y="5949280"/>
            <a:ext cx="6912388" cy="639518"/>
          </a:xfrm>
          <a:prstGeom prst="rect">
            <a:avLst/>
          </a:prstGeom>
          <a:solidFill>
            <a:schemeClr val="accent1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차량 경비에 특화된 기능 지속적인 추가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!</a:t>
            </a:r>
            <a:endParaRPr lang="ko-KR" altLang="en-US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4179" y="2309010"/>
            <a:ext cx="825142" cy="339331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2435202" y="5374188"/>
            <a:ext cx="1096875" cy="216000"/>
          </a:xfrm>
          <a:prstGeom prst="rect">
            <a:avLst/>
          </a:prstGeom>
          <a:solidFill>
            <a:srgbClr val="03A9F4"/>
          </a:solidFill>
        </p:spPr>
        <p:txBody>
          <a:bodyPr wrap="none" anchor="ctr" anchorCtr="0">
            <a:no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모니터링 화면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41" y="1776842"/>
            <a:ext cx="1437721" cy="356400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979157" y="5385958"/>
            <a:ext cx="1096875" cy="216000"/>
          </a:xfrm>
          <a:prstGeom prst="rect">
            <a:avLst/>
          </a:prstGeom>
          <a:solidFill>
            <a:srgbClr val="03A9F4"/>
          </a:solidFill>
        </p:spPr>
        <p:txBody>
          <a:bodyPr wrap="none" anchor="ctr" anchorCtr="0">
            <a:no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차량이동 등록 화면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7784067" y="5407332"/>
            <a:ext cx="995785" cy="253916"/>
          </a:xfrm>
          <a:prstGeom prst="rect">
            <a:avLst/>
          </a:prstGeom>
          <a:solidFill>
            <a:srgbClr val="03A9F4"/>
          </a:solidFill>
        </p:spPr>
        <p:txBody>
          <a:bodyPr wrap="none">
            <a:sp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택배 알림 화면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433" y="1809986"/>
            <a:ext cx="1437721" cy="356400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230" y="2154682"/>
            <a:ext cx="1295683" cy="2835000"/>
          </a:xfrm>
          <a:prstGeom prst="rect">
            <a:avLst/>
          </a:prstGeom>
          <a:ln>
            <a:noFill/>
          </a:ln>
          <a:effectLst/>
        </p:spPr>
      </p:pic>
      <p:grpSp>
        <p:nvGrpSpPr>
          <p:cNvPr id="14" name="그룹 13"/>
          <p:cNvGrpSpPr/>
          <p:nvPr/>
        </p:nvGrpSpPr>
        <p:grpSpPr>
          <a:xfrm>
            <a:off x="5763295" y="1788612"/>
            <a:ext cx="1437721" cy="3564000"/>
            <a:chOff x="3365498" y="1745198"/>
            <a:chExt cx="2359335" cy="4752000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5498" y="1745198"/>
              <a:ext cx="2359335" cy="4752000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2190" y="2204792"/>
              <a:ext cx="2126250" cy="378000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7" name="직사각형 16"/>
            <p:cNvSpPr/>
            <p:nvPr/>
          </p:nvSpPr>
          <p:spPr bwMode="gray">
            <a:xfrm rot="-300000">
              <a:off x="4490327" y="2976336"/>
              <a:ext cx="180000" cy="4571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>
              <a:outerShdw blurRad="190500" dir="2700000">
                <a:srgbClr val="000000">
                  <a:alpha val="50000"/>
                </a:srgbClr>
              </a:outerShdw>
            </a:effectLst>
          </p:spPr>
          <p:txBody>
            <a:bodyPr lIns="68580" rtlCol="0" anchor="ctr" anchorCtr="1">
              <a:prstTxWarp prst="textNoShape">
                <a:avLst/>
              </a:prstTxWarp>
              <a:noAutofit/>
            </a:bodyPr>
            <a:lstStyle/>
            <a:p>
              <a:pPr algn="ctr" eaLnBrk="0" hangingPunct="0"/>
              <a:endPara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Calibri"/>
              </a:endParaRPr>
            </a:p>
          </p:txBody>
        </p:sp>
        <p:sp>
          <p:nvSpPr>
            <p:cNvPr id="18" name="TextBox 17"/>
            <p:cNvSpPr txBox="1"/>
            <p:nvPr/>
          </p:nvSpPr>
          <p:spPr bwMode="auto">
            <a:xfrm>
              <a:off x="3799695" y="4709242"/>
              <a:ext cx="842833" cy="223908"/>
            </a:xfrm>
            <a:prstGeom prst="rect">
              <a:avLst/>
            </a:prstGeom>
            <a:solidFill>
              <a:srgbClr val="33CC33"/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68580" tIns="34290" rIns="68580" bIns="34290" numCol="1" rtlCol="0" anchor="t" anchorCtr="1" compatLnSpc="1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5000"/>
                </a:lnSpc>
              </a:pPr>
              <a:r>
                <a:rPr lang="en-US" altLang="ko-KR" sz="675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50</a:t>
              </a:r>
              <a:r>
                <a:rPr lang="ko-KR" altLang="en-US" sz="675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가</a:t>
              </a:r>
              <a:r>
                <a:rPr lang="en-US" altLang="ko-KR" sz="675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1234</a:t>
              </a:r>
              <a:endParaRPr lang="ko-KR" altLang="en-US" sz="675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endParaRPr>
            </a:p>
          </p:txBody>
        </p:sp>
        <p:sp>
          <p:nvSpPr>
            <p:cNvPr id="19" name="직사각형 18"/>
            <p:cNvSpPr/>
            <p:nvPr/>
          </p:nvSpPr>
          <p:spPr bwMode="gray">
            <a:xfrm>
              <a:off x="4912068" y="4761160"/>
              <a:ext cx="432048" cy="108000"/>
            </a:xfrm>
            <a:prstGeom prst="rect">
              <a:avLst/>
            </a:prstGeom>
            <a:solidFill>
              <a:schemeClr val="bg1"/>
            </a:solidFill>
            <a:ln w="1905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27000" tIns="0" rIns="0" bIns="0" rtlCol="0" anchor="ctr" anchorCtr="0">
              <a:prstTxWarp prst="textNoShape">
                <a:avLst/>
              </a:prstTxWarp>
              <a:noAutofit/>
            </a:bodyPr>
            <a:lstStyle/>
            <a:p>
              <a:pPr eaLnBrk="0" hangingPunct="0"/>
              <a:r>
                <a:rPr lang="en-US" altLang="ko-KR" sz="6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Calibri"/>
                </a:rPr>
                <a:t>1234</a:t>
              </a:r>
              <a:r>
                <a:rPr lang="ko-KR" altLang="en-US" sz="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cs typeface="Calibri"/>
                </a:rPr>
                <a:t>호</a:t>
              </a: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4134091" y="5383421"/>
            <a:ext cx="1106393" cy="253916"/>
          </a:xfrm>
          <a:prstGeom prst="rect">
            <a:avLst/>
          </a:prstGeom>
          <a:solidFill>
            <a:srgbClr val="03A9F4"/>
          </a:solidFill>
        </p:spPr>
        <p:txBody>
          <a:bodyPr wrap="none">
            <a:sp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차단기 원격 제어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536" y="1786075"/>
            <a:ext cx="1437721" cy="3564000"/>
          </a:xfrm>
          <a:prstGeom prst="rect">
            <a:avLst/>
          </a:prstGeom>
        </p:spPr>
      </p:pic>
      <p:pic>
        <p:nvPicPr>
          <p:cNvPr id="22" name="그림 21"/>
          <p:cNvPicPr preferRelativeResize="0"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101" y="2151284"/>
            <a:ext cx="1295775" cy="2836800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 bwMode="gray">
          <a:xfrm>
            <a:off x="4618108" y="3323419"/>
            <a:ext cx="175520" cy="81000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 cap="flat" cmpd="sng" algn="ctr">
            <a:solidFill>
              <a:schemeClr val="bg1">
                <a:lumMod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r="2700000">
              <a:srgbClr val="000000">
                <a:alpha val="50000"/>
              </a:srgbClr>
            </a:outerShdw>
          </a:effectLst>
        </p:spPr>
        <p:txBody>
          <a:bodyPr lIns="91440" rtlCol="0" anchor="ctr" anchorCtr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Calibri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74483" y="2133308"/>
            <a:ext cx="1351458" cy="287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149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3.  </a:t>
            </a:r>
            <a:r>
              <a:rPr lang="ko-KR" altLang="en-US" b="1" dirty="0" smtClean="0">
                <a:solidFill>
                  <a:schemeClr val="bg1"/>
                </a:solidFill>
              </a:rPr>
              <a:t>제안내용 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70511" y="620688"/>
            <a:ext cx="7137793" cy="43204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 아파트에 특화된 아이박스 </a:t>
            </a:r>
            <a:r>
              <a:rPr lang="ko-KR" altLang="en-US" sz="1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앱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서비스 </a:t>
            </a:r>
            <a:r>
              <a:rPr lang="en-US" altLang="ko-K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관리실 </a:t>
            </a:r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1952" y="2309010"/>
            <a:ext cx="825142" cy="33933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31" y="1700815"/>
            <a:ext cx="1695698" cy="2580099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363502" y="5374188"/>
            <a:ext cx="1096875" cy="216000"/>
          </a:xfrm>
          <a:prstGeom prst="rect">
            <a:avLst/>
          </a:prstGeom>
          <a:solidFill>
            <a:srgbClr val="03A9F4"/>
          </a:solidFill>
        </p:spPr>
        <p:txBody>
          <a:bodyPr wrap="none" anchor="ctr" anchorCtr="0">
            <a:no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차량 조회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641" y="1776842"/>
            <a:ext cx="1437721" cy="35640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4177204" y="5385958"/>
            <a:ext cx="1096875" cy="216000"/>
          </a:xfrm>
          <a:prstGeom prst="rect">
            <a:avLst/>
          </a:prstGeom>
          <a:solidFill>
            <a:srgbClr val="03A9F4"/>
          </a:solidFill>
        </p:spPr>
        <p:txBody>
          <a:bodyPr wrap="none" anchor="ctr" anchorCtr="0">
            <a:no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블랙리스트 조회</a:t>
            </a:r>
            <a:r>
              <a:rPr lang="en-US" altLang="ko-KR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/</a:t>
            </a:r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등록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6233585" y="5407332"/>
            <a:ext cx="627096" cy="253916"/>
          </a:xfrm>
          <a:prstGeom prst="rect">
            <a:avLst/>
          </a:prstGeom>
          <a:solidFill>
            <a:srgbClr val="03A9F4"/>
          </a:solidFill>
        </p:spPr>
        <p:txBody>
          <a:bodyPr wrap="none">
            <a:sp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공지사항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608" y="1809986"/>
            <a:ext cx="1437721" cy="35640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343" y="1788612"/>
            <a:ext cx="1437721" cy="356400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7726559" y="5383421"/>
            <a:ext cx="1217000" cy="253916"/>
          </a:xfrm>
          <a:prstGeom prst="rect">
            <a:avLst/>
          </a:prstGeom>
          <a:solidFill>
            <a:srgbClr val="03A9F4"/>
          </a:solidFill>
        </p:spPr>
        <p:txBody>
          <a:bodyPr wrap="none">
            <a:spAutoFit/>
          </a:bodyPr>
          <a:lstStyle/>
          <a:p>
            <a:pPr algn="ctr" latinLnBrk="1"/>
            <a:r>
              <a:rPr lang="ko-KR" altLang="en-US" sz="1050" dirty="0">
                <a:solidFill>
                  <a:schemeClr val="bg1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차량출입 현황 조회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7622309" y="1786075"/>
            <a:ext cx="1437721" cy="3564000"/>
            <a:chOff x="8922702" y="1745198"/>
            <a:chExt cx="2359335" cy="4752000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22702" y="1745198"/>
              <a:ext cx="2359335" cy="4752000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56701" y="2233337"/>
              <a:ext cx="2126250" cy="3780000"/>
            </a:xfrm>
            <a:prstGeom prst="rect">
              <a:avLst/>
            </a:prstGeom>
            <a:ln>
              <a:noFill/>
            </a:ln>
            <a:effectLst/>
          </p:spPr>
        </p:pic>
      </p:grpSp>
      <p:sp>
        <p:nvSpPr>
          <p:cNvPr id="17" name="직사각형 16"/>
          <p:cNvSpPr/>
          <p:nvPr/>
        </p:nvSpPr>
        <p:spPr>
          <a:xfrm>
            <a:off x="2147640" y="5949280"/>
            <a:ext cx="6912388" cy="639518"/>
          </a:xfrm>
          <a:prstGeom prst="rect">
            <a:avLst/>
          </a:prstGeom>
          <a:solidFill>
            <a:schemeClr val="accent1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아파트에 특화된 편의기능 계속 추가</a:t>
            </a:r>
            <a:r>
              <a:rPr lang="en-US" altLang="ko-KR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!!!</a:t>
            </a:r>
          </a:p>
          <a:p>
            <a:pPr algn="ctr"/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전자투표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커뮤니티예약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관리비 내역서 등</a:t>
            </a:r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..)</a:t>
            </a:r>
            <a:endParaRPr lang="ko-KR" altLang="en-US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" name="그림 17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066" y="2129877"/>
            <a:ext cx="1295775" cy="2836800"/>
          </a:xfrm>
          <a:prstGeom prst="rect">
            <a:avLst/>
          </a:prstGeom>
        </p:spPr>
      </p:pic>
      <p:pic>
        <p:nvPicPr>
          <p:cNvPr id="19" name="그림 18"/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756" y="0"/>
            <a:ext cx="3354457" cy="0"/>
          </a:xfrm>
          <a:prstGeom prst="rect">
            <a:avLst/>
          </a:prstGeom>
        </p:spPr>
      </p:pic>
      <p:pic>
        <p:nvPicPr>
          <p:cNvPr id="20" name="그림 19"/>
          <p:cNvPicPr preferRelativeResize="0"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312" y="2144007"/>
            <a:ext cx="1295775" cy="2836800"/>
          </a:xfrm>
          <a:prstGeom prst="rect">
            <a:avLst/>
          </a:prstGeom>
        </p:spPr>
      </p:pic>
      <p:pic>
        <p:nvPicPr>
          <p:cNvPr id="21" name="그림 20"/>
          <p:cNvPicPr preferRelativeResize="0"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554" y="2151284"/>
            <a:ext cx="1295775" cy="28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042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81259" y="609538"/>
            <a:ext cx="6981640" cy="44319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 관리실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공지사항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공공기관 안내 및 지역광고</a:t>
            </a:r>
            <a:endParaRPr 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402761" y="1541223"/>
            <a:ext cx="1847265" cy="4402037"/>
            <a:chOff x="2828882" y="1819220"/>
            <a:chExt cx="1769501" cy="3796689"/>
          </a:xfrm>
        </p:grpSpPr>
        <p:sp>
          <p:nvSpPr>
            <p:cNvPr id="5" name="직사각형 4"/>
            <p:cNvSpPr/>
            <p:nvPr/>
          </p:nvSpPr>
          <p:spPr>
            <a:xfrm>
              <a:off x="3226874" y="5390274"/>
              <a:ext cx="958473" cy="225635"/>
            </a:xfrm>
            <a:prstGeom prst="rect">
              <a:avLst/>
            </a:prstGeom>
            <a:solidFill>
              <a:srgbClr val="03A9F4"/>
            </a:solidFill>
          </p:spPr>
          <p:txBody>
            <a:bodyPr wrap="none">
              <a:spAutoFit/>
            </a:bodyPr>
            <a:lstStyle/>
            <a:p>
              <a:pPr algn="ctr" latinLnBrk="1"/>
              <a:r>
                <a:rPr lang="ko-KR" altLang="en-US" sz="11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안내</a:t>
              </a:r>
              <a:r>
                <a:rPr lang="en-US" altLang="ko-KR" sz="11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/</a:t>
              </a:r>
              <a:r>
                <a:rPr lang="ko-KR" altLang="en-US" sz="110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광고 화면</a:t>
              </a: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2828882" y="1819220"/>
              <a:ext cx="1769501" cy="3564000"/>
              <a:chOff x="8922702" y="1745198"/>
              <a:chExt cx="2359335" cy="4752000"/>
            </a:xfrm>
          </p:grpSpPr>
          <p:pic>
            <p:nvPicPr>
              <p:cNvPr id="7" name="그림 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922702" y="1745198"/>
                <a:ext cx="2359335" cy="4752000"/>
              </a:xfrm>
              <a:prstGeom prst="rect">
                <a:avLst/>
              </a:prstGeom>
            </p:spPr>
          </p:pic>
          <p:pic>
            <p:nvPicPr>
              <p:cNvPr id="8" name="그림 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84262" y="2195914"/>
                <a:ext cx="2126250" cy="3780000"/>
              </a:xfrm>
              <a:prstGeom prst="rect">
                <a:avLst/>
              </a:prstGeom>
              <a:ln>
                <a:noFill/>
              </a:ln>
              <a:effectLst/>
            </p:spPr>
          </p:pic>
          <p:sp>
            <p:nvSpPr>
              <p:cNvPr id="9" name="TextBox 8"/>
              <p:cNvSpPr txBox="1"/>
              <p:nvPr/>
            </p:nvSpPr>
            <p:spPr bwMode="auto">
              <a:xfrm>
                <a:off x="9501682" y="2376498"/>
                <a:ext cx="1290657" cy="193117"/>
              </a:xfrm>
              <a:prstGeom prst="rect">
                <a:avLst/>
              </a:prstGeom>
              <a:solidFill>
                <a:srgbClr val="03A9F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68580" tIns="34290" rIns="68580" bIns="34290" numCol="1" rtlCol="0" anchor="t" anchorCtr="1" compatLnSpc="1">
                <a:prstTxWarp prst="textNoShape">
                  <a:avLst/>
                </a:prstTxWarp>
                <a:spAutoFit/>
              </a:bodyPr>
              <a:lstStyle/>
              <a:p>
                <a:pPr eaLnBrk="0" hangingPunct="0">
                  <a:lnSpc>
                    <a:spcPct val="95000"/>
                  </a:lnSpc>
                </a:pPr>
                <a:r>
                  <a:rPr lang="ko-KR" altLang="en-US" sz="675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아이박스 </a:t>
                </a:r>
                <a:r>
                  <a:rPr lang="en-US" altLang="ko-KR" sz="675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GX </a:t>
                </a:r>
                <a:r>
                  <a:rPr lang="ko-KR" altLang="en-US" sz="675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프로그램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 bwMode="auto">
              <a:xfrm>
                <a:off x="9231407" y="2764167"/>
                <a:ext cx="1290657" cy="193117"/>
              </a:xfrm>
              <a:prstGeom prst="rect">
                <a:avLst/>
              </a:prstGeom>
              <a:solidFill>
                <a:srgbClr val="4E94D9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none" lIns="68580" tIns="34290" rIns="68580" bIns="34290" numCol="1" rtlCol="0" anchor="t" anchorCtr="1" compatLnSpc="1">
                <a:prstTxWarp prst="textNoShape">
                  <a:avLst/>
                </a:prstTxWarp>
                <a:spAutoFit/>
              </a:bodyPr>
              <a:lstStyle/>
              <a:p>
                <a:pPr eaLnBrk="0" hangingPunct="0">
                  <a:lnSpc>
                    <a:spcPct val="95000"/>
                  </a:lnSpc>
                </a:pPr>
                <a:r>
                  <a:rPr lang="ko-KR" altLang="en-US" sz="675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아이박스 </a:t>
                </a:r>
                <a:r>
                  <a:rPr lang="en-US" altLang="ko-KR" sz="675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GX </a:t>
                </a:r>
                <a:r>
                  <a:rPr lang="ko-KR" altLang="en-US" sz="675" b="1" dirty="0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프로그램</a:t>
                </a:r>
              </a:p>
            </p:txBody>
          </p:sp>
        </p:grpSp>
      </p:grpSp>
      <p:grpSp>
        <p:nvGrpSpPr>
          <p:cNvPr id="11" name="그룹 10"/>
          <p:cNvGrpSpPr/>
          <p:nvPr/>
        </p:nvGrpSpPr>
        <p:grpSpPr>
          <a:xfrm>
            <a:off x="179512" y="1503892"/>
            <a:ext cx="1872208" cy="4445389"/>
            <a:chOff x="551384" y="1772816"/>
            <a:chExt cx="1769501" cy="3787054"/>
          </a:xfrm>
        </p:grpSpPr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384" y="1772816"/>
              <a:ext cx="1769501" cy="3564000"/>
            </a:xfrm>
            <a:prstGeom prst="rect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340" y="2110853"/>
              <a:ext cx="1594687" cy="2835000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14" name="사각형: 둥근 모서리 67"/>
            <p:cNvSpPr/>
            <p:nvPr/>
          </p:nvSpPr>
          <p:spPr bwMode="gray">
            <a:xfrm>
              <a:off x="686768" y="4458320"/>
              <a:ext cx="1512168" cy="447582"/>
            </a:xfrm>
            <a:prstGeom prst="roundRect">
              <a:avLst/>
            </a:prstGeom>
            <a:noFill/>
            <a:ln w="19050" cap="flat" cmpd="sng" algn="ctr">
              <a:solidFill>
                <a:schemeClr val="accent3"/>
              </a:solidFill>
              <a:prstDash val="solid"/>
              <a:miter lim="800000"/>
              <a:headEnd type="none" w="med" len="med"/>
              <a:tailEnd type="none" w="med" len="med"/>
            </a:ln>
            <a:effectLst>
              <a:outerShdw blurRad="190500" dir="2700000">
                <a:srgbClr val="000000">
                  <a:alpha val="50000"/>
                </a:srgbClr>
              </a:outerShdw>
            </a:effectLst>
          </p:spPr>
          <p:txBody>
            <a:bodyPr lIns="68580" rtlCol="0" anchor="ctr" anchorCtr="1">
              <a:prstTxWarp prst="textNoShape">
                <a:avLst/>
              </a:prstTxWarp>
              <a:noAutofit/>
            </a:bodyPr>
            <a:lstStyle/>
            <a:p>
              <a:pPr algn="ctr" eaLnBrk="0" hangingPunct="0"/>
              <a:endPara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Calibri"/>
              </a:endParaRPr>
            </a:p>
          </p:txBody>
        </p:sp>
        <p:sp>
          <p:nvSpPr>
            <p:cNvPr id="15" name="TextBox 14"/>
            <p:cNvSpPr txBox="1"/>
            <p:nvPr/>
          </p:nvSpPr>
          <p:spPr bwMode="auto">
            <a:xfrm>
              <a:off x="829241" y="4471470"/>
              <a:ext cx="1117209" cy="15709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68580" tIns="34290" rIns="68580" bIns="34290" numCol="1" rtlCol="0" anchor="t" anchorCtr="1" compatLnSpc="1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5000"/>
                </a:lnSpc>
              </a:pPr>
              <a:r>
                <a:rPr lang="ko-KR" altLang="en-US" sz="788" b="1" dirty="0">
                  <a:solidFill>
                    <a:srgbClr val="015B8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아이박스 </a:t>
              </a:r>
              <a:r>
                <a:rPr lang="en-US" altLang="ko-KR" sz="788" b="1" dirty="0">
                  <a:solidFill>
                    <a:srgbClr val="015B8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G.X </a:t>
              </a:r>
              <a:r>
                <a:rPr lang="ko-KR" altLang="en-US" sz="788" b="1" dirty="0">
                  <a:solidFill>
                    <a:srgbClr val="015B8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프로그램</a:t>
              </a:r>
            </a:p>
          </p:txBody>
        </p:sp>
        <p:sp>
          <p:nvSpPr>
            <p:cNvPr id="16" name="TextBox 15"/>
            <p:cNvSpPr txBox="1"/>
            <p:nvPr/>
          </p:nvSpPr>
          <p:spPr bwMode="auto">
            <a:xfrm>
              <a:off x="889475" y="2272925"/>
              <a:ext cx="1088422" cy="143061"/>
            </a:xfrm>
            <a:prstGeom prst="rect">
              <a:avLst/>
            </a:prstGeom>
            <a:solidFill>
              <a:srgbClr val="03A9F4"/>
            </a:solidFill>
            <a:ln w="9525">
              <a:noFill/>
              <a:miter lim="800000"/>
              <a:headEnd/>
              <a:tailEnd/>
            </a:ln>
          </p:spPr>
          <p:txBody>
            <a:bodyPr vert="horz" wrap="none" lIns="68580" tIns="34290" rIns="68580" bIns="34290" numCol="1" rtlCol="0" anchor="t" anchorCtr="1" compatLnSpc="1">
              <a:prstTxWarp prst="textNoShape">
                <a:avLst/>
              </a:prstTxWarp>
              <a:spAutoFit/>
            </a:bodyPr>
            <a:lstStyle/>
            <a:p>
              <a:pPr eaLnBrk="0" hangingPunct="0">
                <a:lnSpc>
                  <a:spcPct val="95000"/>
                </a:lnSpc>
              </a:pPr>
              <a:r>
                <a:rPr lang="ko-KR" altLang="en-US" sz="675" b="1" dirty="0" err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경기판교</a:t>
              </a:r>
              <a:r>
                <a:rPr lang="ko-KR" altLang="en-US" sz="675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 아이박스 아파트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94929" y="5343870"/>
              <a:ext cx="1350000" cy="216000"/>
            </a:xfrm>
            <a:prstGeom prst="rect">
              <a:avLst/>
            </a:prstGeom>
            <a:solidFill>
              <a:srgbClr val="03A9F4"/>
            </a:solidFill>
          </p:spPr>
          <p:txBody>
            <a:bodyPr wrap="none" anchor="ctr" anchorCtr="0">
              <a:noAutofit/>
            </a:bodyPr>
            <a:lstStyle/>
            <a:p>
              <a:pPr algn="ctr" latinLnBrk="1"/>
              <a:r>
                <a:rPr lang="ko-KR" altLang="en-US" sz="1050" dirty="0">
                  <a:solidFill>
                    <a:schemeClr val="bg1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입주민용 앱 화면</a:t>
              </a:r>
            </a:p>
          </p:txBody>
        </p:sp>
      </p:grpSp>
      <p:sp>
        <p:nvSpPr>
          <p:cNvPr id="18" name="화살표: 오른쪽 13"/>
          <p:cNvSpPr/>
          <p:nvPr/>
        </p:nvSpPr>
        <p:spPr bwMode="gray">
          <a:xfrm rot="20601121">
            <a:off x="2051720" y="4797152"/>
            <a:ext cx="351039" cy="216024"/>
          </a:xfrm>
          <a:prstGeom prst="rightArrow">
            <a:avLst/>
          </a:prstGeom>
          <a:solidFill>
            <a:srgbClr val="3945D3"/>
          </a:solidFill>
          <a:ln w="1905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r="2700000">
              <a:srgbClr val="000000">
                <a:alpha val="50000"/>
              </a:srgbClr>
            </a:outerShdw>
          </a:effectLst>
        </p:spPr>
        <p:txBody>
          <a:bodyPr lIns="91440" rtlCol="0" anchor="ctr" anchorCtr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cs typeface="Calibri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7114928" y="1541216"/>
            <a:ext cx="1940426" cy="4482338"/>
            <a:chOff x="7176459" y="1984427"/>
            <a:chExt cx="1847265" cy="3566110"/>
          </a:xfrm>
        </p:grpSpPr>
        <p:grpSp>
          <p:nvGrpSpPr>
            <p:cNvPr id="20" name="그룹 19"/>
            <p:cNvGrpSpPr/>
            <p:nvPr/>
          </p:nvGrpSpPr>
          <p:grpSpPr>
            <a:xfrm>
              <a:off x="7176459" y="1984427"/>
              <a:ext cx="1847265" cy="3566110"/>
              <a:chOff x="2828882" y="1819220"/>
              <a:chExt cx="1769501" cy="3785495"/>
            </a:xfrm>
          </p:grpSpPr>
          <p:sp>
            <p:nvSpPr>
              <p:cNvPr id="22" name="직사각형 21"/>
              <p:cNvSpPr/>
              <p:nvPr/>
            </p:nvSpPr>
            <p:spPr>
              <a:xfrm>
                <a:off x="3265963" y="5390274"/>
                <a:ext cx="880297" cy="214441"/>
              </a:xfrm>
              <a:prstGeom prst="rect">
                <a:avLst/>
              </a:prstGeom>
              <a:solidFill>
                <a:srgbClr val="03A9F4"/>
              </a:solidFill>
            </p:spPr>
            <p:txBody>
              <a:bodyPr wrap="none">
                <a:spAutoFit/>
              </a:bodyPr>
              <a:lstStyle/>
              <a:p>
                <a:pPr algn="ctr" latinLnBrk="1"/>
                <a:r>
                  <a:rPr lang="ko-KR" altLang="en-US" sz="1050" dirty="0">
                    <a:solidFill>
                      <a:schemeClr val="bg1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안내</a:t>
                </a:r>
                <a:r>
                  <a:rPr lang="en-US" altLang="ko-KR" sz="1050" dirty="0">
                    <a:solidFill>
                      <a:schemeClr val="bg1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/</a:t>
                </a:r>
                <a:r>
                  <a:rPr lang="ko-KR" altLang="en-US" sz="1050" dirty="0">
                    <a:solidFill>
                      <a:schemeClr val="bg1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광고 화면</a:t>
                </a:r>
              </a:p>
            </p:txBody>
          </p:sp>
          <p:pic>
            <p:nvPicPr>
              <p:cNvPr id="23" name="그림 2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28882" y="1819220"/>
                <a:ext cx="1769501" cy="3564000"/>
              </a:xfrm>
              <a:prstGeom prst="rect">
                <a:avLst/>
              </a:prstGeom>
            </p:spPr>
          </p:pic>
        </p:grpSp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59047" y="2306828"/>
              <a:ext cx="1676153" cy="2665761"/>
            </a:xfrm>
            <a:prstGeom prst="rect">
              <a:avLst/>
            </a:prstGeom>
          </p:spPr>
        </p:pic>
      </p:grpSp>
      <p:grpSp>
        <p:nvGrpSpPr>
          <p:cNvPr id="24" name="그룹 23"/>
          <p:cNvGrpSpPr/>
          <p:nvPr/>
        </p:nvGrpSpPr>
        <p:grpSpPr>
          <a:xfrm>
            <a:off x="4725874" y="1541216"/>
            <a:ext cx="1930715" cy="4482339"/>
            <a:chOff x="4914878" y="1984427"/>
            <a:chExt cx="1847265" cy="3566111"/>
          </a:xfrm>
        </p:grpSpPr>
        <p:grpSp>
          <p:nvGrpSpPr>
            <p:cNvPr id="25" name="그룹 24"/>
            <p:cNvGrpSpPr/>
            <p:nvPr/>
          </p:nvGrpSpPr>
          <p:grpSpPr>
            <a:xfrm>
              <a:off x="4914878" y="1984427"/>
              <a:ext cx="1847265" cy="3566111"/>
              <a:chOff x="2828882" y="1819220"/>
              <a:chExt cx="1769501" cy="3785496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3384959" y="5390275"/>
                <a:ext cx="642315" cy="214441"/>
              </a:xfrm>
              <a:prstGeom prst="rect">
                <a:avLst/>
              </a:prstGeom>
              <a:solidFill>
                <a:srgbClr val="03A9F4"/>
              </a:solidFill>
            </p:spPr>
            <p:txBody>
              <a:bodyPr wrap="none">
                <a:spAutoFit/>
              </a:bodyPr>
              <a:lstStyle/>
              <a:p>
                <a:pPr algn="ctr" latinLnBrk="1"/>
                <a:r>
                  <a:rPr lang="ko-KR" altLang="en-US" sz="1050" dirty="0">
                    <a:solidFill>
                      <a:schemeClr val="bg1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메인 화면</a:t>
                </a:r>
              </a:p>
            </p:txBody>
          </p:sp>
          <p:pic>
            <p:nvPicPr>
              <p:cNvPr id="28" name="그림 2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28882" y="1819220"/>
                <a:ext cx="1769501" cy="3564000"/>
              </a:xfrm>
              <a:prstGeom prst="rect">
                <a:avLst/>
              </a:prstGeom>
            </p:spPr>
          </p:pic>
        </p:grp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996767" y="2333200"/>
              <a:ext cx="1713633" cy="2670700"/>
            </a:xfrm>
            <a:prstGeom prst="rect">
              <a:avLst/>
            </a:prstGeom>
          </p:spPr>
        </p:pic>
      </p:grpSp>
      <p:sp>
        <p:nvSpPr>
          <p:cNvPr id="29" name="화살표: 오른쪽 43"/>
          <p:cNvSpPr/>
          <p:nvPr/>
        </p:nvSpPr>
        <p:spPr bwMode="gray">
          <a:xfrm rot="20601121">
            <a:off x="6716455" y="4887682"/>
            <a:ext cx="346506" cy="220616"/>
          </a:xfrm>
          <a:prstGeom prst="rightArrow">
            <a:avLst/>
          </a:prstGeom>
          <a:solidFill>
            <a:srgbClr val="3945D3"/>
          </a:solidFill>
          <a:ln w="19050" cap="flat" cmpd="sng" algn="ctr">
            <a:solidFill>
              <a:schemeClr val="bg1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r="2700000">
              <a:srgbClr val="000000">
                <a:alpha val="50000"/>
              </a:srgbClr>
            </a:outerShdw>
          </a:effectLst>
        </p:spPr>
        <p:txBody>
          <a:bodyPr lIns="74295" rtlCol="0" anchor="ctr" anchorCtr="1">
            <a:prstTxWarp prst="textNoShape">
              <a:avLst/>
            </a:prstTxWarp>
            <a:noAutofit/>
          </a:bodyPr>
          <a:lstStyle/>
          <a:p>
            <a:pPr algn="ctr" eaLnBrk="0" hangingPunct="0"/>
            <a:endParaRPr lang="ko-KR" altLang="en-US" sz="1625" dirty="0">
              <a:solidFill>
                <a:schemeClr val="tx1">
                  <a:lumMod val="75000"/>
                  <a:lumOff val="25000"/>
                </a:schemeClr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2836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11</a:t>
            </a:fld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52D1A214-0919-4F42-991D-4E5EC34DE629}"/>
              </a:ext>
            </a:extLst>
          </p:cNvPr>
          <p:cNvGrpSpPr/>
          <p:nvPr/>
        </p:nvGrpSpPr>
        <p:grpSpPr>
          <a:xfrm>
            <a:off x="4736668" y="1571516"/>
            <a:ext cx="4272612" cy="4596644"/>
            <a:chOff x="6283223" y="1571516"/>
            <a:chExt cx="5258600" cy="4596644"/>
          </a:xfrm>
        </p:grpSpPr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xmlns="" id="{2E845668-D0FE-4C56-9FAA-938327580EDD}"/>
                </a:ext>
              </a:extLst>
            </p:cNvPr>
            <p:cNvCxnSpPr>
              <a:cxnSpLocks/>
              <a:stCxn id="39" idx="2"/>
              <a:endCxn id="24" idx="0"/>
            </p:cNvCxnSpPr>
            <p:nvPr/>
          </p:nvCxnSpPr>
          <p:spPr bwMode="auto">
            <a:xfrm>
              <a:off x="8426229" y="4232975"/>
              <a:ext cx="207956" cy="387561"/>
            </a:xfrm>
            <a:prstGeom prst="line">
              <a:avLst/>
            </a:prstGeom>
            <a:noFill/>
            <a:ln w="3810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ysDash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" name="직선 연결선 4">
              <a:extLst>
                <a:ext uri="{FF2B5EF4-FFF2-40B4-BE49-F238E27FC236}">
                  <a16:creationId xmlns:a16="http://schemas.microsoft.com/office/drawing/2014/main" xmlns="" id="{91E2B41E-E6DD-46CB-9AAC-A84F0E27AE5F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6283223" y="3906329"/>
              <a:ext cx="4344953" cy="0"/>
            </a:xfrm>
            <a:prstGeom prst="line">
              <a:avLst/>
            </a:prstGeom>
            <a:noFill/>
            <a:ln w="3810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ysDash"/>
              <a:miter lim="800000"/>
              <a:headEnd type="none" w="med" len="med"/>
              <a:tailEnd type="none" w="med" len="med"/>
            </a:ln>
            <a:effectLst/>
          </p:spPr>
        </p:cxn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xmlns="" id="{0EAE7737-54CC-46FA-A759-DDBA13920FAE}"/>
                </a:ext>
              </a:extLst>
            </p:cNvPr>
            <p:cNvGrpSpPr/>
            <p:nvPr/>
          </p:nvGrpSpPr>
          <p:grpSpPr>
            <a:xfrm>
              <a:off x="7320011" y="1571516"/>
              <a:ext cx="4135499" cy="1547624"/>
              <a:chOff x="298755" y="4724435"/>
              <a:chExt cx="4540380" cy="1955439"/>
            </a:xfrm>
          </p:grpSpPr>
          <p:sp>
            <p:nvSpPr>
              <p:cNvPr id="45" name="사각형: 둥근 모서리 2389"/>
              <p:cNvSpPr/>
              <p:nvPr/>
            </p:nvSpPr>
            <p:spPr bwMode="gray">
              <a:xfrm>
                <a:off x="298755" y="4724435"/>
                <a:ext cx="4540380" cy="1955439"/>
              </a:xfrm>
              <a:prstGeom prst="roundRect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lIns="68580" anchor="ctr" anchorCtr="1"/>
              <a:lstStyle>
                <a:lvl1pPr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1pPr>
                <a:lvl2pPr marL="742950" indent="-28575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2pPr>
                <a:lvl3pPr marL="11430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3pPr>
                <a:lvl4pPr marL="16002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4pPr>
                <a:lvl5pPr marL="20574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9pPr>
              </a:lstStyle>
              <a:p>
                <a:pPr algn="ctr">
                  <a:defRPr/>
                </a:pPr>
                <a:endParaRPr lang="en-US" altLang="ko-KR" sz="14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14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ko-KR" altLang="en-US" sz="14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</p:txBody>
          </p:sp>
          <p:pic>
            <p:nvPicPr>
              <p:cNvPr id="46" name="그림 50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716" y="5387989"/>
                <a:ext cx="500472" cy="5376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7" name="직사각형 46">
                <a:extLst>
                  <a:ext uri="{FF2B5EF4-FFF2-40B4-BE49-F238E27FC236}">
                    <a16:creationId xmlns:a16="http://schemas.microsoft.com/office/drawing/2014/main" xmlns="" id="{5EB7C0D2-48EB-42F7-99F8-36D57EF21F68}"/>
                  </a:ext>
                </a:extLst>
              </p:cNvPr>
              <p:cNvSpPr/>
              <p:nvPr/>
            </p:nvSpPr>
            <p:spPr>
              <a:xfrm>
                <a:off x="1900493" y="4725124"/>
                <a:ext cx="1336908" cy="33054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ko-KR" altLang="en-US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초소</a:t>
                </a:r>
                <a:r>
                  <a:rPr lang="en-US" altLang="ko-KR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(</a:t>
                </a:r>
                <a:r>
                  <a:rPr lang="ko-KR" altLang="en-US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관제실</a:t>
                </a:r>
                <a:r>
                  <a:rPr lang="en-US" altLang="ko-KR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)</a:t>
                </a:r>
              </a:p>
            </p:txBody>
          </p:sp>
          <p:sp>
            <p:nvSpPr>
              <p:cNvPr id="48" name="직사각형 47"/>
              <p:cNvSpPr/>
              <p:nvPr/>
            </p:nvSpPr>
            <p:spPr bwMode="gray">
              <a:xfrm>
                <a:off x="3244311" y="5658706"/>
                <a:ext cx="133436" cy="54584"/>
              </a:xfrm>
              <a:prstGeom prst="rect">
                <a:avLst/>
              </a:prstGeom>
              <a:solidFill>
                <a:schemeClr val="bg1"/>
              </a:solidFill>
              <a:ln w="1905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lIns="68580" anchor="ctr" anchorCtr="1"/>
              <a:lstStyle/>
              <a:p>
                <a:pPr algn="ctr">
                  <a:defRPr/>
                </a:pPr>
                <a:endParaRPr lang="ko-KR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cs typeface="Calibri"/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xmlns="" id="{1F94397E-C89F-48CB-84C3-C2DEC4595F0F}"/>
                  </a:ext>
                </a:extLst>
              </p:cNvPr>
              <p:cNvSpPr txBox="1"/>
              <p:nvPr/>
            </p:nvSpPr>
            <p:spPr bwMode="auto">
              <a:xfrm>
                <a:off x="332960" y="6214806"/>
                <a:ext cx="880296" cy="235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68580" tIns="34290" rIns="68580" bIns="34290" anchorCtr="1">
                <a:spAutoFit/>
              </a:bodyPr>
              <a:lstStyle/>
              <a:p>
                <a:pPr>
                  <a:lnSpc>
                    <a:spcPct val="95000"/>
                  </a:lnSpc>
                  <a:defRPr/>
                </a:pPr>
                <a:r>
                  <a:rPr lang="ko-KR" altLang="en-US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수동스위치</a:t>
                </a:r>
              </a:p>
            </p:txBody>
          </p:sp>
        </p:grpSp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xmlns="" id="{6F4BBEE1-1B26-4D59-8638-E882C3BC88E5}"/>
                </a:ext>
              </a:extLst>
            </p:cNvPr>
            <p:cNvCxnSpPr>
              <a:cxnSpLocks/>
              <a:endCxn id="45" idx="2"/>
            </p:cNvCxnSpPr>
            <p:nvPr/>
          </p:nvCxnSpPr>
          <p:spPr bwMode="auto">
            <a:xfrm flipV="1">
              <a:off x="8609460" y="3119140"/>
              <a:ext cx="778301" cy="485412"/>
            </a:xfrm>
            <a:prstGeom prst="line">
              <a:avLst/>
            </a:prstGeom>
            <a:noFill/>
            <a:ln w="38100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ysDash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B8EAAB93-9F1E-40D1-9CC2-C7AF1AB38EF3}"/>
                </a:ext>
              </a:extLst>
            </p:cNvPr>
            <p:cNvSpPr txBox="1"/>
            <p:nvPr/>
          </p:nvSpPr>
          <p:spPr bwMode="auto">
            <a:xfrm>
              <a:off x="8954294" y="2756845"/>
              <a:ext cx="742107" cy="303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8580" tIns="34290" rIns="68580" bIns="34290" anchorCtr="1">
              <a:spAutoFit/>
            </a:bodyPr>
            <a:lstStyle/>
            <a:p>
              <a:pPr>
                <a:lnSpc>
                  <a:spcPct val="95000"/>
                </a:lnSpc>
                <a:defRPr/>
              </a:pPr>
              <a:r>
                <a:rPr lang="en-US" altLang="ko-KR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VOIP </a:t>
              </a:r>
              <a:r>
                <a:rPr lang="ko-KR" altLang="en-U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모기폰</a:t>
              </a:r>
            </a:p>
          </p:txBody>
        </p:sp>
        <p:pic>
          <p:nvPicPr>
            <p:cNvPr id="9" name="그림 540">
              <a:extLst>
                <a:ext uri="{FF2B5EF4-FFF2-40B4-BE49-F238E27FC236}">
                  <a16:creationId xmlns:a16="http://schemas.microsoft.com/office/drawing/2014/main" xmlns="" id="{74E63572-EFF0-461B-9998-9E3615B85A9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57344" y="2056928"/>
              <a:ext cx="767048" cy="443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그림 546">
              <a:extLst>
                <a:ext uri="{FF2B5EF4-FFF2-40B4-BE49-F238E27FC236}">
                  <a16:creationId xmlns:a16="http://schemas.microsoft.com/office/drawing/2014/main" xmlns="" id="{3C56861F-95A0-4A84-B6A1-0EF05A330C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85044" y="2128908"/>
              <a:ext cx="431236" cy="361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23AD938C-E052-4918-A5B5-BB29444647EE}"/>
                </a:ext>
              </a:extLst>
            </p:cNvPr>
            <p:cNvSpPr txBox="1"/>
            <p:nvPr/>
          </p:nvSpPr>
          <p:spPr bwMode="auto">
            <a:xfrm>
              <a:off x="8049960" y="2750073"/>
              <a:ext cx="710336" cy="303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8580" tIns="34290" rIns="68580" bIns="34290" anchorCtr="1">
              <a:spAutoFit/>
            </a:bodyPr>
            <a:lstStyle/>
            <a:p>
              <a:pPr>
                <a:lnSpc>
                  <a:spcPct val="95000"/>
                </a:lnSpc>
                <a:defRPr/>
              </a:pPr>
              <a:r>
                <a:rPr lang="en-US" altLang="ko-KR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VOIP</a:t>
              </a:r>
              <a:r>
                <a:rPr lang="ko-KR" altLang="en-U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교환기</a:t>
              </a:r>
            </a:p>
          </p:txBody>
        </p:sp>
        <p:grpSp>
          <p:nvGrpSpPr>
            <p:cNvPr id="12" name="그룹 199">
              <a:extLst>
                <a:ext uri="{FF2B5EF4-FFF2-40B4-BE49-F238E27FC236}">
                  <a16:creationId xmlns:a16="http://schemas.microsoft.com/office/drawing/2014/main" xmlns="" id="{9DA96F49-39F6-4F26-A16F-6B191A6B1F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58189" y="1886268"/>
              <a:ext cx="522387" cy="799062"/>
              <a:chOff x="9821713" y="2951744"/>
              <a:chExt cx="1769501" cy="3564000"/>
            </a:xfrm>
          </p:grpSpPr>
          <p:pic>
            <p:nvPicPr>
              <p:cNvPr id="41" name="그림 200">
                <a:extLst>
                  <a:ext uri="{FF2B5EF4-FFF2-40B4-BE49-F238E27FC236}">
                    <a16:creationId xmlns:a16="http://schemas.microsoft.com/office/drawing/2014/main" xmlns="" id="{0854E09B-737D-4D19-AEE0-CB94002FF1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76657" y="3474672"/>
                <a:ext cx="1015559" cy="339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" name="그림 201">
                <a:extLst>
                  <a:ext uri="{FF2B5EF4-FFF2-40B4-BE49-F238E27FC236}">
                    <a16:creationId xmlns:a16="http://schemas.microsoft.com/office/drawing/2014/main" xmlns="" id="{35D6FD75-4B0B-4C36-B56D-C2C46AF15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21713" y="2951744"/>
                <a:ext cx="1769501" cy="3564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" name="그림 202">
                <a:extLst>
                  <a:ext uri="{FF2B5EF4-FFF2-40B4-BE49-F238E27FC236}">
                    <a16:creationId xmlns:a16="http://schemas.microsoft.com/office/drawing/2014/main" xmlns="" id="{11516559-1476-49FD-9421-DB33CEFA5ABF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904872" y="3316953"/>
                <a:ext cx="1594800" cy="2836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64599956-2369-4179-AE94-86D1BE29BCEC}"/>
                  </a:ext>
                </a:extLst>
              </p:cNvPr>
              <p:cNvSpPr/>
              <p:nvPr/>
            </p:nvSpPr>
            <p:spPr bwMode="gray">
              <a:xfrm>
                <a:off x="10612854" y="4483144"/>
                <a:ext cx="218187" cy="90677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9050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>
                <a:outerShdw blurRad="190500" dir="2700000">
                  <a:srgbClr val="000000">
                    <a:alpha val="50000"/>
                  </a:srgbClr>
                </a:outerShdw>
              </a:effectLst>
            </p:spPr>
            <p:txBody>
              <a:bodyPr anchor="ctr" anchorCtr="1"/>
              <a:lstStyle/>
              <a:p>
                <a:pPr algn="ctr">
                  <a:defRPr/>
                </a:pPr>
                <a:endParaRPr lang="ko-KR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cs typeface="Calibri"/>
                </a:endParaRPr>
              </a:p>
            </p:txBody>
          </p:sp>
        </p:grp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xmlns="" id="{B9B5DBC8-0D8A-4A7F-BD4B-524336FB8D99}"/>
                </a:ext>
              </a:extLst>
            </p:cNvPr>
            <p:cNvSpPr/>
            <p:nvPr/>
          </p:nvSpPr>
          <p:spPr bwMode="auto">
            <a:xfrm>
              <a:off x="10556583" y="2724217"/>
              <a:ext cx="878347" cy="3262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95000"/>
                </a:lnSpc>
                <a:defRPr/>
              </a:pPr>
              <a:r>
                <a:rPr lang="ko-KR" altLang="en-U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스마트</a:t>
              </a:r>
              <a:r>
                <a:rPr lang="en-US" altLang="ko-KR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PC</a:t>
              </a:r>
            </a:p>
            <a:p>
              <a:pPr algn="ctr">
                <a:lnSpc>
                  <a:spcPct val="95000"/>
                </a:lnSpc>
                <a:defRPr/>
              </a:pPr>
              <a:r>
                <a:rPr lang="en-US" altLang="ko-KR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(</a:t>
              </a:r>
              <a:r>
                <a:rPr lang="ko-KR" altLang="en-U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검색</a:t>
              </a:r>
              <a:r>
                <a:rPr lang="en-US" altLang="ko-KR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/</a:t>
              </a:r>
              <a:r>
                <a:rPr lang="ko-KR" altLang="en-U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제어</a:t>
              </a:r>
              <a:r>
                <a:rPr lang="en-US" altLang="ko-KR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)</a:t>
              </a:r>
            </a:p>
          </p:txBody>
        </p: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xmlns="" id="{7F7EEDAB-E2F0-4555-B608-42C1539F460E}"/>
                </a:ext>
              </a:extLst>
            </p:cNvPr>
            <p:cNvGrpSpPr/>
            <p:nvPr/>
          </p:nvGrpSpPr>
          <p:grpSpPr>
            <a:xfrm>
              <a:off x="7866388" y="3421662"/>
              <a:ext cx="1119682" cy="811313"/>
              <a:chOff x="1658329" y="3514394"/>
              <a:chExt cx="1079251" cy="1044432"/>
            </a:xfrm>
          </p:grpSpPr>
          <p:pic>
            <p:nvPicPr>
              <p:cNvPr id="39" name="그림 477">
                <a:extLst>
                  <a:ext uri="{FF2B5EF4-FFF2-40B4-BE49-F238E27FC236}">
                    <a16:creationId xmlns:a16="http://schemas.microsoft.com/office/drawing/2014/main" xmlns="" id="{B61BAE80-4933-4DCD-A138-E104F899C5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58329" y="3514394"/>
                <a:ext cx="1079251" cy="1044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0" name="TextBox 478">
                <a:extLst>
                  <a:ext uri="{FF2B5EF4-FFF2-40B4-BE49-F238E27FC236}">
                    <a16:creationId xmlns:a16="http://schemas.microsoft.com/office/drawing/2014/main" xmlns="" id="{C9098AEE-09CA-4DDA-A8E5-AD47CB39AC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66502" y="3894079"/>
                <a:ext cx="856875" cy="2961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68580" tIns="34290" rIns="68580" bIns="34290" anchorCtr="1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latinLnBrk="0">
                  <a:lnSpc>
                    <a:spcPct val="95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1100" b="1" dirty="0"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인터넷</a:t>
                </a:r>
                <a:endParaRPr lang="ko-KR" altLang="en-US" sz="1200" b="1" dirty="0"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xmlns="" id="{F2DA453C-E95F-4E4A-BF99-FFE1D4ABB3A8}"/>
                </a:ext>
              </a:extLst>
            </p:cNvPr>
            <p:cNvGrpSpPr/>
            <p:nvPr/>
          </p:nvGrpSpPr>
          <p:grpSpPr>
            <a:xfrm>
              <a:off x="10228188" y="3431296"/>
              <a:ext cx="1227321" cy="1077823"/>
              <a:chOff x="6730688" y="1344402"/>
              <a:chExt cx="1424522" cy="1382593"/>
            </a:xfrm>
          </p:grpSpPr>
          <p:sp>
            <p:nvSpPr>
              <p:cNvPr id="37" name="사각형: 둥근 모서리 180">
                <a:extLst>
                  <a:ext uri="{FF2B5EF4-FFF2-40B4-BE49-F238E27FC236}">
                    <a16:creationId xmlns:a16="http://schemas.microsoft.com/office/drawing/2014/main" xmlns="" id="{FB64FDEA-61FE-442B-9962-8805CEB68094}"/>
                  </a:ext>
                </a:extLst>
              </p:cNvPr>
              <p:cNvSpPr/>
              <p:nvPr/>
            </p:nvSpPr>
            <p:spPr bwMode="gray">
              <a:xfrm>
                <a:off x="6730688" y="1344402"/>
                <a:ext cx="1424522" cy="1382593"/>
              </a:xfrm>
              <a:prstGeom prst="roundRect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lIns="68580" anchor="ctr" anchorCtr="1"/>
              <a:lstStyle>
                <a:lvl1pPr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1pPr>
                <a:lvl2pPr marL="742950" indent="-28575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2pPr>
                <a:lvl3pPr marL="11430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3pPr>
                <a:lvl4pPr marL="16002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4pPr>
                <a:lvl5pPr marL="20574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9pPr>
              </a:lstStyle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1050" dirty="0" smtClean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r>
                  <a:rPr lang="ko-KR" altLang="en-US" sz="1050" dirty="0" err="1" smtClean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클라우드</a:t>
                </a:r>
                <a:endParaRPr lang="en-US" altLang="ko-KR" sz="1050" dirty="0" smtClean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r>
                  <a:rPr lang="ko-KR" altLang="en-US" sz="1050" dirty="0" smtClean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서버</a:t>
                </a:r>
                <a:endParaRPr lang="en-US" altLang="ko-KR" sz="105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8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8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ko-KR" altLang="en-US" sz="2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5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ko-KR" altLang="en-US" sz="5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</p:txBody>
          </p:sp>
          <p:pic>
            <p:nvPicPr>
              <p:cNvPr id="38" name="그림 479">
                <a:extLst>
                  <a:ext uri="{FF2B5EF4-FFF2-40B4-BE49-F238E27FC236}">
                    <a16:creationId xmlns:a16="http://schemas.microsoft.com/office/drawing/2014/main" xmlns="" id="{C3C1C990-4CF4-4F0B-A240-85197C879D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23713" y="1759530"/>
                <a:ext cx="1038012" cy="8545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xmlns="" id="{648CE3FC-6DFF-4801-9E23-B31F9B5C20EE}"/>
                </a:ext>
              </a:extLst>
            </p:cNvPr>
            <p:cNvGrpSpPr/>
            <p:nvPr/>
          </p:nvGrpSpPr>
          <p:grpSpPr>
            <a:xfrm>
              <a:off x="10497766" y="4719072"/>
              <a:ext cx="1044057" cy="1330295"/>
              <a:chOff x="1498311" y="2508251"/>
              <a:chExt cx="796378" cy="987425"/>
            </a:xfrm>
          </p:grpSpPr>
          <p:sp>
            <p:nvSpPr>
              <p:cNvPr id="30" name="사각형: 둥근 모서리 188">
                <a:extLst>
                  <a:ext uri="{FF2B5EF4-FFF2-40B4-BE49-F238E27FC236}">
                    <a16:creationId xmlns:a16="http://schemas.microsoft.com/office/drawing/2014/main" xmlns="" id="{4374683C-BA1D-42F7-B6D6-B8D1CFC6BAB3}"/>
                  </a:ext>
                </a:extLst>
              </p:cNvPr>
              <p:cNvSpPr/>
              <p:nvPr/>
            </p:nvSpPr>
            <p:spPr bwMode="gray">
              <a:xfrm>
                <a:off x="1498311" y="2508251"/>
                <a:ext cx="619125" cy="987425"/>
              </a:xfrm>
              <a:prstGeom prst="roundRect">
                <a:avLst/>
              </a:prstGeom>
              <a:solidFill>
                <a:schemeClr val="bg1"/>
              </a:solidFill>
              <a:ln w="12700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lIns="68580" anchor="ctr" anchorCtr="1"/>
              <a:lstStyle>
                <a:lvl1pPr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1pPr>
                <a:lvl2pPr marL="742950" indent="-28575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2pPr>
                <a:lvl3pPr marL="11430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3pPr>
                <a:lvl4pPr marL="16002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4pPr>
                <a:lvl5pPr marL="2057400" indent="-228600"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200" b="1">
                    <a:solidFill>
                      <a:schemeClr val="tx1"/>
                    </a:solidFill>
                    <a:latin typeface="굴림체" panose="020B0609000101010101" pitchFamily="49" charset="-127"/>
                    <a:ea typeface="굴림체" panose="020B0609000101010101" pitchFamily="49" charset="-127"/>
                  </a:defRPr>
                </a:lvl9pPr>
              </a:lstStyle>
              <a:p>
                <a:pPr algn="ctr">
                  <a:defRPr/>
                </a:pPr>
                <a:r>
                  <a:rPr lang="ko-KR" altLang="en-US" sz="1100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입주민</a:t>
                </a:r>
                <a:r>
                  <a:rPr lang="ko-KR" altLang="en-US" sz="1000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 </a:t>
                </a:r>
                <a:endParaRPr lang="en-US" altLang="ko-KR" sz="10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10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10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ko-KR" altLang="en-US" sz="700" dirty="0">
                  <a:solidFill>
                    <a:srgbClr val="40404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10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10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en-US" altLang="ko-KR" sz="10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endParaRPr lang="ko-KR" altLang="en-US" sz="1000" dirty="0">
                  <a:solidFill>
                    <a:srgbClr val="404040"/>
                  </a:solidFill>
                  <a:latin typeface="굴림" panose="020B0600000101010101" pitchFamily="50" charset="-127"/>
                  <a:ea typeface="맑은 고딕" panose="020B0503020000020004" pitchFamily="50" charset="-127"/>
                  <a:cs typeface="Calibri" panose="020F050202020403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4F023B35-C43E-49F7-917A-4E39DFE4A7B9}"/>
                  </a:ext>
                </a:extLst>
              </p:cNvPr>
              <p:cNvSpPr txBox="1"/>
              <p:nvPr/>
            </p:nvSpPr>
            <p:spPr bwMode="auto">
              <a:xfrm>
                <a:off x="1541883" y="3337490"/>
                <a:ext cx="752806" cy="138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8580" tIns="34290" rIns="68580" bIns="34290" anchorCtr="1">
                <a:spAutoFit/>
              </a:bodyPr>
              <a:lstStyle/>
              <a:p>
                <a:pPr>
                  <a:lnSpc>
                    <a:spcPct val="95000"/>
                  </a:lnSpc>
                  <a:defRPr/>
                </a:pPr>
                <a:r>
                  <a:rPr lang="ko-KR" altLang="en-US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  스마트폰 앱</a:t>
                </a:r>
              </a:p>
            </p:txBody>
          </p:sp>
          <p:grpSp>
            <p:nvGrpSpPr>
              <p:cNvPr id="32" name="그룹 471">
                <a:extLst>
                  <a:ext uri="{FF2B5EF4-FFF2-40B4-BE49-F238E27FC236}">
                    <a16:creationId xmlns:a16="http://schemas.microsoft.com/office/drawing/2014/main" xmlns="" id="{86015451-CC8A-4340-8536-09D36FC8A02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760615" y="2763433"/>
                <a:ext cx="315341" cy="550192"/>
                <a:chOff x="6144100" y="1745198"/>
                <a:chExt cx="2359335" cy="4752000"/>
              </a:xfrm>
            </p:grpSpPr>
            <p:pic>
              <p:nvPicPr>
                <p:cNvPr id="33" name="그림 472">
                  <a:extLst>
                    <a:ext uri="{FF2B5EF4-FFF2-40B4-BE49-F238E27FC236}">
                      <a16:creationId xmlns:a16="http://schemas.microsoft.com/office/drawing/2014/main" xmlns="" id="{5D078E55-079F-4994-9831-5B431FF874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44100" y="1745198"/>
                  <a:ext cx="2359335" cy="4752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34" name="그림 473">
                  <a:extLst>
                    <a:ext uri="{FF2B5EF4-FFF2-40B4-BE49-F238E27FC236}">
                      <a16:creationId xmlns:a16="http://schemas.microsoft.com/office/drawing/2014/main" xmlns="" id="{03C0ECC2-5222-4BAC-9B01-A542D12909F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294268" y="2222620"/>
                  <a:ext cx="2126250" cy="3780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5" name="직사각형 34">
                  <a:extLst>
                    <a:ext uri="{FF2B5EF4-FFF2-40B4-BE49-F238E27FC236}">
                      <a16:creationId xmlns:a16="http://schemas.microsoft.com/office/drawing/2014/main" xmlns="" id="{2D830E6A-7C0E-4CFE-9A1F-DC528561F274}"/>
                    </a:ext>
                  </a:extLst>
                </p:cNvPr>
                <p:cNvSpPr/>
                <p:nvPr/>
              </p:nvSpPr>
              <p:spPr bwMode="gray">
                <a:xfrm>
                  <a:off x="7093727" y="4545792"/>
                  <a:ext cx="380078" cy="191957"/>
                </a:xfrm>
                <a:prstGeom prst="rect">
                  <a:avLst/>
                </a:prstGeom>
                <a:solidFill>
                  <a:srgbClr val="FFFFFF"/>
                </a:solidFill>
                <a:ln w="19050" cap="flat" cmpd="sng" algn="ctr">
                  <a:noFill/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lIns="0" anchor="ctr"/>
                <a:lstStyle/>
                <a:p>
                  <a:pPr>
                    <a:defRPr/>
                  </a:pPr>
                  <a:r>
                    <a:rPr lang="en-US" altLang="ko-KR" sz="200" dirty="0">
                      <a:solidFill>
                        <a:schemeClr val="bg1">
                          <a:lumMod val="65000"/>
                        </a:schemeClr>
                      </a:solidFill>
                      <a:latin typeface="+mn-lt"/>
                      <a:cs typeface="Calibri"/>
                    </a:rPr>
                    <a:t>****</a:t>
                  </a:r>
                  <a:endParaRPr lang="ko-KR" altLang="en-US" sz="200" dirty="0">
                    <a:solidFill>
                      <a:schemeClr val="bg1">
                        <a:lumMod val="65000"/>
                      </a:schemeClr>
                    </a:solidFill>
                    <a:latin typeface="+mn-lt"/>
                    <a:cs typeface="Calibri"/>
                  </a:endParaRPr>
                </a:p>
              </p:txBody>
            </p:sp>
            <p:sp>
              <p:nvSpPr>
                <p:cNvPr id="36" name="직사각형 35">
                  <a:extLst>
                    <a:ext uri="{FF2B5EF4-FFF2-40B4-BE49-F238E27FC236}">
                      <a16:creationId xmlns:a16="http://schemas.microsoft.com/office/drawing/2014/main" xmlns="" id="{C6C9D51C-97CB-40A4-BB48-C259EA6CEDC0}"/>
                    </a:ext>
                  </a:extLst>
                </p:cNvPr>
                <p:cNvSpPr/>
                <p:nvPr/>
              </p:nvSpPr>
              <p:spPr bwMode="gray">
                <a:xfrm>
                  <a:off x="7248130" y="3723119"/>
                  <a:ext cx="225675" cy="95974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accent1">
                        <a:lumMod val="67000"/>
                      </a:schemeClr>
                    </a:gs>
                    <a:gs pos="48000">
                      <a:schemeClr val="accent1">
                        <a:lumMod val="97000"/>
                        <a:lumOff val="3000"/>
                      </a:schemeClr>
                    </a:gs>
                    <a:gs pos="100000">
                      <a:schemeClr val="accent1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n w="19050" cap="flat" cmpd="sng" algn="ctr">
                  <a:noFill/>
                  <a:prstDash val="solid"/>
                  <a:miter lim="800000"/>
                  <a:headEnd type="none" w="med" len="med"/>
                  <a:tailEnd type="none" w="med" len="med"/>
                </a:ln>
                <a:effectLst>
                  <a:outerShdw blurRad="190500" dir="2700000">
                    <a:srgbClr val="000000">
                      <a:alpha val="50000"/>
                    </a:srgbClr>
                  </a:outerShdw>
                </a:effectLst>
              </p:spPr>
              <p:txBody>
                <a:bodyPr lIns="51435" anchor="ctr" anchorCtr="1"/>
                <a:lstStyle/>
                <a:p>
                  <a:pPr algn="ctr">
                    <a:defRPr/>
                  </a:pPr>
                  <a:endParaRPr lang="ko-KR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cs typeface="Calibri"/>
                  </a:endParaRPr>
                </a:p>
              </p:txBody>
            </p:sp>
          </p:grpSp>
        </p:grpSp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xmlns="" id="{1192985B-C2C4-4799-AF8D-D5A55591FBB3}"/>
                </a:ext>
              </a:extLst>
            </p:cNvPr>
            <p:cNvGrpSpPr/>
            <p:nvPr/>
          </p:nvGrpSpPr>
          <p:grpSpPr>
            <a:xfrm>
              <a:off x="7325504" y="4620536"/>
              <a:ext cx="2617361" cy="1547624"/>
              <a:chOff x="8368465" y="4626717"/>
              <a:chExt cx="2617361" cy="1547624"/>
            </a:xfrm>
          </p:grpSpPr>
          <p:grpSp>
            <p:nvGrpSpPr>
              <p:cNvPr id="20" name="그룹 19">
                <a:extLst>
                  <a:ext uri="{FF2B5EF4-FFF2-40B4-BE49-F238E27FC236}">
                    <a16:creationId xmlns:a16="http://schemas.microsoft.com/office/drawing/2014/main" xmlns="" id="{2E2E91B7-DEB6-4516-90DF-0D4D3CB3A7E1}"/>
                  </a:ext>
                </a:extLst>
              </p:cNvPr>
              <p:cNvGrpSpPr/>
              <p:nvPr/>
            </p:nvGrpSpPr>
            <p:grpSpPr>
              <a:xfrm>
                <a:off x="8368465" y="4626717"/>
                <a:ext cx="2617361" cy="1547624"/>
                <a:chOff x="298755" y="4724435"/>
                <a:chExt cx="4540380" cy="1955439"/>
              </a:xfrm>
            </p:grpSpPr>
            <p:sp>
              <p:nvSpPr>
                <p:cNvPr id="24" name="사각형: 둥근 모서리 161">
                  <a:extLst>
                    <a:ext uri="{FF2B5EF4-FFF2-40B4-BE49-F238E27FC236}">
                      <a16:creationId xmlns:a16="http://schemas.microsoft.com/office/drawing/2014/main" xmlns="" id="{D9BF1DF1-A216-4998-8992-C5CD078E634E}"/>
                    </a:ext>
                  </a:extLst>
                </p:cNvPr>
                <p:cNvSpPr/>
                <p:nvPr/>
              </p:nvSpPr>
              <p:spPr bwMode="gray">
                <a:xfrm>
                  <a:off x="298755" y="4724435"/>
                  <a:ext cx="4540380" cy="1955439"/>
                </a:xfrm>
                <a:prstGeom prst="roundRect">
                  <a:avLst/>
                </a:prstGeom>
                <a:solidFill>
                  <a:schemeClr val="bg1"/>
                </a:solidFill>
                <a:ln w="12700" cap="flat" cmpd="sng" algn="ctr">
                  <a:solidFill>
                    <a:schemeClr val="tx1">
                      <a:lumMod val="65000"/>
                      <a:lumOff val="35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lIns="68580" anchor="ctr" anchorCtr="1"/>
                <a:lstStyle>
                  <a:lvl1pPr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1pPr>
                  <a:lvl2pPr marL="742950" indent="-285750"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2pPr>
                  <a:lvl3pPr marL="1143000" indent="-228600"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3pPr>
                  <a:lvl4pPr marL="1600200" indent="-228600"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4pPr>
                  <a:lvl5pPr marL="2057400" indent="-228600"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200" b="1">
                      <a:solidFill>
                        <a:schemeClr val="tx1"/>
                      </a:solidFill>
                      <a:latin typeface="굴림체" panose="020B0609000101010101" pitchFamily="49" charset="-127"/>
                      <a:ea typeface="굴림체" panose="020B0609000101010101" pitchFamily="49" charset="-127"/>
                    </a:defRPr>
                  </a:lvl9pPr>
                </a:lstStyle>
                <a:p>
                  <a:pPr algn="ctr">
                    <a:defRPr/>
                  </a:pPr>
                  <a:endParaRPr lang="en-US" altLang="ko-KR" sz="1400" dirty="0">
                    <a:solidFill>
                      <a:srgbClr val="404040"/>
                    </a:solidFill>
                    <a:latin typeface="굴림" panose="020B0600000101010101" pitchFamily="50" charset="-127"/>
                    <a:ea typeface="맑은 고딕" panose="020B0503020000020004" pitchFamily="50" charset="-127"/>
                    <a:cs typeface="Calibri" panose="020F0502020204030204" pitchFamily="34" charset="0"/>
                  </a:endParaRPr>
                </a:p>
                <a:p>
                  <a:pPr algn="ctr">
                    <a:defRPr/>
                  </a:pPr>
                  <a:endParaRPr lang="en-US" altLang="ko-KR" sz="1400" dirty="0">
                    <a:solidFill>
                      <a:srgbClr val="404040"/>
                    </a:solidFill>
                    <a:latin typeface="굴림" panose="020B0600000101010101" pitchFamily="50" charset="-127"/>
                    <a:ea typeface="맑은 고딕" panose="020B0503020000020004" pitchFamily="50" charset="-127"/>
                    <a:cs typeface="Calibri" panose="020F0502020204030204" pitchFamily="34" charset="0"/>
                  </a:endParaRPr>
                </a:p>
                <a:p>
                  <a:pPr algn="ctr">
                    <a:defRPr/>
                  </a:pPr>
                  <a:endParaRPr lang="ko-KR" altLang="en-US" sz="1400" dirty="0">
                    <a:solidFill>
                      <a:srgbClr val="404040"/>
                    </a:solidFill>
                    <a:latin typeface="굴림" panose="020B0600000101010101" pitchFamily="50" charset="-127"/>
                    <a:ea typeface="맑은 고딕" panose="020B0503020000020004" pitchFamily="50" charset="-127"/>
                    <a:cs typeface="Calibri" panose="020F0502020204030204" pitchFamily="34" charset="0"/>
                  </a:endParaRPr>
                </a:p>
              </p:txBody>
            </p:sp>
            <p:sp>
              <p:nvSpPr>
                <p:cNvPr id="25" name="직사각형 24">
                  <a:extLst>
                    <a:ext uri="{FF2B5EF4-FFF2-40B4-BE49-F238E27FC236}">
                      <a16:creationId xmlns:a16="http://schemas.microsoft.com/office/drawing/2014/main" xmlns="" id="{DE738CC2-A766-42B1-8B04-27E5388C0F1D}"/>
                    </a:ext>
                  </a:extLst>
                </p:cNvPr>
                <p:cNvSpPr/>
                <p:nvPr/>
              </p:nvSpPr>
              <p:spPr bwMode="gray">
                <a:xfrm>
                  <a:off x="3244311" y="5658706"/>
                  <a:ext cx="133436" cy="54584"/>
                </a:xfrm>
                <a:prstGeom prst="rect">
                  <a:avLst/>
                </a:prstGeom>
                <a:solidFill>
                  <a:schemeClr val="bg1"/>
                </a:solidFill>
                <a:ln w="19050" cap="flat" cmpd="sng" algn="ctr">
                  <a:noFill/>
                  <a:prstDash val="solid"/>
                  <a:miter lim="800000"/>
                  <a:headEnd type="none" w="med" len="med"/>
                  <a:tailEnd type="none" w="med" len="med"/>
                </a:ln>
                <a:effectLst/>
              </p:spPr>
              <p:txBody>
                <a:bodyPr lIns="68580" anchor="ctr" anchorCtr="1"/>
                <a:lstStyle/>
                <a:p>
                  <a:pPr algn="ctr">
                    <a:defRPr/>
                  </a:pPr>
                  <a:endParaRPr lang="ko-KR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cs typeface="Calibri"/>
                  </a:endParaRPr>
                </a:p>
              </p:txBody>
            </p:sp>
            <p:sp>
              <p:nvSpPr>
                <p:cNvPr id="26" name="TextBox 25">
                  <a:extLst>
                    <a:ext uri="{FF2B5EF4-FFF2-40B4-BE49-F238E27FC236}">
                      <a16:creationId xmlns:a16="http://schemas.microsoft.com/office/drawing/2014/main" xmlns="" id="{E0639234-9943-4ACA-979E-7F5610CC4628}"/>
                    </a:ext>
                  </a:extLst>
                </p:cNvPr>
                <p:cNvSpPr txBox="1"/>
                <p:nvPr/>
              </p:nvSpPr>
              <p:spPr bwMode="auto">
                <a:xfrm>
                  <a:off x="2510616" y="6146732"/>
                  <a:ext cx="2269464" cy="5308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68580" tIns="34290" rIns="68580" bIns="34290" anchorCtr="1">
                  <a:spAutoFit/>
                </a:bodyPr>
                <a:lstStyle/>
                <a:p>
                  <a:pPr algn="ctr">
                    <a:lnSpc>
                      <a:spcPct val="95000"/>
                    </a:lnSpc>
                    <a:defRPr/>
                  </a:pPr>
                  <a:r>
                    <a:rPr lang="ko-KR" altLang="en-US" sz="8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관리 </a:t>
                  </a:r>
                  <a:r>
                    <a:rPr lang="en-US" altLang="ko-KR" sz="8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PC</a:t>
                  </a:r>
                </a:p>
                <a:p>
                  <a:pPr algn="ctr">
                    <a:lnSpc>
                      <a:spcPct val="95000"/>
                    </a:lnSpc>
                    <a:defRPr/>
                  </a:pPr>
                  <a:r>
                    <a:rPr lang="en-US" altLang="ko-KR" sz="8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(</a:t>
                  </a:r>
                  <a:r>
                    <a:rPr lang="ko-KR" altLang="en-US" sz="8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기존 </a:t>
                  </a:r>
                  <a:r>
                    <a:rPr lang="en-US" altLang="ko-KR" sz="8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PC </a:t>
                  </a:r>
                  <a:r>
                    <a:rPr lang="ko-KR" altLang="en-US" sz="8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사용 가능</a:t>
                  </a:r>
                  <a:r>
                    <a:rPr lang="en-US" altLang="ko-KR" sz="8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)</a:t>
                  </a:r>
                </a:p>
                <a:p>
                  <a:pPr algn="ctr">
                    <a:lnSpc>
                      <a:spcPct val="95000"/>
                    </a:lnSpc>
                    <a:defRPr/>
                  </a:pPr>
                  <a:r>
                    <a:rPr lang="en-US" altLang="ko-KR" sz="800" b="1" dirty="0">
                      <a:solidFill>
                        <a:srgbClr val="C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(</a:t>
                  </a:r>
                  <a:r>
                    <a:rPr lang="ko-KR" altLang="en-US" sz="800" b="1" dirty="0">
                      <a:solidFill>
                        <a:srgbClr val="C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추가 옵션</a:t>
                  </a:r>
                  <a:r>
                    <a:rPr lang="en-US" altLang="ko-KR" sz="800" b="1" dirty="0">
                      <a:solidFill>
                        <a:srgbClr val="C00000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rPr>
                    <a:t>)</a:t>
                  </a:r>
                  <a:endParaRPr lang="ko-KR" altLang="en-US" sz="800" b="1" dirty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endParaRPr>
                </a:p>
              </p:txBody>
            </p:sp>
            <p:grpSp>
              <p:nvGrpSpPr>
                <p:cNvPr id="27" name="그룹 548">
                  <a:extLst>
                    <a:ext uri="{FF2B5EF4-FFF2-40B4-BE49-F238E27FC236}">
                      <a16:creationId xmlns:a16="http://schemas.microsoft.com/office/drawing/2014/main" xmlns="" id="{9776F1F1-139E-46D4-B60F-BDA6C3D7432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724431" y="5218290"/>
                  <a:ext cx="1501023" cy="753023"/>
                  <a:chOff x="3672877" y="1503968"/>
                  <a:chExt cx="3597284" cy="1575951"/>
                </a:xfrm>
              </p:grpSpPr>
              <p:pic>
                <p:nvPicPr>
                  <p:cNvPr id="28" name="그림 549">
                    <a:extLst>
                      <a:ext uri="{FF2B5EF4-FFF2-40B4-BE49-F238E27FC236}">
                        <a16:creationId xmlns:a16="http://schemas.microsoft.com/office/drawing/2014/main" xmlns="" id="{22B0B690-99FA-412D-9925-0F274C946EF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672877" y="1503968"/>
                    <a:ext cx="3597284" cy="1575951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29" name="그림 550">
                    <a:extLst>
                      <a:ext uri="{FF2B5EF4-FFF2-40B4-BE49-F238E27FC236}">
                        <a16:creationId xmlns:a16="http://schemas.microsoft.com/office/drawing/2014/main" xmlns="" id="{145609CC-5D2E-4996-B21A-178B29EC1AD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4745451" y="1677885"/>
                    <a:ext cx="1796173" cy="79499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</p:grpSp>
          <p:pic>
            <p:nvPicPr>
              <p:cNvPr id="21" name="그림 540">
                <a:extLst>
                  <a:ext uri="{FF2B5EF4-FFF2-40B4-BE49-F238E27FC236}">
                    <a16:creationId xmlns:a16="http://schemas.microsoft.com/office/drawing/2014/main" xmlns="" id="{5EAE472B-B1E6-435A-B3D9-52EEE1F048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552651" y="5063927"/>
                <a:ext cx="767048" cy="4433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xmlns="" id="{ABCF4CFE-B49B-482B-B2B6-5AC2FF560F3B}"/>
                  </a:ext>
                </a:extLst>
              </p:cNvPr>
              <p:cNvSpPr txBox="1"/>
              <p:nvPr/>
            </p:nvSpPr>
            <p:spPr bwMode="auto">
              <a:xfrm>
                <a:off x="8529840" y="5764054"/>
                <a:ext cx="970020" cy="303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8580" tIns="34290" rIns="68580" bIns="34290" anchorCtr="1">
                <a:spAutoFit/>
              </a:bodyPr>
              <a:lstStyle/>
              <a:p>
                <a:pPr algn="ctr">
                  <a:lnSpc>
                    <a:spcPct val="95000"/>
                  </a:lnSpc>
                  <a:defRPr/>
                </a:pPr>
                <a:r>
                  <a:rPr lang="en-US" altLang="ko-KR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VOIP </a:t>
                </a:r>
                <a:r>
                  <a:rPr lang="ko-KR" altLang="en-US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모기폰</a:t>
                </a:r>
                <a:endParaRPr lang="en-US" altLang="ko-KR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endParaRPr>
              </a:p>
              <a:p>
                <a:pPr algn="ctr">
                  <a:lnSpc>
                    <a:spcPct val="95000"/>
                  </a:lnSpc>
                  <a:defRPr/>
                </a:pPr>
                <a:r>
                  <a:rPr lang="en-US" altLang="ko-KR" sz="800" b="1" dirty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(</a:t>
                </a:r>
                <a:r>
                  <a:rPr lang="ko-KR" altLang="en-US" sz="800" b="1" dirty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추가옵션</a:t>
                </a:r>
                <a:r>
                  <a:rPr lang="en-US" altLang="ko-KR" sz="800" b="1" dirty="0">
                    <a:solidFill>
                      <a:srgbClr val="C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/>
                  </a:rPr>
                  <a:t>)</a:t>
                </a:r>
                <a:endParaRPr lang="ko-KR" altLang="en-US" sz="800" b="1" dirty="0">
                  <a:solidFill>
                    <a:srgbClr val="C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endParaRPr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xmlns="" id="{F4BF9740-6FE1-4A89-9AB0-01B9E7AB396C}"/>
                  </a:ext>
                </a:extLst>
              </p:cNvPr>
              <p:cNvSpPr/>
              <p:nvPr/>
            </p:nvSpPr>
            <p:spPr>
              <a:xfrm>
                <a:off x="8896021" y="4627261"/>
                <a:ext cx="1480008" cy="2616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ko-KR" altLang="en-US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관리실</a:t>
                </a:r>
                <a:r>
                  <a:rPr lang="en-US" altLang="ko-KR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(</a:t>
                </a:r>
                <a:r>
                  <a:rPr lang="ko-KR" altLang="en-US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기전실</a:t>
                </a:r>
                <a:r>
                  <a:rPr lang="en-US" altLang="ko-KR" sz="1100" b="1" dirty="0">
                    <a:solidFill>
                      <a:srgbClr val="40404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  <a:cs typeface="Calibri" panose="020F0502020204030204" pitchFamily="34" charset="0"/>
                  </a:rPr>
                  <a:t>)</a:t>
                </a:r>
              </a:p>
            </p:txBody>
          </p:sp>
        </p:grpSp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xmlns="" id="{A239ED52-3514-4052-8192-DA152DCCC7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08823" y="1942815"/>
              <a:ext cx="579665" cy="579665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9CC920C3-D8CF-43E8-B0D8-4512319B03AB}"/>
                </a:ext>
              </a:extLst>
            </p:cNvPr>
            <p:cNvSpPr txBox="1"/>
            <p:nvPr/>
          </p:nvSpPr>
          <p:spPr bwMode="auto">
            <a:xfrm>
              <a:off x="9818389" y="2740407"/>
              <a:ext cx="742107" cy="303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8580" tIns="34290" rIns="68580" bIns="34290" anchorCtr="1">
              <a:spAutoFit/>
            </a:bodyPr>
            <a:lstStyle/>
            <a:p>
              <a:pPr algn="ctr">
                <a:lnSpc>
                  <a:spcPct val="95000"/>
                </a:lnSpc>
                <a:defRPr/>
              </a:pPr>
              <a:r>
                <a:rPr lang="ko-KR" altLang="en-U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유무선</a:t>
              </a:r>
              <a:endParaRPr lang="en-US" altLang="ko-KR" sz="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endParaRPr>
            </a:p>
            <a:p>
              <a:pPr algn="ctr">
                <a:lnSpc>
                  <a:spcPct val="95000"/>
                </a:lnSpc>
                <a:defRPr/>
              </a:pPr>
              <a:r>
                <a:rPr lang="ko-KR" altLang="en-US" sz="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Calibri"/>
                </a:rPr>
                <a:t>공유기</a:t>
              </a:r>
            </a:p>
          </p:txBody>
        </p:sp>
      </p:grpSp>
      <p:sp>
        <p:nvSpPr>
          <p:cNvPr id="50" name="사각형: 둥근 모서리 2605"/>
          <p:cNvSpPr/>
          <p:nvPr/>
        </p:nvSpPr>
        <p:spPr bwMode="gray">
          <a:xfrm>
            <a:off x="251520" y="2354141"/>
            <a:ext cx="4467839" cy="3555312"/>
          </a:xfrm>
          <a:prstGeom prst="roundRect">
            <a:avLst/>
          </a:prstGeom>
          <a:noFill/>
          <a:ln w="1270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lIns="68580" anchor="ctr" anchorCtr="1"/>
          <a:lstStyle>
            <a:lvl1pPr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1pPr>
            <a:lvl2pPr marL="742950" indent="-285750"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2pPr>
            <a:lvl3pPr marL="1143000" indent="-228600"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3pPr>
            <a:lvl4pPr marL="1600200" indent="-228600"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4pPr>
            <a:lvl5pPr marL="2057400" indent="-228600"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200" b="1">
                <a:solidFill>
                  <a:schemeClr val="tx1"/>
                </a:solidFill>
                <a:latin typeface="굴림체" panose="020B0609000101010101" pitchFamily="49" charset="-127"/>
                <a:ea typeface="굴림체" panose="020B0609000101010101" pitchFamily="49" charset="-127"/>
              </a:defRPr>
            </a:lvl9pPr>
          </a:lstStyle>
          <a:p>
            <a:endParaRPr lang="en-US" altLang="ko-KR" sz="105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</p:txBody>
      </p:sp>
      <p:pic>
        <p:nvPicPr>
          <p:cNvPr id="51" name="그림 50">
            <a:extLst>
              <a:ext uri="{FF2B5EF4-FFF2-40B4-BE49-F238E27FC236}">
                <a16:creationId xmlns:a16="http://schemas.microsoft.com/office/drawing/2014/main" xmlns="" id="{4FC4C704-C851-492D-81C7-FFBD38B1F89E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49575"/>
          <a:stretch/>
        </p:blipFill>
        <p:spPr>
          <a:xfrm>
            <a:off x="2374181" y="3361846"/>
            <a:ext cx="2337286" cy="1951037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3.  </a:t>
            </a:r>
            <a:r>
              <a:rPr lang="ko-KR" altLang="en-US" b="1" dirty="0" smtClean="0">
                <a:solidFill>
                  <a:schemeClr val="bg1"/>
                </a:solidFill>
              </a:rPr>
              <a:t>제안내용 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VCV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04" y="4509119"/>
            <a:ext cx="641836" cy="1292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1F94397E-C89F-48CB-84C3-C2DEC4595F0F}"/>
              </a:ext>
            </a:extLst>
          </p:cNvPr>
          <p:cNvSpPr txBox="1"/>
          <p:nvPr/>
        </p:nvSpPr>
        <p:spPr bwMode="auto">
          <a:xfrm>
            <a:off x="1374230" y="3530108"/>
            <a:ext cx="893514" cy="30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 anchorCtr="1">
            <a:spAutoFit/>
          </a:bodyPr>
          <a:lstStyle/>
          <a:p>
            <a:pPr>
              <a:lnSpc>
                <a:spcPct val="95000"/>
              </a:lnSpc>
              <a:defRPr/>
            </a:pPr>
            <a:r>
              <a:rPr lang="ko-KR" altLang="en-U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차량번호 인식기</a:t>
            </a:r>
            <a:endParaRPr lang="en-US" altLang="ko-KR" sz="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  <a:p>
            <a:pPr algn="ctr">
              <a:lnSpc>
                <a:spcPct val="95000"/>
              </a:lnSpc>
              <a:defRPr/>
            </a:pPr>
            <a:r>
              <a:rPr lang="en-US" altLang="ko-KR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4</a:t>
            </a:r>
            <a:r>
              <a:rPr lang="ko-KR" altLang="en-U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대</a:t>
            </a:r>
            <a:endParaRPr lang="ko-KR" alt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</p:txBody>
      </p:sp>
      <p:pic>
        <p:nvPicPr>
          <p:cNvPr id="2051" name="Picture 3" descr="LPR양방향(yellow)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51" y="2756845"/>
            <a:ext cx="593449" cy="1489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1F94397E-C89F-48CB-84C3-C2DEC4595F0F}"/>
              </a:ext>
            </a:extLst>
          </p:cNvPr>
          <p:cNvSpPr txBox="1"/>
          <p:nvPr/>
        </p:nvSpPr>
        <p:spPr bwMode="auto">
          <a:xfrm>
            <a:off x="1472268" y="4924188"/>
            <a:ext cx="651460" cy="303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 anchorCtr="1">
            <a:spAutoFit/>
          </a:bodyPr>
          <a:lstStyle/>
          <a:p>
            <a:pPr>
              <a:lnSpc>
                <a:spcPct val="95000"/>
              </a:lnSpc>
              <a:defRPr/>
            </a:pPr>
            <a:r>
              <a:rPr lang="ko-KR" altLang="en-US" sz="8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무인정산기</a:t>
            </a:r>
            <a:endParaRPr lang="en-US" altLang="ko-KR" sz="800" b="1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  <a:p>
            <a:pPr algn="ctr">
              <a:lnSpc>
                <a:spcPct val="95000"/>
              </a:lnSpc>
              <a:defRPr/>
            </a:pPr>
            <a:r>
              <a:rPr lang="en-US" altLang="ko-KR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1</a:t>
            </a:r>
            <a:r>
              <a:rPr lang="ko-KR" altLang="en-US" sz="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Calibri"/>
              </a:rPr>
              <a:t>대</a:t>
            </a:r>
            <a:endParaRPr lang="ko-KR" alt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Calibri"/>
            </a:endParaRPr>
          </a:p>
        </p:txBody>
      </p:sp>
      <p:pic>
        <p:nvPicPr>
          <p:cNvPr id="58" name="Picture 6" descr="C:\Users\Administrator\AppData\Local\Microsoft\Windows\Temporary Internet Files\Content.IE5\7S0W9UHX\cctv-camera[1].png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56" y="654840"/>
            <a:ext cx="329589" cy="33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953386" y="639704"/>
            <a:ext cx="3546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66"/>
                </a:solidFill>
              </a:rPr>
              <a:t> </a:t>
            </a:r>
            <a:r>
              <a:rPr lang="ko-KR" altLang="en-US" b="1" dirty="0" err="1" smtClean="0">
                <a:solidFill>
                  <a:srgbClr val="FF0066"/>
                </a:solidFill>
              </a:rPr>
              <a:t>클라우드</a:t>
            </a:r>
            <a:r>
              <a:rPr lang="ko-KR" altLang="en-US" b="1" dirty="0" smtClean="0">
                <a:solidFill>
                  <a:srgbClr val="FF0066"/>
                </a:solidFill>
              </a:rPr>
              <a:t> </a:t>
            </a:r>
            <a:r>
              <a:rPr lang="en-US" altLang="ko-KR" b="1" dirty="0" smtClean="0">
                <a:solidFill>
                  <a:srgbClr val="FF0066"/>
                </a:solidFill>
              </a:rPr>
              <a:t>LPR </a:t>
            </a:r>
            <a:r>
              <a:rPr lang="ko-KR" altLang="en-US" b="1" dirty="0" smtClean="0">
                <a:solidFill>
                  <a:srgbClr val="FF0066"/>
                </a:solidFill>
              </a:rPr>
              <a:t>시스템 구축도</a:t>
            </a:r>
            <a:endParaRPr lang="ko-KR" altLang="en-US" b="1" dirty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437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3.  </a:t>
            </a:r>
            <a:r>
              <a:rPr lang="ko-KR" altLang="en-US" b="1" dirty="0" smtClean="0">
                <a:solidFill>
                  <a:schemeClr val="bg1"/>
                </a:solidFill>
              </a:rPr>
              <a:t>제안내용 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6" descr="C:\Users\Administrator\AppData\Local\Microsoft\Windows\Temporary Internet Files\Content.IE5\7S0W9UHX\cctv-camera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56" y="654840"/>
            <a:ext cx="329589" cy="33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953386" y="639704"/>
            <a:ext cx="3546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66"/>
                </a:solidFill>
              </a:rPr>
              <a:t> </a:t>
            </a:r>
            <a:r>
              <a:rPr lang="ko-KR" altLang="en-US" b="1" dirty="0" smtClean="0">
                <a:solidFill>
                  <a:srgbClr val="FF0066"/>
                </a:solidFill>
              </a:rPr>
              <a:t>주차요금 </a:t>
            </a:r>
            <a:r>
              <a:rPr lang="ko-KR" altLang="en-US" b="1" dirty="0" err="1" smtClean="0">
                <a:solidFill>
                  <a:srgbClr val="FF0066"/>
                </a:solidFill>
              </a:rPr>
              <a:t>정산별</a:t>
            </a:r>
            <a:r>
              <a:rPr lang="ko-KR" altLang="en-US" b="1" dirty="0" smtClean="0">
                <a:solidFill>
                  <a:srgbClr val="FF0066"/>
                </a:solidFill>
              </a:rPr>
              <a:t> 단계 사례</a:t>
            </a:r>
            <a:endParaRPr lang="ko-KR" altLang="en-US" b="1" dirty="0">
              <a:solidFill>
                <a:srgbClr val="FF0066"/>
              </a:solidFill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08903CA1-5463-42E9-8FF7-E0015B3A1D1F}"/>
              </a:ext>
            </a:extLst>
          </p:cNvPr>
          <p:cNvGrpSpPr/>
          <p:nvPr/>
        </p:nvGrpSpPr>
        <p:grpSpPr>
          <a:xfrm>
            <a:off x="93471" y="1988840"/>
            <a:ext cx="4190497" cy="4374658"/>
            <a:chOff x="115041" y="923706"/>
            <a:chExt cx="5963698" cy="5799666"/>
          </a:xfrm>
        </p:grpSpPr>
        <p:pic>
          <p:nvPicPr>
            <p:cNvPr id="23" name="그림 22">
              <a:extLst>
                <a:ext uri="{FF2B5EF4-FFF2-40B4-BE49-F238E27FC236}">
                  <a16:creationId xmlns="" xmlns:a16="http://schemas.microsoft.com/office/drawing/2014/main" id="{1EBFD1C9-F612-43F2-81A0-C8C521394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041" y="923706"/>
              <a:ext cx="5963698" cy="5799666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="" xmlns:a16="http://schemas.microsoft.com/office/drawing/2014/main" id="{236F7A4B-8B77-4806-9413-020C517513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8660" y="3164190"/>
              <a:ext cx="794641" cy="1199665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="" xmlns:a16="http://schemas.microsoft.com/office/drawing/2014/main" id="{657733C2-039C-4372-B6C5-B8BB923D9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8500" y="3884270"/>
              <a:ext cx="864096" cy="1208603"/>
            </a:xfrm>
            <a:prstGeom prst="rect">
              <a:avLst/>
            </a:prstGeom>
          </p:spPr>
        </p:pic>
      </p:grpSp>
      <p:sp>
        <p:nvSpPr>
          <p:cNvPr id="26" name="Rectangle 100">
            <a:extLst>
              <a:ext uri="{FF2B5EF4-FFF2-40B4-BE49-F238E27FC236}">
                <a16:creationId xmlns="" xmlns:a16="http://schemas.microsoft.com/office/drawing/2014/main" id="{DD00059D-701F-427E-8892-A7888D43D08C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13720" y="1662296"/>
            <a:ext cx="1096409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차단기 개방</a:t>
            </a:r>
          </a:p>
        </p:txBody>
      </p:sp>
      <p:sp>
        <p:nvSpPr>
          <p:cNvPr id="27" name="AutoShape 45">
            <a:extLst>
              <a:ext uri="{FF2B5EF4-FFF2-40B4-BE49-F238E27FC236}">
                <a16:creationId xmlns="" xmlns:a16="http://schemas.microsoft.com/office/drawing/2014/main" id="{C607D64F-34B5-4486-8553-B8E7A1B05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1616" y="2097747"/>
            <a:ext cx="287478" cy="347393"/>
          </a:xfrm>
          <a:prstGeom prst="rightArrow">
            <a:avLst>
              <a:gd name="adj1" fmla="val 63408"/>
              <a:gd name="adj2" fmla="val 48483"/>
            </a:avLst>
          </a:prstGeom>
          <a:gradFill rotWithShape="1">
            <a:gsLst>
              <a:gs pos="0">
                <a:srgbClr val="D7EFFF">
                  <a:alpha val="92000"/>
                </a:srgbClr>
              </a:gs>
              <a:gs pos="100000">
                <a:srgbClr val="0099FF"/>
              </a:gs>
            </a:gsLst>
            <a:lin ang="0" scaled="1"/>
          </a:gradFill>
          <a:ln w="3175" algn="ctr">
            <a:solidFill>
              <a:srgbClr val="739ACD"/>
            </a:solidFill>
            <a:miter lim="800000"/>
            <a:headEnd/>
            <a:tailEnd/>
          </a:ln>
          <a:effectLst/>
        </p:spPr>
        <p:txBody>
          <a:bodyPr rot="10800000" lIns="0" tIns="45714" rIns="0" bIns="4571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Rectangle 100">
            <a:extLst>
              <a:ext uri="{FF2B5EF4-FFF2-40B4-BE49-F238E27FC236}">
                <a16:creationId xmlns="" xmlns:a16="http://schemas.microsoft.com/office/drawing/2014/main" id="{799CF18C-6C86-4F71-B683-529E5312E62D}"/>
              </a:ext>
            </a:extLst>
          </p:cNvPr>
          <p:cNvSpPr>
            <a:spLocks noChangeArrowheads="1"/>
          </p:cNvSpPr>
          <p:nvPr/>
        </p:nvSpPr>
        <p:spPr bwMode="gray">
          <a:xfrm>
            <a:off x="5459437" y="1662296"/>
            <a:ext cx="1096409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경차 자동 판별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옵션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AutoShape 45">
            <a:extLst>
              <a:ext uri="{FF2B5EF4-FFF2-40B4-BE49-F238E27FC236}">
                <a16:creationId xmlns="" xmlns:a16="http://schemas.microsoft.com/office/drawing/2014/main" id="{B457D453-7ECF-45BD-9513-4E411D32F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4718" y="2097747"/>
            <a:ext cx="287478" cy="347393"/>
          </a:xfrm>
          <a:prstGeom prst="rightArrow">
            <a:avLst>
              <a:gd name="adj1" fmla="val 63408"/>
              <a:gd name="adj2" fmla="val 48483"/>
            </a:avLst>
          </a:prstGeom>
          <a:gradFill rotWithShape="1">
            <a:gsLst>
              <a:gs pos="0">
                <a:srgbClr val="D7EFFF">
                  <a:alpha val="92000"/>
                </a:srgbClr>
              </a:gs>
              <a:gs pos="100000">
                <a:srgbClr val="0099FF"/>
              </a:gs>
            </a:gsLst>
            <a:lin ang="0" scaled="1"/>
          </a:gradFill>
          <a:ln w="3175" algn="ctr">
            <a:solidFill>
              <a:srgbClr val="739ACD"/>
            </a:solidFill>
            <a:miter lim="800000"/>
            <a:headEnd/>
            <a:tailEnd/>
          </a:ln>
          <a:effectLst/>
        </p:spPr>
        <p:txBody>
          <a:bodyPr rot="10800000" lIns="0" tIns="45714" rIns="0" bIns="4571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" name="Rectangle 100">
            <a:extLst>
              <a:ext uri="{FF2B5EF4-FFF2-40B4-BE49-F238E27FC236}">
                <a16:creationId xmlns="" xmlns:a16="http://schemas.microsoft.com/office/drawing/2014/main" id="{A09A5AD6-9FD2-4D62-90E6-7581A56AAAFB}"/>
              </a:ext>
            </a:extLst>
          </p:cNvPr>
          <p:cNvSpPr>
            <a:spLocks noChangeArrowheads="1"/>
          </p:cNvSpPr>
          <p:nvPr/>
        </p:nvSpPr>
        <p:spPr bwMode="gray">
          <a:xfrm>
            <a:off x="4192538" y="1662296"/>
            <a:ext cx="1096409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차량번호 인식</a:t>
            </a:r>
          </a:p>
        </p:txBody>
      </p:sp>
      <p:grpSp>
        <p:nvGrpSpPr>
          <p:cNvPr id="33" name="그룹 260">
            <a:extLst>
              <a:ext uri="{FF2B5EF4-FFF2-40B4-BE49-F238E27FC236}">
                <a16:creationId xmlns="" xmlns:a16="http://schemas.microsoft.com/office/drawing/2014/main" id="{D1EDBE0F-1732-4B3F-BCD9-326DAD55138A}"/>
              </a:ext>
            </a:extLst>
          </p:cNvPr>
          <p:cNvGrpSpPr/>
          <p:nvPr/>
        </p:nvGrpSpPr>
        <p:grpSpPr>
          <a:xfrm>
            <a:off x="4203052" y="2370702"/>
            <a:ext cx="1083313" cy="626250"/>
            <a:chOff x="3312806" y="3166518"/>
            <a:chExt cx="1512398" cy="710368"/>
          </a:xfrm>
        </p:grpSpPr>
        <p:sp>
          <p:nvSpPr>
            <p:cNvPr id="34" name="Rectangle 135">
              <a:extLst>
                <a:ext uri="{FF2B5EF4-FFF2-40B4-BE49-F238E27FC236}">
                  <a16:creationId xmlns="" xmlns:a16="http://schemas.microsoft.com/office/drawing/2014/main" id="{D1E4BF3E-DF1D-480C-A3D2-FF938E69F1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641126"/>
              <a:ext cx="1512000" cy="23107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5" name="Rectangle 125">
              <a:extLst>
                <a:ext uri="{FF2B5EF4-FFF2-40B4-BE49-F238E27FC236}">
                  <a16:creationId xmlns="" xmlns:a16="http://schemas.microsoft.com/office/drawing/2014/main" id="{6EA434A6-AEA4-4B23-923F-C157DFA8AA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559306"/>
              <a:ext cx="1512000" cy="8954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Rectangle 135">
              <a:extLst>
                <a:ext uri="{FF2B5EF4-FFF2-40B4-BE49-F238E27FC236}">
                  <a16:creationId xmlns="" xmlns:a16="http://schemas.microsoft.com/office/drawing/2014/main" id="{357146D1-3E1F-4A70-BEC7-B34A8F101F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476232"/>
              <a:ext cx="1512000" cy="89547"/>
            </a:xfrm>
            <a:prstGeom prst="rect">
              <a:avLst/>
            </a:prstGeom>
            <a:solidFill>
              <a:srgbClr val="E7BD35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AutoShape 126">
              <a:extLst>
                <a:ext uri="{FF2B5EF4-FFF2-40B4-BE49-F238E27FC236}">
                  <a16:creationId xmlns="" xmlns:a16="http://schemas.microsoft.com/office/drawing/2014/main" id="{0809FAA4-C6EF-4CC6-9BCB-64215700F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6466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AutoShape 127">
              <a:extLst>
                <a:ext uri="{FF2B5EF4-FFF2-40B4-BE49-F238E27FC236}">
                  <a16:creationId xmlns="" xmlns:a16="http://schemas.microsoft.com/office/drawing/2014/main" id="{6D8014FA-4396-404F-A120-57201091EC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1906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AutoShape 128">
              <a:extLst>
                <a:ext uri="{FF2B5EF4-FFF2-40B4-BE49-F238E27FC236}">
                  <a16:creationId xmlns="" xmlns:a16="http://schemas.microsoft.com/office/drawing/2014/main" id="{18199CB0-A2C5-48CC-89DD-FA305C938B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347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AutoShape 129">
              <a:extLst>
                <a:ext uri="{FF2B5EF4-FFF2-40B4-BE49-F238E27FC236}">
                  <a16:creationId xmlns="" xmlns:a16="http://schemas.microsoft.com/office/drawing/2014/main" id="{BD10D585-C6CE-4DCF-AE0A-181BC281F7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785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AutoShape 130">
              <a:extLst>
                <a:ext uri="{FF2B5EF4-FFF2-40B4-BE49-F238E27FC236}">
                  <a16:creationId xmlns="" xmlns:a16="http://schemas.microsoft.com/office/drawing/2014/main" id="{F6AA6CD8-6603-4DFA-977B-989DCDE71B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9965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2" name="AutoShape 131">
              <a:extLst>
                <a:ext uri="{FF2B5EF4-FFF2-40B4-BE49-F238E27FC236}">
                  <a16:creationId xmlns="" xmlns:a16="http://schemas.microsoft.com/office/drawing/2014/main" id="{1B45294C-D000-4D1A-A248-4112782921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540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3" name="AutoShape 132">
              <a:extLst>
                <a:ext uri="{FF2B5EF4-FFF2-40B4-BE49-F238E27FC236}">
                  <a16:creationId xmlns="" xmlns:a16="http://schemas.microsoft.com/office/drawing/2014/main" id="{318A154B-37BB-4C1F-967A-C395696022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084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AutoShape 133">
              <a:extLst>
                <a:ext uri="{FF2B5EF4-FFF2-40B4-BE49-F238E27FC236}">
                  <a16:creationId xmlns="" xmlns:a16="http://schemas.microsoft.com/office/drawing/2014/main" id="{BE80132F-6EDB-4021-AB9B-F221BD5C45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6281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5" name="AutoShape 134">
              <a:extLst>
                <a:ext uri="{FF2B5EF4-FFF2-40B4-BE49-F238E27FC236}">
                  <a16:creationId xmlns="" xmlns:a16="http://schemas.microsoft.com/office/drawing/2014/main" id="{CF63E140-C70B-4274-88D9-7A13510E13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346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46" name="Picture 136" descr="사용자 지정 4 copy">
              <a:extLst>
                <a:ext uri="{FF2B5EF4-FFF2-40B4-BE49-F238E27FC236}">
                  <a16:creationId xmlns="" xmlns:a16="http://schemas.microsoft.com/office/drawing/2014/main" id="{A98EC67E-D1A5-464F-AB51-0A746BA76C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 l="56725" t="23077" r="1401" b="7365"/>
            <a:stretch>
              <a:fillRect/>
            </a:stretch>
          </p:blipFill>
          <p:spPr bwMode="auto">
            <a:xfrm>
              <a:off x="3312806" y="3166518"/>
              <a:ext cx="880283" cy="710368"/>
            </a:xfrm>
            <a:prstGeom prst="rect">
              <a:avLst/>
            </a:prstGeom>
          </p:spPr>
        </p:pic>
        <p:pic>
          <p:nvPicPr>
            <p:cNvPr id="47" name="Picture 2" descr="C:\Users\우혜령 대리\Desktop\[김대훈]100927-Green ITS 주차시스템\자동차-뒤면-copy.png">
              <a:extLst>
                <a:ext uri="{FF2B5EF4-FFF2-40B4-BE49-F238E27FC236}">
                  <a16:creationId xmlns="" xmlns:a16="http://schemas.microsoft.com/office/drawing/2014/main" id="{EDF613AD-FF94-4843-BCE0-A97DFF05F2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 l="33806" t="62264" r="33517" b="25000"/>
            <a:stretch>
              <a:fillRect/>
            </a:stretch>
          </p:blipFill>
          <p:spPr bwMode="auto">
            <a:xfrm>
              <a:off x="3782576" y="3516846"/>
              <a:ext cx="621521" cy="187994"/>
            </a:xfrm>
            <a:prstGeom prst="rect">
              <a:avLst/>
            </a:prstGeom>
          </p:spPr>
        </p:pic>
      </p:grpSp>
      <p:grpSp>
        <p:nvGrpSpPr>
          <p:cNvPr id="48" name="그룹 152">
            <a:extLst>
              <a:ext uri="{FF2B5EF4-FFF2-40B4-BE49-F238E27FC236}">
                <a16:creationId xmlns="" xmlns:a16="http://schemas.microsoft.com/office/drawing/2014/main" id="{A5D0BDBF-71B3-4A36-9AA8-E10EB2DD3609}"/>
              </a:ext>
            </a:extLst>
          </p:cNvPr>
          <p:cNvGrpSpPr/>
          <p:nvPr/>
        </p:nvGrpSpPr>
        <p:grpSpPr>
          <a:xfrm>
            <a:off x="5465593" y="2210069"/>
            <a:ext cx="1091025" cy="782563"/>
            <a:chOff x="3544814" y="2492896"/>
            <a:chExt cx="1347605" cy="782563"/>
          </a:xfrm>
        </p:grpSpPr>
        <p:sp>
          <p:nvSpPr>
            <p:cNvPr id="49" name="직사각형 48">
              <a:extLst>
                <a:ext uri="{FF2B5EF4-FFF2-40B4-BE49-F238E27FC236}">
                  <a16:creationId xmlns="" xmlns:a16="http://schemas.microsoft.com/office/drawing/2014/main" id="{461D7069-2EC0-4E22-B88D-677A46C9C44A}"/>
                </a:ext>
              </a:extLst>
            </p:cNvPr>
            <p:cNvSpPr/>
            <p:nvPr/>
          </p:nvSpPr>
          <p:spPr>
            <a:xfrm>
              <a:off x="3545416" y="2741209"/>
              <a:ext cx="1346400" cy="42440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50" name="그룹 136">
              <a:extLst>
                <a:ext uri="{FF2B5EF4-FFF2-40B4-BE49-F238E27FC236}">
                  <a16:creationId xmlns="" xmlns:a16="http://schemas.microsoft.com/office/drawing/2014/main" id="{66148D80-DDEB-4E32-9C02-E0250858CC88}"/>
                </a:ext>
              </a:extLst>
            </p:cNvPr>
            <p:cNvGrpSpPr/>
            <p:nvPr/>
          </p:nvGrpSpPr>
          <p:grpSpPr>
            <a:xfrm>
              <a:off x="3544814" y="2714950"/>
              <a:ext cx="1347605" cy="154576"/>
              <a:chOff x="2594201" y="2862462"/>
              <a:chExt cx="1548000" cy="176063"/>
            </a:xfrm>
          </p:grpSpPr>
          <p:grpSp>
            <p:nvGrpSpPr>
              <p:cNvPr id="73" name="그룹 135">
                <a:extLst>
                  <a:ext uri="{FF2B5EF4-FFF2-40B4-BE49-F238E27FC236}">
                    <a16:creationId xmlns="" xmlns:a16="http://schemas.microsoft.com/office/drawing/2014/main" id="{9D8C0C85-CB71-47EE-968D-B4D5D9CD937C}"/>
                  </a:ext>
                </a:extLst>
              </p:cNvPr>
              <p:cNvGrpSpPr/>
              <p:nvPr/>
            </p:nvGrpSpPr>
            <p:grpSpPr>
              <a:xfrm>
                <a:off x="2594201" y="2862462"/>
                <a:ext cx="1548000" cy="176063"/>
                <a:chOff x="2618017" y="2852936"/>
                <a:chExt cx="1529753" cy="176063"/>
              </a:xfrm>
            </p:grpSpPr>
            <p:sp>
              <p:nvSpPr>
                <p:cNvPr id="83" name="Rectangle 125">
                  <a:extLst>
                    <a:ext uri="{FF2B5EF4-FFF2-40B4-BE49-F238E27FC236}">
                      <a16:creationId xmlns="" xmlns:a16="http://schemas.microsoft.com/office/drawing/2014/main" id="{4984F669-C70E-4267-9102-20742A69E55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18017" y="2937666"/>
                  <a:ext cx="1529753" cy="91333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84" name="Rectangle 135">
                  <a:extLst>
                    <a:ext uri="{FF2B5EF4-FFF2-40B4-BE49-F238E27FC236}">
                      <a16:creationId xmlns="" xmlns:a16="http://schemas.microsoft.com/office/drawing/2014/main" id="{4D7606F9-687C-4035-8FDD-F0F235F7F0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18017" y="2852936"/>
                  <a:ext cx="1529753" cy="91333"/>
                </a:xfrm>
                <a:prstGeom prst="rect">
                  <a:avLst/>
                </a:prstGeom>
                <a:solidFill>
                  <a:srgbClr val="E7BD35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74" name="AutoShape 126">
                <a:extLst>
                  <a:ext uri="{FF2B5EF4-FFF2-40B4-BE49-F238E27FC236}">
                    <a16:creationId xmlns="" xmlns:a16="http://schemas.microsoft.com/office/drawing/2014/main" id="{FA811209-0BA6-41F7-ABF7-95C54F9365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18017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5" name="AutoShape 127">
                <a:extLst>
                  <a:ext uri="{FF2B5EF4-FFF2-40B4-BE49-F238E27FC236}">
                    <a16:creationId xmlns="" xmlns:a16="http://schemas.microsoft.com/office/drawing/2014/main" id="{2005D5E8-6DB6-402E-B70E-7CF7B589F1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87396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6" name="AutoShape 128">
                <a:extLst>
                  <a:ext uri="{FF2B5EF4-FFF2-40B4-BE49-F238E27FC236}">
                    <a16:creationId xmlns="" xmlns:a16="http://schemas.microsoft.com/office/drawing/2014/main" id="{9FBFA324-B6B2-40A9-A33D-639FD9757B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56776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7" name="AutoShape 129">
                <a:extLst>
                  <a:ext uri="{FF2B5EF4-FFF2-40B4-BE49-F238E27FC236}">
                    <a16:creationId xmlns="" xmlns:a16="http://schemas.microsoft.com/office/drawing/2014/main" id="{3D11FAC7-85BC-4C8A-A6A9-3E88E421E4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6153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8" name="AutoShape 130">
                <a:extLst>
                  <a:ext uri="{FF2B5EF4-FFF2-40B4-BE49-F238E27FC236}">
                    <a16:creationId xmlns="" xmlns:a16="http://schemas.microsoft.com/office/drawing/2014/main" id="{6037C780-8ACB-4700-A9D0-AD50509A95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314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9" name="AutoShape 131">
                <a:extLst>
                  <a:ext uri="{FF2B5EF4-FFF2-40B4-BE49-F238E27FC236}">
                    <a16:creationId xmlns="" xmlns:a16="http://schemas.microsoft.com/office/drawing/2014/main" id="{63A0186E-3E54-41E8-9673-3692619F02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66691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0" name="AutoShape 132">
                <a:extLst>
                  <a:ext uri="{FF2B5EF4-FFF2-40B4-BE49-F238E27FC236}">
                    <a16:creationId xmlns="" xmlns:a16="http://schemas.microsoft.com/office/drawing/2014/main" id="{EE358C05-59A0-4FEE-A380-CD7CE3EBAB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6070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1" name="AutoShape 133">
                <a:extLst>
                  <a:ext uri="{FF2B5EF4-FFF2-40B4-BE49-F238E27FC236}">
                    <a16:creationId xmlns="" xmlns:a16="http://schemas.microsoft.com/office/drawing/2014/main" id="{4F9EDF6D-BBE7-4B89-B138-6D2761DF7A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5447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82" name="AutoShape 134">
                <a:extLst>
                  <a:ext uri="{FF2B5EF4-FFF2-40B4-BE49-F238E27FC236}">
                    <a16:creationId xmlns="" xmlns:a16="http://schemas.microsoft.com/office/drawing/2014/main" id="{C53314B0-022B-4732-9C78-A47EF1FAD9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6609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51" name="그룹 136">
              <a:extLst>
                <a:ext uri="{FF2B5EF4-FFF2-40B4-BE49-F238E27FC236}">
                  <a16:creationId xmlns="" xmlns:a16="http://schemas.microsoft.com/office/drawing/2014/main" id="{717E0723-123B-4763-A191-291AF74680AF}"/>
                </a:ext>
              </a:extLst>
            </p:cNvPr>
            <p:cNvGrpSpPr/>
            <p:nvPr/>
          </p:nvGrpSpPr>
          <p:grpSpPr>
            <a:xfrm>
              <a:off x="3544814" y="3120883"/>
              <a:ext cx="1347605" cy="154576"/>
              <a:chOff x="2594201" y="2862462"/>
              <a:chExt cx="1548000" cy="176063"/>
            </a:xfrm>
          </p:grpSpPr>
          <p:grpSp>
            <p:nvGrpSpPr>
              <p:cNvPr id="61" name="그룹 135">
                <a:extLst>
                  <a:ext uri="{FF2B5EF4-FFF2-40B4-BE49-F238E27FC236}">
                    <a16:creationId xmlns="" xmlns:a16="http://schemas.microsoft.com/office/drawing/2014/main" id="{F9BAA717-174F-4611-9FA6-1EAC7DE07320}"/>
                  </a:ext>
                </a:extLst>
              </p:cNvPr>
              <p:cNvGrpSpPr/>
              <p:nvPr/>
            </p:nvGrpSpPr>
            <p:grpSpPr>
              <a:xfrm>
                <a:off x="2594201" y="2862462"/>
                <a:ext cx="1548000" cy="176063"/>
                <a:chOff x="2618017" y="2852936"/>
                <a:chExt cx="1529753" cy="176063"/>
              </a:xfrm>
            </p:grpSpPr>
            <p:sp>
              <p:nvSpPr>
                <p:cNvPr id="71" name="Rectangle 125">
                  <a:extLst>
                    <a:ext uri="{FF2B5EF4-FFF2-40B4-BE49-F238E27FC236}">
                      <a16:creationId xmlns="" xmlns:a16="http://schemas.microsoft.com/office/drawing/2014/main" id="{495A1581-D5E5-4CAB-A020-278409E48E8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18017" y="2937666"/>
                  <a:ext cx="1529753" cy="91333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  <p:sp>
              <p:nvSpPr>
                <p:cNvPr id="72" name="Rectangle 135">
                  <a:extLst>
                    <a:ext uri="{FF2B5EF4-FFF2-40B4-BE49-F238E27FC236}">
                      <a16:creationId xmlns="" xmlns:a16="http://schemas.microsoft.com/office/drawing/2014/main" id="{06858576-1686-427D-A7B0-EB24C78734F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18017" y="2852936"/>
                  <a:ext cx="1529753" cy="91333"/>
                </a:xfrm>
                <a:prstGeom prst="rect">
                  <a:avLst/>
                </a:prstGeom>
                <a:solidFill>
                  <a:srgbClr val="E7BD35"/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ko-KR" altLang="en-US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  <p:sp>
            <p:nvSpPr>
              <p:cNvPr id="62" name="AutoShape 126">
                <a:extLst>
                  <a:ext uri="{FF2B5EF4-FFF2-40B4-BE49-F238E27FC236}">
                    <a16:creationId xmlns="" xmlns:a16="http://schemas.microsoft.com/office/drawing/2014/main" id="{DA9C2C97-3D0A-432C-91FA-40ED85BF77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18017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3" name="AutoShape 127">
                <a:extLst>
                  <a:ext uri="{FF2B5EF4-FFF2-40B4-BE49-F238E27FC236}">
                    <a16:creationId xmlns="" xmlns:a16="http://schemas.microsoft.com/office/drawing/2014/main" id="{0B886DAD-6483-443A-8B60-57084F8363E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87396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4" name="AutoShape 128">
                <a:extLst>
                  <a:ext uri="{FF2B5EF4-FFF2-40B4-BE49-F238E27FC236}">
                    <a16:creationId xmlns="" xmlns:a16="http://schemas.microsoft.com/office/drawing/2014/main" id="{01554EE0-6082-4E80-89D4-5AF4E21623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56776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5" name="AutoShape 129">
                <a:extLst>
                  <a:ext uri="{FF2B5EF4-FFF2-40B4-BE49-F238E27FC236}">
                    <a16:creationId xmlns="" xmlns:a16="http://schemas.microsoft.com/office/drawing/2014/main" id="{F764ADE6-86D1-4768-8A4A-570CA1FCF9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6153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6" name="AutoShape 130">
                <a:extLst>
                  <a:ext uri="{FF2B5EF4-FFF2-40B4-BE49-F238E27FC236}">
                    <a16:creationId xmlns="" xmlns:a16="http://schemas.microsoft.com/office/drawing/2014/main" id="{7143137E-A17E-4215-BC39-81C078FB56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7314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7" name="AutoShape 131">
                <a:extLst>
                  <a:ext uri="{FF2B5EF4-FFF2-40B4-BE49-F238E27FC236}">
                    <a16:creationId xmlns="" xmlns:a16="http://schemas.microsoft.com/office/drawing/2014/main" id="{451E8645-8D67-4DB3-838F-3EF0C0F6F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66691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8" name="AutoShape 132">
                <a:extLst>
                  <a:ext uri="{FF2B5EF4-FFF2-40B4-BE49-F238E27FC236}">
                    <a16:creationId xmlns="" xmlns:a16="http://schemas.microsoft.com/office/drawing/2014/main" id="{4E1800F8-86CF-49B9-8CD6-94E67AF797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6070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69" name="AutoShape 133">
                <a:extLst>
                  <a:ext uri="{FF2B5EF4-FFF2-40B4-BE49-F238E27FC236}">
                    <a16:creationId xmlns="" xmlns:a16="http://schemas.microsoft.com/office/drawing/2014/main" id="{9F111390-90FA-48A0-8FAD-1EED7DFF57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5447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70" name="AutoShape 134">
                <a:extLst>
                  <a:ext uri="{FF2B5EF4-FFF2-40B4-BE49-F238E27FC236}">
                    <a16:creationId xmlns="" xmlns:a16="http://schemas.microsoft.com/office/drawing/2014/main" id="{435D91DD-6867-4DFC-A01D-7045B13771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76609" y="2937666"/>
                <a:ext cx="137285" cy="91333"/>
              </a:xfrm>
              <a:prstGeom prst="parallelogram">
                <a:avLst>
                  <a:gd name="adj" fmla="val 106618"/>
                </a:avLst>
              </a:prstGeom>
              <a:solidFill>
                <a:srgbClr val="E7BD35"/>
              </a:solidFill>
              <a:ln w="12700">
                <a:solidFill>
                  <a:srgbClr val="E7BD35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ko-KR" altLang="en-US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grpSp>
          <p:nvGrpSpPr>
            <p:cNvPr id="52" name="그룹 230">
              <a:extLst>
                <a:ext uri="{FF2B5EF4-FFF2-40B4-BE49-F238E27FC236}">
                  <a16:creationId xmlns="" xmlns:a16="http://schemas.microsoft.com/office/drawing/2014/main" id="{C10BBBA8-FC32-49D4-9AFF-37C20B879D2F}"/>
                </a:ext>
              </a:extLst>
            </p:cNvPr>
            <p:cNvGrpSpPr/>
            <p:nvPr/>
          </p:nvGrpSpPr>
          <p:grpSpPr>
            <a:xfrm>
              <a:off x="3642910" y="2495551"/>
              <a:ext cx="1169546" cy="271980"/>
              <a:chOff x="4331593" y="3851523"/>
              <a:chExt cx="1218493" cy="283362"/>
            </a:xfrm>
          </p:grpSpPr>
          <p:pic>
            <p:nvPicPr>
              <p:cNvPr id="58" name="그림 57" descr="경차인식기(grey)2.png">
                <a:extLst>
                  <a:ext uri="{FF2B5EF4-FFF2-40B4-BE49-F238E27FC236}">
                    <a16:creationId xmlns="" xmlns:a16="http://schemas.microsoft.com/office/drawing/2014/main" id="{9C9623A2-D822-4AAD-BCDF-A0F520FE55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5423148" y="3851523"/>
                <a:ext cx="126938" cy="283362"/>
              </a:xfrm>
              <a:prstGeom prst="rect">
                <a:avLst/>
              </a:prstGeom>
            </p:spPr>
          </p:pic>
          <p:pic>
            <p:nvPicPr>
              <p:cNvPr id="59" name="그림 58" descr="경차인식기(grey)2.png">
                <a:extLst>
                  <a:ext uri="{FF2B5EF4-FFF2-40B4-BE49-F238E27FC236}">
                    <a16:creationId xmlns="" xmlns:a16="http://schemas.microsoft.com/office/drawing/2014/main" id="{C27477C9-B88E-4131-B072-AC2C56F56F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5056634" y="3851523"/>
                <a:ext cx="126938" cy="283362"/>
              </a:xfrm>
              <a:prstGeom prst="rect">
                <a:avLst/>
              </a:prstGeom>
            </p:spPr>
          </p:pic>
          <p:pic>
            <p:nvPicPr>
              <p:cNvPr id="60" name="그림 59" descr="경차인식기(grey)2.png">
                <a:extLst>
                  <a:ext uri="{FF2B5EF4-FFF2-40B4-BE49-F238E27FC236}">
                    <a16:creationId xmlns="" xmlns:a16="http://schemas.microsoft.com/office/drawing/2014/main" id="{AEF0779E-5468-4A64-91D2-F36478FCA4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331593" y="3851523"/>
                <a:ext cx="126938" cy="283362"/>
              </a:xfrm>
              <a:prstGeom prst="rect">
                <a:avLst/>
              </a:prstGeom>
            </p:spPr>
          </p:pic>
        </p:grpSp>
        <p:pic>
          <p:nvPicPr>
            <p:cNvPr id="53" name="Picture 136" descr="사용자 지정 4 copy">
              <a:extLst>
                <a:ext uri="{FF2B5EF4-FFF2-40B4-BE49-F238E27FC236}">
                  <a16:creationId xmlns="" xmlns:a16="http://schemas.microsoft.com/office/drawing/2014/main" id="{74D76768-1345-40EA-9BE5-DD722EFAE8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/>
            <a:stretch>
              <a:fillRect/>
            </a:stretch>
          </p:blipFill>
          <p:spPr bwMode="auto">
            <a:xfrm>
              <a:off x="3566496" y="2492896"/>
              <a:ext cx="1259818" cy="598488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54" name="그룹 229">
              <a:extLst>
                <a:ext uri="{FF2B5EF4-FFF2-40B4-BE49-F238E27FC236}">
                  <a16:creationId xmlns="" xmlns:a16="http://schemas.microsoft.com/office/drawing/2014/main" id="{4A297E30-DA15-488A-B718-2E1BDAC33B4A}"/>
                </a:ext>
              </a:extLst>
            </p:cNvPr>
            <p:cNvGrpSpPr/>
            <p:nvPr/>
          </p:nvGrpSpPr>
          <p:grpSpPr>
            <a:xfrm>
              <a:off x="3624634" y="3030191"/>
              <a:ext cx="1208250" cy="151174"/>
              <a:chOff x="4312543" y="4408537"/>
              <a:chExt cx="1258813" cy="157500"/>
            </a:xfrm>
          </p:grpSpPr>
          <p:pic>
            <p:nvPicPr>
              <p:cNvPr id="55" name="그림 54" descr="경차인식기(grey)1.png">
                <a:extLst>
                  <a:ext uri="{FF2B5EF4-FFF2-40B4-BE49-F238E27FC236}">
                    <a16:creationId xmlns="" xmlns:a16="http://schemas.microsoft.com/office/drawing/2014/main" id="{1CAB2603-DB5A-42AA-822C-E2B8C32AB7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457056" y="4408537"/>
                <a:ext cx="114300" cy="157500"/>
              </a:xfrm>
              <a:prstGeom prst="rect">
                <a:avLst/>
              </a:prstGeom>
            </p:spPr>
          </p:pic>
          <p:pic>
            <p:nvPicPr>
              <p:cNvPr id="56" name="그림 55" descr="경차인식기(grey)1.png">
                <a:extLst>
                  <a:ext uri="{FF2B5EF4-FFF2-40B4-BE49-F238E27FC236}">
                    <a16:creationId xmlns="" xmlns:a16="http://schemas.microsoft.com/office/drawing/2014/main" id="{C5EA79E4-F230-4874-85D0-511C3A37FE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5071492" y="4408537"/>
                <a:ext cx="114300" cy="157500"/>
              </a:xfrm>
              <a:prstGeom prst="rect">
                <a:avLst/>
              </a:prstGeom>
            </p:spPr>
          </p:pic>
          <p:pic>
            <p:nvPicPr>
              <p:cNvPr id="57" name="그림 56" descr="경차인식기(grey)1.png">
                <a:extLst>
                  <a:ext uri="{FF2B5EF4-FFF2-40B4-BE49-F238E27FC236}">
                    <a16:creationId xmlns="" xmlns:a16="http://schemas.microsoft.com/office/drawing/2014/main" id="{49AAC979-28DA-4069-9426-CB89CAE64E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4312543" y="4408537"/>
                <a:ext cx="114300" cy="157500"/>
              </a:xfrm>
              <a:prstGeom prst="rect">
                <a:avLst/>
              </a:prstGeom>
            </p:spPr>
          </p:pic>
        </p:grpSp>
      </p:grpSp>
      <p:sp>
        <p:nvSpPr>
          <p:cNvPr id="85" name="Rectangle 100">
            <a:extLst>
              <a:ext uri="{FF2B5EF4-FFF2-40B4-BE49-F238E27FC236}">
                <a16:creationId xmlns="" xmlns:a16="http://schemas.microsoft.com/office/drawing/2014/main" id="{38FAA2BD-84BC-440E-9397-CB489ED0E3C8}"/>
              </a:ext>
            </a:extLst>
          </p:cNvPr>
          <p:cNvSpPr>
            <a:spLocks noChangeArrowheads="1"/>
          </p:cNvSpPr>
          <p:nvPr/>
        </p:nvSpPr>
        <p:spPr bwMode="gray">
          <a:xfrm>
            <a:off x="7973128" y="3621108"/>
            <a:ext cx="1096409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차단기 개방</a:t>
            </a:r>
          </a:p>
        </p:txBody>
      </p:sp>
      <p:sp>
        <p:nvSpPr>
          <p:cNvPr id="86" name="AutoShape 45">
            <a:extLst>
              <a:ext uri="{FF2B5EF4-FFF2-40B4-BE49-F238E27FC236}">
                <a16:creationId xmlns="" xmlns:a16="http://schemas.microsoft.com/office/drawing/2014/main" id="{2D857CE5-C24D-4D09-9972-C0F89ABD53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1024" y="4056559"/>
            <a:ext cx="287478" cy="347393"/>
          </a:xfrm>
          <a:prstGeom prst="rightArrow">
            <a:avLst>
              <a:gd name="adj1" fmla="val 63408"/>
              <a:gd name="adj2" fmla="val 48483"/>
            </a:avLst>
          </a:prstGeom>
          <a:gradFill rotWithShape="1">
            <a:gsLst>
              <a:gs pos="0">
                <a:srgbClr val="D7EFFF">
                  <a:alpha val="92000"/>
                </a:srgbClr>
              </a:gs>
              <a:gs pos="100000">
                <a:srgbClr val="0099FF"/>
              </a:gs>
            </a:gsLst>
            <a:lin ang="0" scaled="1"/>
          </a:gradFill>
          <a:ln w="3175" algn="ctr">
            <a:solidFill>
              <a:srgbClr val="739ACD"/>
            </a:solidFill>
            <a:miter lim="800000"/>
            <a:headEnd/>
            <a:tailEnd/>
          </a:ln>
          <a:effectLst/>
        </p:spPr>
        <p:txBody>
          <a:bodyPr rot="10800000" lIns="0" tIns="45714" rIns="0" bIns="4571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7" name="Rectangle 100">
            <a:extLst>
              <a:ext uri="{FF2B5EF4-FFF2-40B4-BE49-F238E27FC236}">
                <a16:creationId xmlns="" xmlns:a16="http://schemas.microsoft.com/office/drawing/2014/main" id="{BA0E4325-0487-471B-B5E5-7EE9F69EA49A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18846" y="3621108"/>
            <a:ext cx="1096409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요금 결제</a:t>
            </a:r>
          </a:p>
          <a:p>
            <a:pPr algn="ctr" defTabSz="1019175"/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교통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신용카드</a:t>
            </a: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휴대폰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8" name="AutoShape 45">
            <a:extLst>
              <a:ext uri="{FF2B5EF4-FFF2-40B4-BE49-F238E27FC236}">
                <a16:creationId xmlns="" xmlns:a16="http://schemas.microsoft.com/office/drawing/2014/main" id="{F63977A7-CDB2-4642-ACA9-FF22206A60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4126" y="4056559"/>
            <a:ext cx="287478" cy="347393"/>
          </a:xfrm>
          <a:prstGeom prst="rightArrow">
            <a:avLst>
              <a:gd name="adj1" fmla="val 63408"/>
              <a:gd name="adj2" fmla="val 48483"/>
            </a:avLst>
          </a:prstGeom>
          <a:gradFill rotWithShape="1">
            <a:gsLst>
              <a:gs pos="0">
                <a:srgbClr val="D7EFFF">
                  <a:alpha val="92000"/>
                </a:srgbClr>
              </a:gs>
              <a:gs pos="100000">
                <a:srgbClr val="0099FF"/>
              </a:gs>
            </a:gsLst>
            <a:lin ang="0" scaled="1"/>
          </a:gradFill>
          <a:ln w="3175" algn="ctr">
            <a:solidFill>
              <a:srgbClr val="739ACD"/>
            </a:solidFill>
            <a:miter lim="800000"/>
            <a:headEnd/>
            <a:tailEnd/>
          </a:ln>
          <a:effectLst/>
        </p:spPr>
        <p:txBody>
          <a:bodyPr rot="10800000" lIns="0" tIns="45714" rIns="0" bIns="4571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9" name="Rectangle 100">
            <a:extLst>
              <a:ext uri="{FF2B5EF4-FFF2-40B4-BE49-F238E27FC236}">
                <a16:creationId xmlns="" xmlns:a16="http://schemas.microsoft.com/office/drawing/2014/main" id="{BBCA7724-9AE0-4160-BA5A-BEADAD55EE9D}"/>
              </a:ext>
            </a:extLst>
          </p:cNvPr>
          <p:cNvSpPr>
            <a:spLocks noChangeArrowheads="1"/>
          </p:cNvSpPr>
          <p:nvPr/>
        </p:nvSpPr>
        <p:spPr bwMode="gray">
          <a:xfrm>
            <a:off x="4139952" y="3621108"/>
            <a:ext cx="1096409" cy="297624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주차확인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할인적용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후 </a:t>
            </a:r>
            <a:r>
              <a:rPr lang="ko-KR" altLang="en-US" sz="105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출차시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요금 결재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r>
              <a:rPr lang="ko-KR" altLang="en-US" sz="10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사전 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정산 </a:t>
            </a:r>
            <a:r>
              <a:rPr lang="ko-KR" altLang="en-US" sz="10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후</a:t>
            </a:r>
            <a:endParaRPr lang="en-US" altLang="ko-KR" sz="105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r>
              <a:rPr lang="ko-KR" altLang="en-US" sz="105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출차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0" name="Rectangle 66">
            <a:extLst>
              <a:ext uri="{FF2B5EF4-FFF2-40B4-BE49-F238E27FC236}">
                <a16:creationId xmlns="" xmlns:a16="http://schemas.microsoft.com/office/drawing/2014/main" id="{AE07A0FA-8B76-4C0D-9410-77C413504BD3}"/>
              </a:ext>
            </a:extLst>
          </p:cNvPr>
          <p:cNvSpPr>
            <a:spLocks noChangeArrowheads="1"/>
          </p:cNvSpPr>
          <p:nvPr/>
        </p:nvSpPr>
        <p:spPr bwMode="gray">
          <a:xfrm>
            <a:off x="5411880" y="3621108"/>
            <a:ext cx="1096248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차량번호 인식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defTabSz="1019175"/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요금 안내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grpSp>
        <p:nvGrpSpPr>
          <p:cNvPr id="91" name="그룹 260">
            <a:extLst>
              <a:ext uri="{FF2B5EF4-FFF2-40B4-BE49-F238E27FC236}">
                <a16:creationId xmlns="" xmlns:a16="http://schemas.microsoft.com/office/drawing/2014/main" id="{F36F7412-B998-42B4-BDA9-CA9E0DA36723}"/>
              </a:ext>
            </a:extLst>
          </p:cNvPr>
          <p:cNvGrpSpPr/>
          <p:nvPr/>
        </p:nvGrpSpPr>
        <p:grpSpPr>
          <a:xfrm>
            <a:off x="5419619" y="4325141"/>
            <a:ext cx="1083313" cy="626250"/>
            <a:chOff x="3312806" y="3166518"/>
            <a:chExt cx="1512398" cy="710368"/>
          </a:xfrm>
        </p:grpSpPr>
        <p:sp>
          <p:nvSpPr>
            <p:cNvPr id="92" name="Rectangle 135">
              <a:extLst>
                <a:ext uri="{FF2B5EF4-FFF2-40B4-BE49-F238E27FC236}">
                  <a16:creationId xmlns="" xmlns:a16="http://schemas.microsoft.com/office/drawing/2014/main" id="{5E3CBE37-3EF0-44C8-BEE9-C71B10B56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641126"/>
              <a:ext cx="1512000" cy="23107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3" name="Rectangle 125">
              <a:extLst>
                <a:ext uri="{FF2B5EF4-FFF2-40B4-BE49-F238E27FC236}">
                  <a16:creationId xmlns="" xmlns:a16="http://schemas.microsoft.com/office/drawing/2014/main" id="{1BE84381-BEDF-4ECA-B198-86260BAC08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559306"/>
              <a:ext cx="1512000" cy="8954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4" name="Rectangle 135">
              <a:extLst>
                <a:ext uri="{FF2B5EF4-FFF2-40B4-BE49-F238E27FC236}">
                  <a16:creationId xmlns="" xmlns:a16="http://schemas.microsoft.com/office/drawing/2014/main" id="{EB744721-170F-44F9-A147-C85CD9FDF8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476232"/>
              <a:ext cx="1512000" cy="89547"/>
            </a:xfrm>
            <a:prstGeom prst="rect">
              <a:avLst/>
            </a:prstGeom>
            <a:solidFill>
              <a:srgbClr val="E7BD35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5" name="AutoShape 126">
              <a:extLst>
                <a:ext uri="{FF2B5EF4-FFF2-40B4-BE49-F238E27FC236}">
                  <a16:creationId xmlns="" xmlns:a16="http://schemas.microsoft.com/office/drawing/2014/main" id="{34CE1846-6E89-4D95-B2DB-E1787860A1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6466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6" name="AutoShape 127">
              <a:extLst>
                <a:ext uri="{FF2B5EF4-FFF2-40B4-BE49-F238E27FC236}">
                  <a16:creationId xmlns="" xmlns:a16="http://schemas.microsoft.com/office/drawing/2014/main" id="{D898FA74-6F62-487C-B4AC-AEB53F141E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1906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7" name="AutoShape 128">
              <a:extLst>
                <a:ext uri="{FF2B5EF4-FFF2-40B4-BE49-F238E27FC236}">
                  <a16:creationId xmlns="" xmlns:a16="http://schemas.microsoft.com/office/drawing/2014/main" id="{940F0E1D-ABEC-4951-A14B-75343EC0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347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8" name="AutoShape 129">
              <a:extLst>
                <a:ext uri="{FF2B5EF4-FFF2-40B4-BE49-F238E27FC236}">
                  <a16:creationId xmlns="" xmlns:a16="http://schemas.microsoft.com/office/drawing/2014/main" id="{7E1DE13F-C1DA-4379-B777-08FC438E99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785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9" name="AutoShape 130">
              <a:extLst>
                <a:ext uri="{FF2B5EF4-FFF2-40B4-BE49-F238E27FC236}">
                  <a16:creationId xmlns="" xmlns:a16="http://schemas.microsoft.com/office/drawing/2014/main" id="{42AC7969-ED9A-4D7F-8232-834711470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9965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0" name="AutoShape 131">
              <a:extLst>
                <a:ext uri="{FF2B5EF4-FFF2-40B4-BE49-F238E27FC236}">
                  <a16:creationId xmlns="" xmlns:a16="http://schemas.microsoft.com/office/drawing/2014/main" id="{421046EC-3273-43FC-A23C-7148D42931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540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1" name="AutoShape 132">
              <a:extLst>
                <a:ext uri="{FF2B5EF4-FFF2-40B4-BE49-F238E27FC236}">
                  <a16:creationId xmlns="" xmlns:a16="http://schemas.microsoft.com/office/drawing/2014/main" id="{939DC95B-C3AF-4490-9565-F14EA91917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084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2" name="AutoShape 133">
              <a:extLst>
                <a:ext uri="{FF2B5EF4-FFF2-40B4-BE49-F238E27FC236}">
                  <a16:creationId xmlns="" xmlns:a16="http://schemas.microsoft.com/office/drawing/2014/main" id="{A713B4D6-769E-4317-8078-CDC30ABA0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6281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3" name="AutoShape 134">
              <a:extLst>
                <a:ext uri="{FF2B5EF4-FFF2-40B4-BE49-F238E27FC236}">
                  <a16:creationId xmlns="" xmlns:a16="http://schemas.microsoft.com/office/drawing/2014/main" id="{C0A6D2A5-3A70-4081-87FA-6121304E1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346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104" name="Picture 136" descr="사용자 지정 4 copy">
              <a:extLst>
                <a:ext uri="{FF2B5EF4-FFF2-40B4-BE49-F238E27FC236}">
                  <a16:creationId xmlns="" xmlns:a16="http://schemas.microsoft.com/office/drawing/2014/main" id="{AB389026-AE2F-461D-ADE3-B621F3ABA2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 l="56725" t="23077" r="1401" b="7365"/>
            <a:stretch>
              <a:fillRect/>
            </a:stretch>
          </p:blipFill>
          <p:spPr bwMode="auto">
            <a:xfrm>
              <a:off x="3312806" y="3166518"/>
              <a:ext cx="880283" cy="710368"/>
            </a:xfrm>
            <a:prstGeom prst="rect">
              <a:avLst/>
            </a:prstGeom>
          </p:spPr>
        </p:pic>
        <p:pic>
          <p:nvPicPr>
            <p:cNvPr id="105" name="Picture 2" descr="C:\Users\우혜령 대리\Desktop\[김대훈]100927-Green ITS 주차시스템\자동차-뒤면-copy.png">
              <a:extLst>
                <a:ext uri="{FF2B5EF4-FFF2-40B4-BE49-F238E27FC236}">
                  <a16:creationId xmlns="" xmlns:a16="http://schemas.microsoft.com/office/drawing/2014/main" id="{55A5ADD1-CE70-4007-97B2-9480438F928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 l="33806" t="62264" r="33517" b="25000"/>
            <a:stretch>
              <a:fillRect/>
            </a:stretch>
          </p:blipFill>
          <p:spPr bwMode="auto">
            <a:xfrm>
              <a:off x="3782576" y="3516846"/>
              <a:ext cx="621521" cy="187994"/>
            </a:xfrm>
            <a:prstGeom prst="rect">
              <a:avLst/>
            </a:prstGeom>
          </p:spPr>
        </p:pic>
      </p:grpSp>
      <p:grpSp>
        <p:nvGrpSpPr>
          <p:cNvPr id="107" name="그룹 23">
            <a:extLst>
              <a:ext uri="{FF2B5EF4-FFF2-40B4-BE49-F238E27FC236}">
                <a16:creationId xmlns="" xmlns:a16="http://schemas.microsoft.com/office/drawing/2014/main" id="{450DCA2F-120A-45FD-8A02-455645C56B96}"/>
              </a:ext>
            </a:extLst>
          </p:cNvPr>
          <p:cNvGrpSpPr>
            <a:grpSpLocks/>
          </p:cNvGrpSpPr>
          <p:nvPr/>
        </p:nvGrpSpPr>
        <p:grpSpPr bwMode="auto">
          <a:xfrm>
            <a:off x="4241287" y="1265922"/>
            <a:ext cx="441900" cy="214377"/>
            <a:chOff x="1139825" y="2995582"/>
            <a:chExt cx="2571768" cy="201643"/>
          </a:xfrm>
        </p:grpSpPr>
        <p:sp>
          <p:nvSpPr>
            <p:cNvPr id="108" name="AutoShape 123">
              <a:extLst>
                <a:ext uri="{FF2B5EF4-FFF2-40B4-BE49-F238E27FC236}">
                  <a16:creationId xmlns="" xmlns:a16="http://schemas.microsoft.com/office/drawing/2014/main" id="{9292A39E-FA1F-48A1-A780-C025CC940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9825" y="2997200"/>
              <a:ext cx="2571768" cy="200025"/>
            </a:xfrm>
            <a:prstGeom prst="roundRect">
              <a:avLst>
                <a:gd name="adj" fmla="val 50000"/>
              </a:avLst>
            </a:prstGeom>
            <a:solidFill>
              <a:srgbClr val="0099CC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800" b="1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9" name="AutoShape 127">
              <a:extLst>
                <a:ext uri="{FF2B5EF4-FFF2-40B4-BE49-F238E27FC236}">
                  <a16:creationId xmlns="" xmlns:a16="http://schemas.microsoft.com/office/drawing/2014/main" id="{01E660B8-4E45-4D00-BA74-771099A396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182" y="2995582"/>
              <a:ext cx="1657339" cy="191130"/>
            </a:xfrm>
            <a:prstGeom prst="roundRect">
              <a:avLst>
                <a:gd name="adj" fmla="val 50000"/>
              </a:avLst>
            </a:prstGeom>
            <a:noFill/>
            <a:ln w="1905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spcBef>
                  <a:spcPct val="15000"/>
                </a:spcBef>
                <a:spcAft>
                  <a:spcPct val="20000"/>
                </a:spcAft>
                <a:defRPr/>
              </a:pPr>
              <a:r>
                <a:rPr lang="ko-KR" altLang="en-US" sz="12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입차</a:t>
              </a:r>
            </a:p>
          </p:txBody>
        </p:sp>
      </p:grpSp>
      <p:grpSp>
        <p:nvGrpSpPr>
          <p:cNvPr id="110" name="그룹 23">
            <a:extLst>
              <a:ext uri="{FF2B5EF4-FFF2-40B4-BE49-F238E27FC236}">
                <a16:creationId xmlns="" xmlns:a16="http://schemas.microsoft.com/office/drawing/2014/main" id="{F3544D5B-7BAF-4689-80DB-15CEBEA9484B}"/>
              </a:ext>
            </a:extLst>
          </p:cNvPr>
          <p:cNvGrpSpPr>
            <a:grpSpLocks/>
          </p:cNvGrpSpPr>
          <p:nvPr/>
        </p:nvGrpSpPr>
        <p:grpSpPr bwMode="auto">
          <a:xfrm>
            <a:off x="4241287" y="3284985"/>
            <a:ext cx="441900" cy="214377"/>
            <a:chOff x="1139825" y="2995582"/>
            <a:chExt cx="2571768" cy="201643"/>
          </a:xfrm>
        </p:grpSpPr>
        <p:sp>
          <p:nvSpPr>
            <p:cNvPr id="111" name="AutoShape 123">
              <a:extLst>
                <a:ext uri="{FF2B5EF4-FFF2-40B4-BE49-F238E27FC236}">
                  <a16:creationId xmlns="" xmlns:a16="http://schemas.microsoft.com/office/drawing/2014/main" id="{CEEF9C31-235A-4FFC-A4F3-5C2E64FD3D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9825" y="2997200"/>
              <a:ext cx="2571768" cy="200025"/>
            </a:xfrm>
            <a:prstGeom prst="roundRect">
              <a:avLst>
                <a:gd name="adj" fmla="val 50000"/>
              </a:avLst>
            </a:prstGeom>
            <a:solidFill>
              <a:srgbClr val="0099CC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2800" b="1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2" name="AutoShape 127">
              <a:extLst>
                <a:ext uri="{FF2B5EF4-FFF2-40B4-BE49-F238E27FC236}">
                  <a16:creationId xmlns="" xmlns:a16="http://schemas.microsoft.com/office/drawing/2014/main" id="{ADCD1579-141E-401B-97A4-9D43012C54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182" y="2995582"/>
              <a:ext cx="1657339" cy="191130"/>
            </a:xfrm>
            <a:prstGeom prst="roundRect">
              <a:avLst>
                <a:gd name="adj" fmla="val 50000"/>
              </a:avLst>
            </a:prstGeom>
            <a:noFill/>
            <a:ln w="1905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lnSpc>
                  <a:spcPct val="90000"/>
                </a:lnSpc>
                <a:spcBef>
                  <a:spcPct val="15000"/>
                </a:spcBef>
                <a:spcAft>
                  <a:spcPct val="20000"/>
                </a:spcAft>
                <a:defRPr/>
              </a:pPr>
              <a:r>
                <a:rPr lang="ko-KR" altLang="en-US" sz="1200" b="1" dirty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출차</a:t>
              </a:r>
            </a:p>
          </p:txBody>
        </p:sp>
      </p:grpSp>
      <p:grpSp>
        <p:nvGrpSpPr>
          <p:cNvPr id="113" name="그룹 112">
            <a:extLst>
              <a:ext uri="{FF2B5EF4-FFF2-40B4-BE49-F238E27FC236}">
                <a16:creationId xmlns="" xmlns:a16="http://schemas.microsoft.com/office/drawing/2014/main" id="{231796A2-08E1-4DAA-A0C4-08C04FCADC36}"/>
              </a:ext>
            </a:extLst>
          </p:cNvPr>
          <p:cNvGrpSpPr/>
          <p:nvPr/>
        </p:nvGrpSpPr>
        <p:grpSpPr>
          <a:xfrm>
            <a:off x="6955911" y="1781713"/>
            <a:ext cx="635377" cy="1176342"/>
            <a:chOff x="5176836" y="2064542"/>
            <a:chExt cx="782003" cy="1176342"/>
          </a:xfrm>
        </p:grpSpPr>
        <p:pic>
          <p:nvPicPr>
            <p:cNvPr id="114" name="그림 108" descr="089.png">
              <a:extLst>
                <a:ext uri="{FF2B5EF4-FFF2-40B4-BE49-F238E27FC236}">
                  <a16:creationId xmlns="" xmlns:a16="http://schemas.microsoft.com/office/drawing/2014/main" id="{BD0EA690-2EAE-48EA-8B15-7F585ABB4FF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 rot="17285475" flipV="1">
              <a:off x="5486919" y="2683103"/>
              <a:ext cx="365862" cy="1257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15" name="그룹 114">
              <a:extLst>
                <a:ext uri="{FF2B5EF4-FFF2-40B4-BE49-F238E27FC236}">
                  <a16:creationId xmlns="" xmlns:a16="http://schemas.microsoft.com/office/drawing/2014/main" id="{6AFB0508-A528-4393-BF81-BBAF433643AC}"/>
                </a:ext>
              </a:extLst>
            </p:cNvPr>
            <p:cNvGrpSpPr/>
            <p:nvPr/>
          </p:nvGrpSpPr>
          <p:grpSpPr>
            <a:xfrm>
              <a:off x="5176836" y="2064542"/>
              <a:ext cx="782003" cy="1176342"/>
              <a:chOff x="9358346" y="1702049"/>
              <a:chExt cx="1006181" cy="1589081"/>
            </a:xfrm>
          </p:grpSpPr>
          <p:pic>
            <p:nvPicPr>
              <p:cNvPr id="116" name="그림 76" descr="차단기바.png">
                <a:extLst>
                  <a:ext uri="{FF2B5EF4-FFF2-40B4-BE49-F238E27FC236}">
                    <a16:creationId xmlns="" xmlns:a16="http://schemas.microsoft.com/office/drawing/2014/main" id="{E77B1DB6-3344-481A-B751-B26E7206E6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rcRect l="31541" b="1991"/>
              <a:stretch>
                <a:fillRect/>
              </a:stretch>
            </p:blipFill>
            <p:spPr>
              <a:xfrm rot="19125345" flipH="1">
                <a:off x="9683657" y="1702049"/>
                <a:ext cx="680870" cy="1078112"/>
              </a:xfrm>
              <a:prstGeom prst="rect">
                <a:avLst/>
              </a:prstGeom>
            </p:spPr>
          </p:pic>
          <p:pic>
            <p:nvPicPr>
              <p:cNvPr id="117" name="Picture 2" descr="20151210_121451">
                <a:extLst>
                  <a:ext uri="{FF2B5EF4-FFF2-40B4-BE49-F238E27FC236}">
                    <a16:creationId xmlns="" xmlns:a16="http://schemas.microsoft.com/office/drawing/2014/main" id="{FFC11BB8-819E-4583-90E4-34CE366B0DA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 r="72810"/>
              <a:stretch>
                <a:fillRect/>
              </a:stretch>
            </p:blipFill>
            <p:spPr bwMode="auto">
              <a:xfrm>
                <a:off x="9358346" y="2219409"/>
                <a:ext cx="388904" cy="1071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118" name="그룹 117">
            <a:extLst>
              <a:ext uri="{FF2B5EF4-FFF2-40B4-BE49-F238E27FC236}">
                <a16:creationId xmlns="" xmlns:a16="http://schemas.microsoft.com/office/drawing/2014/main" id="{E81B062A-A5E1-4DB2-9BBC-6FB51B882AFB}"/>
              </a:ext>
            </a:extLst>
          </p:cNvPr>
          <p:cNvGrpSpPr/>
          <p:nvPr/>
        </p:nvGrpSpPr>
        <p:grpSpPr>
          <a:xfrm>
            <a:off x="8215320" y="3714244"/>
            <a:ext cx="635377" cy="1176342"/>
            <a:chOff x="5176836" y="2064542"/>
            <a:chExt cx="782003" cy="1176342"/>
          </a:xfrm>
        </p:grpSpPr>
        <p:pic>
          <p:nvPicPr>
            <p:cNvPr id="119" name="그림 108" descr="089.png">
              <a:extLst>
                <a:ext uri="{FF2B5EF4-FFF2-40B4-BE49-F238E27FC236}">
                  <a16:creationId xmlns="" xmlns:a16="http://schemas.microsoft.com/office/drawing/2014/main" id="{D1935A3C-E243-49E3-994A-E1CCA8945F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 rot="17285475" flipV="1">
              <a:off x="5486919" y="2683103"/>
              <a:ext cx="365862" cy="1257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20" name="그룹 119">
              <a:extLst>
                <a:ext uri="{FF2B5EF4-FFF2-40B4-BE49-F238E27FC236}">
                  <a16:creationId xmlns="" xmlns:a16="http://schemas.microsoft.com/office/drawing/2014/main" id="{6F6CF445-4B88-4509-B154-8EDB807DF6E6}"/>
                </a:ext>
              </a:extLst>
            </p:cNvPr>
            <p:cNvGrpSpPr/>
            <p:nvPr/>
          </p:nvGrpSpPr>
          <p:grpSpPr>
            <a:xfrm>
              <a:off x="5176845" y="2064542"/>
              <a:ext cx="782004" cy="1176342"/>
              <a:chOff x="9358346" y="1702049"/>
              <a:chExt cx="1006181" cy="1589081"/>
            </a:xfrm>
          </p:grpSpPr>
          <p:pic>
            <p:nvPicPr>
              <p:cNvPr id="121" name="그림 76" descr="차단기바.png">
                <a:extLst>
                  <a:ext uri="{FF2B5EF4-FFF2-40B4-BE49-F238E27FC236}">
                    <a16:creationId xmlns="" xmlns:a16="http://schemas.microsoft.com/office/drawing/2014/main" id="{A76402B0-71E0-4EFF-A050-E2CA5662FD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rcRect l="31541" b="1991"/>
              <a:stretch>
                <a:fillRect/>
              </a:stretch>
            </p:blipFill>
            <p:spPr>
              <a:xfrm rot="19125345" flipH="1">
                <a:off x="9683657" y="1702049"/>
                <a:ext cx="680870" cy="1078112"/>
              </a:xfrm>
              <a:prstGeom prst="rect">
                <a:avLst/>
              </a:prstGeom>
            </p:spPr>
          </p:pic>
          <p:pic>
            <p:nvPicPr>
              <p:cNvPr id="122" name="Picture 2" descr="20151210_121451">
                <a:extLst>
                  <a:ext uri="{FF2B5EF4-FFF2-40B4-BE49-F238E27FC236}">
                    <a16:creationId xmlns="" xmlns:a16="http://schemas.microsoft.com/office/drawing/2014/main" id="{5F6CB155-8697-4A07-A24B-62371EF376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 r="72810"/>
              <a:stretch>
                <a:fillRect/>
              </a:stretch>
            </p:blipFill>
            <p:spPr bwMode="auto">
              <a:xfrm>
                <a:off x="9358346" y="2219409"/>
                <a:ext cx="388904" cy="1071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23" name="그림 122">
            <a:extLst>
              <a:ext uri="{FF2B5EF4-FFF2-40B4-BE49-F238E27FC236}">
                <a16:creationId xmlns="" xmlns:a16="http://schemas.microsoft.com/office/drawing/2014/main" id="{28318F55-0197-4ED4-B3CC-9E88BDB57173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011" y="1866837"/>
            <a:ext cx="488792" cy="908217"/>
          </a:xfrm>
          <a:prstGeom prst="rect">
            <a:avLst/>
          </a:prstGeom>
        </p:spPr>
      </p:pic>
      <p:pic>
        <p:nvPicPr>
          <p:cNvPr id="124" name="그림 123">
            <a:extLst>
              <a:ext uri="{FF2B5EF4-FFF2-40B4-BE49-F238E27FC236}">
                <a16:creationId xmlns="" xmlns:a16="http://schemas.microsoft.com/office/drawing/2014/main" id="{D02D1895-C314-4BA1-9965-B71BFA0D3217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253" y="3831215"/>
            <a:ext cx="488792" cy="908217"/>
          </a:xfrm>
          <a:prstGeom prst="rect">
            <a:avLst/>
          </a:prstGeom>
        </p:spPr>
      </p:pic>
      <p:sp>
        <p:nvSpPr>
          <p:cNvPr id="125" name="AutoShape 45">
            <a:extLst>
              <a:ext uri="{FF2B5EF4-FFF2-40B4-BE49-F238E27FC236}">
                <a16:creationId xmlns="" xmlns:a16="http://schemas.microsoft.com/office/drawing/2014/main" id="{E8FAB1C9-8FB6-43FB-8CC6-6D340CE1B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2909" y="4056559"/>
            <a:ext cx="287478" cy="347393"/>
          </a:xfrm>
          <a:prstGeom prst="rightArrow">
            <a:avLst>
              <a:gd name="adj1" fmla="val 63408"/>
              <a:gd name="adj2" fmla="val 48483"/>
            </a:avLst>
          </a:prstGeom>
          <a:gradFill rotWithShape="1">
            <a:gsLst>
              <a:gs pos="0">
                <a:srgbClr val="D7EFFF">
                  <a:alpha val="92000"/>
                </a:srgbClr>
              </a:gs>
              <a:gs pos="100000">
                <a:srgbClr val="0099FF"/>
              </a:gs>
            </a:gsLst>
            <a:lin ang="0" scaled="1"/>
          </a:gradFill>
          <a:ln w="3175" algn="ctr">
            <a:solidFill>
              <a:srgbClr val="739ACD"/>
            </a:solidFill>
            <a:miter lim="800000"/>
            <a:headEnd/>
            <a:tailEnd/>
          </a:ln>
          <a:effectLst/>
        </p:spPr>
        <p:txBody>
          <a:bodyPr rot="10800000" lIns="0" tIns="45714" rIns="0" bIns="4571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26" name="그림 125">
            <a:extLst>
              <a:ext uri="{FF2B5EF4-FFF2-40B4-BE49-F238E27FC236}">
                <a16:creationId xmlns="" xmlns:a16="http://schemas.microsoft.com/office/drawing/2014/main" id="{141330B1-4D25-4414-B62A-01377CF7244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228735" y="4045336"/>
            <a:ext cx="916426" cy="754382"/>
          </a:xfrm>
          <a:prstGeom prst="rect">
            <a:avLst/>
          </a:prstGeom>
        </p:spPr>
      </p:pic>
      <p:pic>
        <p:nvPicPr>
          <p:cNvPr id="127" name="그림 126">
            <a:extLst>
              <a:ext uri="{FF2B5EF4-FFF2-40B4-BE49-F238E27FC236}">
                <a16:creationId xmlns="" xmlns:a16="http://schemas.microsoft.com/office/drawing/2014/main" id="{9BA1B4C0-7D0F-4927-8E9D-E9FB7E282D7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98208" y="5301208"/>
            <a:ext cx="830434" cy="1243443"/>
          </a:xfrm>
          <a:prstGeom prst="rect">
            <a:avLst/>
          </a:prstGeom>
        </p:spPr>
      </p:pic>
      <p:sp>
        <p:nvSpPr>
          <p:cNvPr id="128" name="Rectangle 66">
            <a:extLst>
              <a:ext uri="{FF2B5EF4-FFF2-40B4-BE49-F238E27FC236}">
                <a16:creationId xmlns="" xmlns:a16="http://schemas.microsoft.com/office/drawing/2014/main" id="{1F3FF56D-0D68-48B2-B49C-2E6FEB44F4A9}"/>
              </a:ext>
            </a:extLst>
          </p:cNvPr>
          <p:cNvSpPr>
            <a:spLocks noChangeArrowheads="1"/>
          </p:cNvSpPr>
          <p:nvPr/>
        </p:nvSpPr>
        <p:spPr bwMode="gray">
          <a:xfrm>
            <a:off x="5411880" y="5267068"/>
            <a:ext cx="1096248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차량번호 인식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29" name="그룹 260">
            <a:extLst>
              <a:ext uri="{FF2B5EF4-FFF2-40B4-BE49-F238E27FC236}">
                <a16:creationId xmlns="" xmlns:a16="http://schemas.microsoft.com/office/drawing/2014/main" id="{507EB7C2-4AA9-4300-B4DD-7EB11EAE9121}"/>
              </a:ext>
            </a:extLst>
          </p:cNvPr>
          <p:cNvGrpSpPr/>
          <p:nvPr/>
        </p:nvGrpSpPr>
        <p:grpSpPr>
          <a:xfrm>
            <a:off x="5419619" y="5971101"/>
            <a:ext cx="1083313" cy="626250"/>
            <a:chOff x="3312806" y="3166518"/>
            <a:chExt cx="1512398" cy="710368"/>
          </a:xfrm>
        </p:grpSpPr>
        <p:sp>
          <p:nvSpPr>
            <p:cNvPr id="130" name="Rectangle 135">
              <a:extLst>
                <a:ext uri="{FF2B5EF4-FFF2-40B4-BE49-F238E27FC236}">
                  <a16:creationId xmlns="" xmlns:a16="http://schemas.microsoft.com/office/drawing/2014/main" id="{6994BA68-7A01-4E0E-B96E-22469065D1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641126"/>
              <a:ext cx="1512000" cy="23107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1" name="Rectangle 125">
              <a:extLst>
                <a:ext uri="{FF2B5EF4-FFF2-40B4-BE49-F238E27FC236}">
                  <a16:creationId xmlns="" xmlns:a16="http://schemas.microsoft.com/office/drawing/2014/main" id="{6533CAA9-6334-41E4-AB90-7A8D7C4263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559306"/>
              <a:ext cx="1512000" cy="8954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2" name="Rectangle 135">
              <a:extLst>
                <a:ext uri="{FF2B5EF4-FFF2-40B4-BE49-F238E27FC236}">
                  <a16:creationId xmlns="" xmlns:a16="http://schemas.microsoft.com/office/drawing/2014/main" id="{DC7D58CD-83E4-4070-9541-2B444677ED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204" y="3476232"/>
              <a:ext cx="1512000" cy="89547"/>
            </a:xfrm>
            <a:prstGeom prst="rect">
              <a:avLst/>
            </a:prstGeom>
            <a:solidFill>
              <a:srgbClr val="E7BD35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3" name="AutoShape 126">
              <a:extLst>
                <a:ext uri="{FF2B5EF4-FFF2-40B4-BE49-F238E27FC236}">
                  <a16:creationId xmlns="" xmlns:a16="http://schemas.microsoft.com/office/drawing/2014/main" id="{3C096450-68EF-4F47-ACB7-9DE7054CF7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6466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4" name="AutoShape 127">
              <a:extLst>
                <a:ext uri="{FF2B5EF4-FFF2-40B4-BE49-F238E27FC236}">
                  <a16:creationId xmlns="" xmlns:a16="http://schemas.microsoft.com/office/drawing/2014/main" id="{50858DE4-5B08-4031-8BF4-EB41C02A19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1906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5" name="AutoShape 128">
              <a:extLst>
                <a:ext uri="{FF2B5EF4-FFF2-40B4-BE49-F238E27FC236}">
                  <a16:creationId xmlns="" xmlns:a16="http://schemas.microsoft.com/office/drawing/2014/main" id="{FD56D759-811C-478E-9608-9C7C137451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7347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6" name="AutoShape 129">
              <a:extLst>
                <a:ext uri="{FF2B5EF4-FFF2-40B4-BE49-F238E27FC236}">
                  <a16:creationId xmlns="" xmlns:a16="http://schemas.microsoft.com/office/drawing/2014/main" id="{B4B33B44-616E-4779-A1C8-8A7BFC623E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785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7" name="AutoShape 130">
              <a:extLst>
                <a:ext uri="{FF2B5EF4-FFF2-40B4-BE49-F238E27FC236}">
                  <a16:creationId xmlns="" xmlns:a16="http://schemas.microsoft.com/office/drawing/2014/main" id="{CF1821F3-9E80-4B7A-8436-F2766619F5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99965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8" name="AutoShape 131">
              <a:extLst>
                <a:ext uri="{FF2B5EF4-FFF2-40B4-BE49-F238E27FC236}">
                  <a16:creationId xmlns="" xmlns:a16="http://schemas.microsoft.com/office/drawing/2014/main" id="{56ACFF8D-69F8-4FCE-98C3-18D64F7359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540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9" name="AutoShape 132">
              <a:extLst>
                <a:ext uri="{FF2B5EF4-FFF2-40B4-BE49-F238E27FC236}">
                  <a16:creationId xmlns="" xmlns:a16="http://schemas.microsoft.com/office/drawing/2014/main" id="{002B2815-6C9F-48F7-94E5-A64E01F361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084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0" name="AutoShape 133">
              <a:extLst>
                <a:ext uri="{FF2B5EF4-FFF2-40B4-BE49-F238E27FC236}">
                  <a16:creationId xmlns="" xmlns:a16="http://schemas.microsoft.com/office/drawing/2014/main" id="{4C287175-AD30-4C66-873C-7E901DBA67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6281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1" name="AutoShape 134">
              <a:extLst>
                <a:ext uri="{FF2B5EF4-FFF2-40B4-BE49-F238E27FC236}">
                  <a16:creationId xmlns="" xmlns:a16="http://schemas.microsoft.com/office/drawing/2014/main" id="{2615EFD7-A6CB-4E85-AB00-6F8114D8C5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3463" y="3549967"/>
              <a:ext cx="134092" cy="89547"/>
            </a:xfrm>
            <a:prstGeom prst="parallelogram">
              <a:avLst>
                <a:gd name="adj" fmla="val 106618"/>
              </a:avLst>
            </a:prstGeom>
            <a:solidFill>
              <a:srgbClr val="E7BD35"/>
            </a:solidFill>
            <a:ln w="12700">
              <a:solidFill>
                <a:srgbClr val="E7BD35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 sz="160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142" name="Picture 136" descr="사용자 지정 4 copy">
              <a:extLst>
                <a:ext uri="{FF2B5EF4-FFF2-40B4-BE49-F238E27FC236}">
                  <a16:creationId xmlns="" xmlns:a16="http://schemas.microsoft.com/office/drawing/2014/main" id="{9D16C218-E5D9-4A87-8EE5-56AB6251C0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/>
            <a:srcRect l="56725" t="23077" r="1401" b="7365"/>
            <a:stretch>
              <a:fillRect/>
            </a:stretch>
          </p:blipFill>
          <p:spPr bwMode="auto">
            <a:xfrm>
              <a:off x="3312806" y="3166518"/>
              <a:ext cx="880283" cy="710368"/>
            </a:xfrm>
            <a:prstGeom prst="rect">
              <a:avLst/>
            </a:prstGeom>
          </p:spPr>
        </p:pic>
        <p:pic>
          <p:nvPicPr>
            <p:cNvPr id="143" name="Picture 2" descr="C:\Users\우혜령 대리\Desktop\[김대훈]100927-Green ITS 주차시스템\자동차-뒤면-copy.png">
              <a:extLst>
                <a:ext uri="{FF2B5EF4-FFF2-40B4-BE49-F238E27FC236}">
                  <a16:creationId xmlns="" xmlns:a16="http://schemas.microsoft.com/office/drawing/2014/main" id="{742E89D3-5FB3-4309-B03E-3D6CFB40EF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 l="33806" t="62264" r="33517" b="25000"/>
            <a:stretch>
              <a:fillRect/>
            </a:stretch>
          </p:blipFill>
          <p:spPr bwMode="auto">
            <a:xfrm>
              <a:off x="3782576" y="3516846"/>
              <a:ext cx="621521" cy="187994"/>
            </a:xfrm>
            <a:prstGeom prst="rect">
              <a:avLst/>
            </a:prstGeom>
          </p:spPr>
        </p:pic>
      </p:grpSp>
      <p:pic>
        <p:nvPicPr>
          <p:cNvPr id="144" name="그림 143">
            <a:extLst>
              <a:ext uri="{FF2B5EF4-FFF2-40B4-BE49-F238E27FC236}">
                <a16:creationId xmlns="" xmlns:a16="http://schemas.microsoft.com/office/drawing/2014/main" id="{054C5997-B8E7-4D4B-A744-DF51115EE4AD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253" y="5477175"/>
            <a:ext cx="488792" cy="908217"/>
          </a:xfrm>
          <a:prstGeom prst="rect">
            <a:avLst/>
          </a:prstGeom>
        </p:spPr>
      </p:pic>
      <p:sp>
        <p:nvSpPr>
          <p:cNvPr id="145" name="AutoShape 45">
            <a:extLst>
              <a:ext uri="{FF2B5EF4-FFF2-40B4-BE49-F238E27FC236}">
                <a16:creationId xmlns="" xmlns:a16="http://schemas.microsoft.com/office/drawing/2014/main" id="{F8B1FCB9-DD1F-4470-8F99-380B238CA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5161" y="5733257"/>
            <a:ext cx="287478" cy="347393"/>
          </a:xfrm>
          <a:prstGeom prst="rightArrow">
            <a:avLst>
              <a:gd name="adj1" fmla="val 63408"/>
              <a:gd name="adj2" fmla="val 48483"/>
            </a:avLst>
          </a:prstGeom>
          <a:gradFill rotWithShape="1">
            <a:gsLst>
              <a:gs pos="0">
                <a:srgbClr val="D7EFFF">
                  <a:alpha val="92000"/>
                </a:srgbClr>
              </a:gs>
              <a:gs pos="100000">
                <a:srgbClr val="0099FF"/>
              </a:gs>
            </a:gsLst>
            <a:lin ang="0" scaled="1"/>
          </a:gradFill>
          <a:ln w="3175" algn="ctr">
            <a:solidFill>
              <a:srgbClr val="739ACD"/>
            </a:solidFill>
            <a:miter lim="800000"/>
            <a:headEnd/>
            <a:tailEnd/>
          </a:ln>
          <a:effectLst/>
        </p:spPr>
        <p:txBody>
          <a:bodyPr rot="10800000" lIns="0" tIns="45714" rIns="0" bIns="4571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6" name="Rectangle 100">
            <a:extLst>
              <a:ext uri="{FF2B5EF4-FFF2-40B4-BE49-F238E27FC236}">
                <a16:creationId xmlns="" xmlns:a16="http://schemas.microsoft.com/office/drawing/2014/main" id="{929F57E3-3E3C-4E1A-A7C7-47933E2F6D81}"/>
              </a:ext>
            </a:extLst>
          </p:cNvPr>
          <p:cNvSpPr>
            <a:spLocks noChangeArrowheads="1"/>
          </p:cNvSpPr>
          <p:nvPr/>
        </p:nvSpPr>
        <p:spPr bwMode="gray">
          <a:xfrm>
            <a:off x="6679523" y="5267068"/>
            <a:ext cx="1096409" cy="1330285"/>
          </a:xfrm>
          <a:prstGeom prst="rect">
            <a:avLst/>
          </a:prstGeom>
          <a:solidFill>
            <a:schemeClr val="bg1"/>
          </a:solidFill>
          <a:ln w="317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dist="25400" dir="16200000" algn="ctr" rotWithShape="0">
              <a:schemeClr val="tx2">
                <a:lumMod val="60000"/>
                <a:lumOff val="40000"/>
              </a:schemeClr>
            </a:outerShdw>
          </a:effectLst>
        </p:spPr>
        <p:txBody>
          <a:bodyPr lIns="36000" tIns="36000" rIns="36000" bIns="36000"/>
          <a:lstStyle/>
          <a:p>
            <a:pPr algn="ctr" defTabSz="1019175"/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차단기 개방</a:t>
            </a:r>
          </a:p>
        </p:txBody>
      </p:sp>
      <p:sp>
        <p:nvSpPr>
          <p:cNvPr id="147" name="AutoShape 45">
            <a:extLst>
              <a:ext uri="{FF2B5EF4-FFF2-40B4-BE49-F238E27FC236}">
                <a16:creationId xmlns="" xmlns:a16="http://schemas.microsoft.com/office/drawing/2014/main" id="{C83AA578-5429-4167-97E4-6FA8E9212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67419" y="5702519"/>
            <a:ext cx="287478" cy="347393"/>
          </a:xfrm>
          <a:prstGeom prst="rightArrow">
            <a:avLst>
              <a:gd name="adj1" fmla="val 63408"/>
              <a:gd name="adj2" fmla="val 48483"/>
            </a:avLst>
          </a:prstGeom>
          <a:gradFill rotWithShape="1">
            <a:gsLst>
              <a:gs pos="0">
                <a:srgbClr val="D7EFFF">
                  <a:alpha val="92000"/>
                </a:srgbClr>
              </a:gs>
              <a:gs pos="100000">
                <a:srgbClr val="0099FF"/>
              </a:gs>
            </a:gsLst>
            <a:lin ang="0" scaled="1"/>
          </a:gradFill>
          <a:ln w="3175" algn="ctr">
            <a:solidFill>
              <a:srgbClr val="739ACD"/>
            </a:solidFill>
            <a:miter lim="800000"/>
            <a:headEnd/>
            <a:tailEnd/>
          </a:ln>
          <a:effectLst/>
        </p:spPr>
        <p:txBody>
          <a:bodyPr rot="10800000" lIns="0" tIns="45714" rIns="0" bIns="4571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600" kern="0" dirty="0">
              <a:solidFill>
                <a:sysClr val="windowText" lastClr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48" name="그룹 147">
            <a:extLst>
              <a:ext uri="{FF2B5EF4-FFF2-40B4-BE49-F238E27FC236}">
                <a16:creationId xmlns="" xmlns:a16="http://schemas.microsoft.com/office/drawing/2014/main" id="{96F675E8-D861-4077-BC5E-867EF7F686DF}"/>
              </a:ext>
            </a:extLst>
          </p:cNvPr>
          <p:cNvGrpSpPr/>
          <p:nvPr/>
        </p:nvGrpSpPr>
        <p:grpSpPr>
          <a:xfrm>
            <a:off x="6921716" y="5360204"/>
            <a:ext cx="635377" cy="1176342"/>
            <a:chOff x="5176836" y="2064542"/>
            <a:chExt cx="782003" cy="1176342"/>
          </a:xfrm>
        </p:grpSpPr>
        <p:pic>
          <p:nvPicPr>
            <p:cNvPr id="149" name="그림 108" descr="089.png">
              <a:extLst>
                <a:ext uri="{FF2B5EF4-FFF2-40B4-BE49-F238E27FC236}">
                  <a16:creationId xmlns="" xmlns:a16="http://schemas.microsoft.com/office/drawing/2014/main" id="{5BF01923-0A1F-4DE9-82CA-8CF2C4F283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 rot="17285475" flipV="1">
              <a:off x="5486919" y="2683103"/>
              <a:ext cx="365862" cy="1257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50" name="그룹 149">
              <a:extLst>
                <a:ext uri="{FF2B5EF4-FFF2-40B4-BE49-F238E27FC236}">
                  <a16:creationId xmlns="" xmlns:a16="http://schemas.microsoft.com/office/drawing/2014/main" id="{465E84C2-812E-43AB-9255-C3B5CDFCAF7D}"/>
                </a:ext>
              </a:extLst>
            </p:cNvPr>
            <p:cNvGrpSpPr/>
            <p:nvPr/>
          </p:nvGrpSpPr>
          <p:grpSpPr>
            <a:xfrm>
              <a:off x="5176845" y="2064542"/>
              <a:ext cx="782004" cy="1176342"/>
              <a:chOff x="9358346" y="1702049"/>
              <a:chExt cx="1006181" cy="1589081"/>
            </a:xfrm>
          </p:grpSpPr>
          <p:pic>
            <p:nvPicPr>
              <p:cNvPr id="151" name="그림 76" descr="차단기바.png">
                <a:extLst>
                  <a:ext uri="{FF2B5EF4-FFF2-40B4-BE49-F238E27FC236}">
                    <a16:creationId xmlns="" xmlns:a16="http://schemas.microsoft.com/office/drawing/2014/main" id="{9AF884DD-86AF-4777-B8EF-CB8943636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rcRect l="31541" b="1991"/>
              <a:stretch>
                <a:fillRect/>
              </a:stretch>
            </p:blipFill>
            <p:spPr>
              <a:xfrm rot="19125345" flipH="1">
                <a:off x="9683657" y="1702049"/>
                <a:ext cx="680870" cy="1078112"/>
              </a:xfrm>
              <a:prstGeom prst="rect">
                <a:avLst/>
              </a:prstGeom>
            </p:spPr>
          </p:pic>
          <p:pic>
            <p:nvPicPr>
              <p:cNvPr id="152" name="Picture 2" descr="20151210_121451">
                <a:extLst>
                  <a:ext uri="{FF2B5EF4-FFF2-40B4-BE49-F238E27FC236}">
                    <a16:creationId xmlns="" xmlns:a16="http://schemas.microsoft.com/office/drawing/2014/main" id="{5BC095A2-9335-4528-B19D-D75FD02395D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 r="72810"/>
              <a:stretch>
                <a:fillRect/>
              </a:stretch>
            </p:blipFill>
            <p:spPr bwMode="auto">
              <a:xfrm>
                <a:off x="9358346" y="2219409"/>
                <a:ext cx="388904" cy="10717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53" name="그림 152">
            <a:extLst>
              <a:ext uri="{FF2B5EF4-FFF2-40B4-BE49-F238E27FC236}">
                <a16:creationId xmlns="" xmlns:a16="http://schemas.microsoft.com/office/drawing/2014/main" id="{A3F8C9C6-743F-4A2C-8FD6-0625FFC4A5C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993438" y="3971877"/>
            <a:ext cx="521884" cy="94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5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5.  </a:t>
            </a:r>
            <a:r>
              <a:rPr lang="ko-KR" altLang="en-US" b="1" dirty="0" smtClean="0">
                <a:solidFill>
                  <a:schemeClr val="bg1"/>
                </a:solidFill>
              </a:rPr>
              <a:t>구축일정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785910"/>
              </p:ext>
            </p:extLst>
          </p:nvPr>
        </p:nvGraphicFramePr>
        <p:xfrm>
          <a:off x="395536" y="1556792"/>
          <a:ext cx="8424935" cy="453650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376262"/>
                <a:gridCol w="1235424"/>
                <a:gridCol w="1235424"/>
                <a:gridCol w="1235424"/>
                <a:gridCol w="1235424"/>
                <a:gridCol w="1106977"/>
              </a:tblGrid>
              <a:tr h="51198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구분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소요기간 </a:t>
                      </a:r>
                      <a:r>
                        <a:rPr lang="en-US" altLang="ko-KR" sz="1400" b="1" dirty="0" smtClean="0">
                          <a:solidFill>
                            <a:srgbClr val="FF0066"/>
                          </a:solidFill>
                          <a:latin typeface="+mn-lt"/>
                        </a:rPr>
                        <a:t>*</a:t>
                      </a:r>
                      <a:r>
                        <a:rPr lang="en-US" altLang="ko-KR" sz="1400" b="1" baseline="0" dirty="0" smtClean="0">
                          <a:solidFill>
                            <a:srgbClr val="FF0066"/>
                          </a:solidFill>
                          <a:latin typeface="+mn-lt"/>
                        </a:rPr>
                        <a:t> </a:t>
                      </a:r>
                      <a:r>
                        <a:rPr lang="ko-KR" altLang="en-US" sz="1400" b="1" dirty="0" smtClean="0">
                          <a:solidFill>
                            <a:srgbClr val="FF0066"/>
                          </a:solidFill>
                          <a:latin typeface="+mn-lt"/>
                        </a:rPr>
                        <a:t>계약 후 </a:t>
                      </a:r>
                      <a:r>
                        <a:rPr lang="en-US" altLang="ko-KR" sz="1400" b="1" dirty="0" smtClean="0">
                          <a:solidFill>
                            <a:srgbClr val="FF0066"/>
                          </a:solidFill>
                          <a:latin typeface="+mn-lt"/>
                        </a:rPr>
                        <a:t>30</a:t>
                      </a:r>
                      <a:r>
                        <a:rPr lang="ko-KR" altLang="en-US" sz="1400" b="1" dirty="0" smtClean="0">
                          <a:solidFill>
                            <a:srgbClr val="FF0066"/>
                          </a:solidFill>
                          <a:latin typeface="+mn-lt"/>
                        </a:rPr>
                        <a:t>일 소요</a:t>
                      </a:r>
                      <a:endParaRPr lang="ko-KR" altLang="en-US" sz="1400" b="1" dirty="0">
                        <a:solidFill>
                          <a:srgbClr val="FF0066"/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비고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263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5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日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10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日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25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日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30</a:t>
                      </a:r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日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829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자재준비 및 검수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829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장비 취부 및 시스템 설치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829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신규 배선 배관 포설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829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</a:rPr>
                        <a:t>시험운영 및 교육</a:t>
                      </a:r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>
                        <a:alpha val="5803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6" descr="C:\Users\Administrator\AppData\Local\Microsoft\Windows\Temporary Internet Files\Content.IE5\7S0W9UHX\cctv-camera[1]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56" y="654840"/>
            <a:ext cx="329589" cy="33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53386" y="639704"/>
            <a:ext cx="3546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66"/>
                </a:solidFill>
              </a:rPr>
              <a:t> </a:t>
            </a:r>
            <a:r>
              <a:rPr lang="ko-KR" altLang="en-US" b="1" dirty="0" smtClean="0">
                <a:solidFill>
                  <a:srgbClr val="FF0066"/>
                </a:solidFill>
              </a:rPr>
              <a:t>영상관제시스템 구축일정</a:t>
            </a:r>
            <a:endParaRPr lang="ko-KR" altLang="en-US" b="1" dirty="0">
              <a:solidFill>
                <a:srgbClr val="FF0066"/>
              </a:solidFill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2843808" y="2996952"/>
            <a:ext cx="1152128" cy="0"/>
          </a:xfrm>
          <a:prstGeom prst="line">
            <a:avLst/>
          </a:prstGeom>
          <a:ln w="41275">
            <a:solidFill>
              <a:srgbClr val="FF0066"/>
            </a:solidFill>
            <a:prstDash val="sysDot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3995936" y="3861048"/>
            <a:ext cx="2448272" cy="0"/>
          </a:xfrm>
          <a:prstGeom prst="line">
            <a:avLst/>
          </a:prstGeom>
          <a:ln w="41275">
            <a:solidFill>
              <a:srgbClr val="FF0066"/>
            </a:solidFill>
            <a:prstDash val="sysDot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3995936" y="4797152"/>
            <a:ext cx="2448272" cy="0"/>
          </a:xfrm>
          <a:prstGeom prst="line">
            <a:avLst/>
          </a:prstGeom>
          <a:ln w="41275">
            <a:solidFill>
              <a:srgbClr val="FF0066"/>
            </a:solidFill>
            <a:prstDash val="sysDot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6516216" y="5661248"/>
            <a:ext cx="1152128" cy="0"/>
          </a:xfrm>
          <a:prstGeom prst="line">
            <a:avLst/>
          </a:prstGeom>
          <a:ln w="41275">
            <a:solidFill>
              <a:srgbClr val="FF0066"/>
            </a:solidFill>
            <a:prstDash val="sysDot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563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14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6.  </a:t>
            </a:r>
            <a:r>
              <a:rPr lang="ko-KR" altLang="en-US" b="1" dirty="0" smtClean="0">
                <a:solidFill>
                  <a:schemeClr val="bg1"/>
                </a:solidFill>
              </a:rPr>
              <a:t>유지관리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pSp>
        <p:nvGrpSpPr>
          <p:cNvPr id="92" name="그룹 91"/>
          <p:cNvGrpSpPr/>
          <p:nvPr/>
        </p:nvGrpSpPr>
        <p:grpSpPr>
          <a:xfrm>
            <a:off x="1187624" y="2541831"/>
            <a:ext cx="7056784" cy="3479457"/>
            <a:chOff x="971600" y="2253799"/>
            <a:chExt cx="7056784" cy="3479457"/>
          </a:xfrm>
        </p:grpSpPr>
        <p:grpSp>
          <p:nvGrpSpPr>
            <p:cNvPr id="59" name="그룹 58"/>
            <p:cNvGrpSpPr/>
            <p:nvPr/>
          </p:nvGrpSpPr>
          <p:grpSpPr>
            <a:xfrm>
              <a:off x="978995" y="2907281"/>
              <a:ext cx="3289252" cy="1227040"/>
              <a:chOff x="683474" y="2282352"/>
              <a:chExt cx="3536870" cy="1227040"/>
            </a:xfrm>
          </p:grpSpPr>
          <p:sp>
            <p:nvSpPr>
              <p:cNvPr id="55" name="모서리가 둥근 직사각형 54"/>
              <p:cNvSpPr/>
              <p:nvPr/>
            </p:nvSpPr>
            <p:spPr>
              <a:xfrm>
                <a:off x="686564" y="2282352"/>
                <a:ext cx="3533780" cy="1227040"/>
              </a:xfrm>
              <a:prstGeom prst="roundRect">
                <a:avLst>
                  <a:gd name="adj" fmla="val 9476"/>
                </a:avLst>
              </a:prstGeom>
              <a:solidFill>
                <a:schemeClr val="bg1">
                  <a:lumMod val="95000"/>
                </a:schemeClr>
              </a:solidFill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모서리가 둥근 직사각형 10"/>
              <p:cNvSpPr/>
              <p:nvPr/>
            </p:nvSpPr>
            <p:spPr>
              <a:xfrm>
                <a:off x="683474" y="2282620"/>
                <a:ext cx="2157244" cy="370407"/>
              </a:xfrm>
              <a:custGeom>
                <a:avLst/>
                <a:gdLst/>
                <a:ahLst/>
                <a:cxnLst/>
                <a:rect l="l" t="t" r="r" b="b"/>
                <a:pathLst>
                  <a:path w="4104109" h="457164">
                    <a:moveTo>
                      <a:pt x="172977" y="0"/>
                    </a:moveTo>
                    <a:lnTo>
                      <a:pt x="4104109" y="0"/>
                    </a:lnTo>
                    <a:lnTo>
                      <a:pt x="4104109" y="319146"/>
                    </a:lnTo>
                    <a:cubicBezTo>
                      <a:pt x="4104109" y="395371"/>
                      <a:pt x="4042316" y="457164"/>
                      <a:pt x="3966091" y="457164"/>
                    </a:cubicBezTo>
                    <a:lnTo>
                      <a:pt x="0" y="457164"/>
                    </a:lnTo>
                    <a:lnTo>
                      <a:pt x="0" y="172977"/>
                    </a:lnTo>
                    <a:cubicBezTo>
                      <a:pt x="0" y="77444"/>
                      <a:pt x="77444" y="0"/>
                      <a:pt x="172977" y="0"/>
                    </a:cubicBezTo>
                    <a:close/>
                  </a:path>
                </a:pathLst>
              </a:custGeom>
              <a:solidFill>
                <a:srgbClr val="5F5F5F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srgbClr val="FF0066"/>
                  </a:solidFill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933966" y="2365512"/>
                <a:ext cx="1319272" cy="174559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ko-KR" altLang="en-US" sz="1400" b="1" dirty="0" smtClean="0">
                    <a:solidFill>
                      <a:schemeClr val="bg1"/>
                    </a:solidFill>
                  </a:rPr>
                  <a:t>체계적 유지보수</a:t>
                </a:r>
                <a:endParaRPr lang="ko-KR" altLang="en-US" sz="1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933966" y="2749094"/>
                <a:ext cx="3214370" cy="630942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lIns="0" tIns="0" rIns="0" bIns="0" rtlCol="0" anchor="t">
                <a:spAutoFit/>
              </a:bodyPr>
              <a:lstStyle/>
              <a:p>
                <a:pPr marL="171450" indent="-171450" algn="just">
                  <a:lnSpc>
                    <a:spcPct val="150000"/>
                  </a:lnSpc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결함 수정 요구사항 수용</a:t>
                </a:r>
                <a:endPara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171450" indent="-171450" algn="just">
                  <a:lnSpc>
                    <a:spcPct val="150000"/>
                  </a:lnSpc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시스템 변화에 대한 지속적 관리</a:t>
                </a:r>
                <a:endPara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60" name="그룹 59"/>
            <p:cNvGrpSpPr/>
            <p:nvPr/>
          </p:nvGrpSpPr>
          <p:grpSpPr>
            <a:xfrm>
              <a:off x="971600" y="4506216"/>
              <a:ext cx="3286378" cy="1227040"/>
              <a:chOff x="686564" y="2282352"/>
              <a:chExt cx="3533780" cy="1227040"/>
            </a:xfrm>
          </p:grpSpPr>
          <p:sp>
            <p:nvSpPr>
              <p:cNvPr id="61" name="모서리가 둥근 직사각형 60"/>
              <p:cNvSpPr/>
              <p:nvPr/>
            </p:nvSpPr>
            <p:spPr>
              <a:xfrm>
                <a:off x="686564" y="2282352"/>
                <a:ext cx="3533780" cy="1227040"/>
              </a:xfrm>
              <a:prstGeom prst="roundRect">
                <a:avLst>
                  <a:gd name="adj" fmla="val 9476"/>
                </a:avLst>
              </a:prstGeom>
              <a:solidFill>
                <a:schemeClr val="bg1">
                  <a:lumMod val="95000"/>
                </a:schemeClr>
              </a:solidFill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모서리가 둥근 직사각형 10"/>
              <p:cNvSpPr/>
              <p:nvPr/>
            </p:nvSpPr>
            <p:spPr>
              <a:xfrm>
                <a:off x="686564" y="2285256"/>
                <a:ext cx="2157244" cy="370407"/>
              </a:xfrm>
              <a:custGeom>
                <a:avLst/>
                <a:gdLst/>
                <a:ahLst/>
                <a:cxnLst/>
                <a:rect l="l" t="t" r="r" b="b"/>
                <a:pathLst>
                  <a:path w="4104109" h="457164">
                    <a:moveTo>
                      <a:pt x="172977" y="0"/>
                    </a:moveTo>
                    <a:lnTo>
                      <a:pt x="4104109" y="0"/>
                    </a:lnTo>
                    <a:lnTo>
                      <a:pt x="4104109" y="319146"/>
                    </a:lnTo>
                    <a:cubicBezTo>
                      <a:pt x="4104109" y="395371"/>
                      <a:pt x="4042316" y="457164"/>
                      <a:pt x="3966091" y="457164"/>
                    </a:cubicBezTo>
                    <a:lnTo>
                      <a:pt x="0" y="457164"/>
                    </a:lnTo>
                    <a:lnTo>
                      <a:pt x="0" y="172977"/>
                    </a:lnTo>
                    <a:cubicBezTo>
                      <a:pt x="0" y="77444"/>
                      <a:pt x="77444" y="0"/>
                      <a:pt x="172977" y="0"/>
                    </a:cubicBezTo>
                    <a:close/>
                  </a:path>
                </a:pathLst>
              </a:custGeom>
              <a:solidFill>
                <a:srgbClr val="5F5F5F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srgbClr val="FF0066"/>
                  </a:solidFill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933966" y="2365512"/>
                <a:ext cx="1678345" cy="215444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ko-KR" altLang="en-US" sz="1400" b="1" dirty="0" smtClean="0">
                    <a:solidFill>
                      <a:schemeClr val="bg1"/>
                    </a:solidFill>
                  </a:rPr>
                  <a:t>고객맞춤형 기술교육</a:t>
                </a:r>
                <a:endParaRPr lang="ko-KR" altLang="en-US" sz="1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4" name="직사각형 63"/>
              <p:cNvSpPr/>
              <p:nvPr/>
            </p:nvSpPr>
            <p:spPr>
              <a:xfrm>
                <a:off x="933966" y="2749094"/>
                <a:ext cx="3214370" cy="630942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lIns="0" tIns="0" rIns="0" bIns="0" rtlCol="0" anchor="t">
                <a:spAutoFit/>
              </a:bodyPr>
              <a:lstStyle/>
              <a:p>
                <a:pPr marL="171450" indent="-171450" algn="just">
                  <a:lnSpc>
                    <a:spcPct val="150000"/>
                  </a:lnSpc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교육대상과 맞춤형 기술이전 교육</a:t>
                </a:r>
                <a:endPara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171450" indent="-171450" algn="just">
                  <a:lnSpc>
                    <a:spcPct val="150000"/>
                  </a:lnSpc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지속적 </a:t>
                </a:r>
                <a:r>
                  <a: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/ </a:t>
                </a: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주기적 교육체계 수립</a:t>
                </a:r>
                <a:endPara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pic>
          <p:nvPicPr>
            <p:cNvPr id="77" name="그림 76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30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4768" y="2336184"/>
              <a:ext cx="981271" cy="598340"/>
            </a:xfrm>
            <a:prstGeom prst="rect">
              <a:avLst/>
            </a:prstGeom>
          </p:spPr>
        </p:pic>
        <p:grpSp>
          <p:nvGrpSpPr>
            <p:cNvPr id="70" name="그룹 69"/>
            <p:cNvGrpSpPr/>
            <p:nvPr/>
          </p:nvGrpSpPr>
          <p:grpSpPr>
            <a:xfrm>
              <a:off x="4742006" y="4498832"/>
              <a:ext cx="3286378" cy="1229014"/>
              <a:chOff x="686564" y="2273880"/>
              <a:chExt cx="3533781" cy="1229014"/>
            </a:xfrm>
          </p:grpSpPr>
          <p:sp>
            <p:nvSpPr>
              <p:cNvPr id="71" name="모서리가 둥근 직사각형 70"/>
              <p:cNvSpPr/>
              <p:nvPr/>
            </p:nvSpPr>
            <p:spPr>
              <a:xfrm>
                <a:off x="686565" y="2275854"/>
                <a:ext cx="3533780" cy="1227040"/>
              </a:xfrm>
              <a:prstGeom prst="roundRect">
                <a:avLst>
                  <a:gd name="adj" fmla="val 9476"/>
                </a:avLst>
              </a:prstGeom>
              <a:solidFill>
                <a:schemeClr val="bg1">
                  <a:lumMod val="95000"/>
                </a:schemeClr>
              </a:solidFill>
              <a:ln w="6350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모서리가 둥근 직사각형 10"/>
              <p:cNvSpPr/>
              <p:nvPr/>
            </p:nvSpPr>
            <p:spPr>
              <a:xfrm>
                <a:off x="686564" y="2273880"/>
                <a:ext cx="2157245" cy="370407"/>
              </a:xfrm>
              <a:custGeom>
                <a:avLst/>
                <a:gdLst/>
                <a:ahLst/>
                <a:cxnLst/>
                <a:rect l="l" t="t" r="r" b="b"/>
                <a:pathLst>
                  <a:path w="4104109" h="457164">
                    <a:moveTo>
                      <a:pt x="172977" y="0"/>
                    </a:moveTo>
                    <a:lnTo>
                      <a:pt x="4104109" y="0"/>
                    </a:lnTo>
                    <a:lnTo>
                      <a:pt x="4104109" y="319146"/>
                    </a:lnTo>
                    <a:cubicBezTo>
                      <a:pt x="4104109" y="395371"/>
                      <a:pt x="4042316" y="457164"/>
                      <a:pt x="3966091" y="457164"/>
                    </a:cubicBezTo>
                    <a:lnTo>
                      <a:pt x="0" y="457164"/>
                    </a:lnTo>
                    <a:lnTo>
                      <a:pt x="0" y="172977"/>
                    </a:lnTo>
                    <a:cubicBezTo>
                      <a:pt x="0" y="77444"/>
                      <a:pt x="77444" y="0"/>
                      <a:pt x="172977" y="0"/>
                    </a:cubicBezTo>
                    <a:close/>
                  </a:path>
                </a:pathLst>
              </a:custGeom>
              <a:solidFill>
                <a:srgbClr val="5F5F5F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srgbClr val="FF0066"/>
                  </a:solidFill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933966" y="2365512"/>
                <a:ext cx="1498808" cy="215444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none" lIns="0" tIns="0" rIns="0" bIns="0" rtlCol="0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ko-KR" altLang="en-US" sz="1400" b="1" dirty="0" smtClean="0">
                    <a:solidFill>
                      <a:schemeClr val="bg1"/>
                    </a:solidFill>
                  </a:rPr>
                  <a:t>즉각적인 대응체계</a:t>
                </a:r>
                <a:endParaRPr lang="ko-KR" altLang="en-US" sz="1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4" name="직사각형 73"/>
              <p:cNvSpPr/>
              <p:nvPr/>
            </p:nvSpPr>
            <p:spPr>
              <a:xfrm>
                <a:off x="933966" y="2749094"/>
                <a:ext cx="3214370" cy="630942"/>
              </a:xfrm>
              <a:prstGeom prst="rect">
                <a:avLst/>
              </a:prstGeom>
              <a:noFill/>
              <a:ln w="6350">
                <a:noFill/>
              </a:ln>
            </p:spPr>
            <p:txBody>
              <a:bodyPr wrap="square" lIns="0" tIns="0" rIns="0" bIns="0" rtlCol="0" anchor="t">
                <a:spAutoFit/>
              </a:bodyPr>
              <a:lstStyle/>
              <a:p>
                <a:pPr marL="171450" indent="-171450" algn="just">
                  <a:lnSpc>
                    <a:spcPct val="150000"/>
                  </a:lnSpc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시스템에 대한 신속한 적응 지원</a:t>
                </a:r>
                <a:endPara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171450" indent="-171450" algn="just">
                  <a:lnSpc>
                    <a:spcPct val="150000"/>
                  </a:lnSpc>
                  <a:spcAft>
                    <a:spcPts val="600"/>
                  </a:spcAft>
                  <a:buFont typeface="Wingdings" panose="05000000000000000000" pitchFamily="2" charset="2"/>
                  <a:buChar char="§"/>
                </a:pPr>
                <a:r>
                  <a:rPr lang="ko-KR" altLang="en-US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상시 장애대응 체계 수립</a:t>
                </a:r>
                <a:endParaRPr lang="ko-KR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81" name="그룹 80"/>
            <p:cNvGrpSpPr/>
            <p:nvPr/>
          </p:nvGrpSpPr>
          <p:grpSpPr>
            <a:xfrm>
              <a:off x="4742006" y="2253799"/>
              <a:ext cx="3286378" cy="1875112"/>
              <a:chOff x="3491880" y="1767938"/>
              <a:chExt cx="3286378" cy="1875112"/>
            </a:xfrm>
          </p:grpSpPr>
          <p:grpSp>
            <p:nvGrpSpPr>
              <p:cNvPr id="65" name="그룹 64"/>
              <p:cNvGrpSpPr/>
              <p:nvPr/>
            </p:nvGrpSpPr>
            <p:grpSpPr>
              <a:xfrm>
                <a:off x="3491880" y="2416010"/>
                <a:ext cx="3286378" cy="1227040"/>
                <a:chOff x="686564" y="2282352"/>
                <a:chExt cx="3533780" cy="1227040"/>
              </a:xfrm>
            </p:grpSpPr>
            <p:sp>
              <p:nvSpPr>
                <p:cNvPr id="66" name="모서리가 둥근 직사각형 65"/>
                <p:cNvSpPr/>
                <p:nvPr/>
              </p:nvSpPr>
              <p:spPr>
                <a:xfrm>
                  <a:off x="686564" y="2282352"/>
                  <a:ext cx="3533780" cy="1227040"/>
                </a:xfrm>
                <a:prstGeom prst="roundRect">
                  <a:avLst>
                    <a:gd name="adj" fmla="val 9476"/>
                  </a:avLst>
                </a:prstGeom>
                <a:solidFill>
                  <a:schemeClr val="bg1">
                    <a:lumMod val="95000"/>
                  </a:schemeClr>
                </a:solidFill>
                <a:ln w="6350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67" name="모서리가 둥근 직사각형 10"/>
                <p:cNvSpPr/>
                <p:nvPr/>
              </p:nvSpPr>
              <p:spPr>
                <a:xfrm>
                  <a:off x="686564" y="2282352"/>
                  <a:ext cx="2157244" cy="3704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04109" h="457164">
                      <a:moveTo>
                        <a:pt x="172977" y="0"/>
                      </a:moveTo>
                      <a:lnTo>
                        <a:pt x="4104109" y="0"/>
                      </a:lnTo>
                      <a:lnTo>
                        <a:pt x="4104109" y="319146"/>
                      </a:lnTo>
                      <a:cubicBezTo>
                        <a:pt x="4104109" y="395371"/>
                        <a:pt x="4042316" y="457164"/>
                        <a:pt x="3966091" y="457164"/>
                      </a:cubicBezTo>
                      <a:lnTo>
                        <a:pt x="0" y="457164"/>
                      </a:lnTo>
                      <a:lnTo>
                        <a:pt x="0" y="172977"/>
                      </a:lnTo>
                      <a:cubicBezTo>
                        <a:pt x="0" y="77444"/>
                        <a:pt x="77444" y="0"/>
                        <a:pt x="172977" y="0"/>
                      </a:cubicBezTo>
                      <a:close/>
                    </a:path>
                  </a:pathLst>
                </a:custGeom>
                <a:solidFill>
                  <a:srgbClr val="5F5F5F"/>
                </a:solidFill>
                <a:ln w="63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>
                    <a:solidFill>
                      <a:srgbClr val="FF0066"/>
                    </a:solidFill>
                  </a:endParaRP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933966" y="2365512"/>
                  <a:ext cx="1561325" cy="215444"/>
                </a:xfrm>
                <a:prstGeom prst="rect">
                  <a:avLst/>
                </a:prstGeom>
                <a:noFill/>
                <a:ln w="6350">
                  <a:noFill/>
                </a:ln>
              </p:spPr>
              <p:txBody>
                <a:bodyPr wrap="none" lIns="0" tIns="0" rIns="0" bIns="0" rtlCol="0">
                  <a:spAutoFit/>
                </a:bodyPr>
                <a:lstStyle/>
                <a:p>
                  <a:pPr>
                    <a:spcAft>
                      <a:spcPts val="600"/>
                    </a:spcAft>
                  </a:pPr>
                  <a:r>
                    <a:rPr lang="ko-KR" altLang="en-US" sz="1400" b="1" dirty="0" smtClean="0">
                      <a:solidFill>
                        <a:schemeClr val="bg1"/>
                      </a:solidFill>
                    </a:rPr>
                    <a:t>현장 및 사업노하우</a:t>
                  </a:r>
                  <a:endParaRPr lang="ko-KR" altLang="en-US" sz="1400" b="1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69" name="직사각형 68"/>
                <p:cNvSpPr/>
                <p:nvPr/>
              </p:nvSpPr>
              <p:spPr>
                <a:xfrm>
                  <a:off x="933966" y="2749094"/>
                  <a:ext cx="3214370" cy="630942"/>
                </a:xfrm>
                <a:prstGeom prst="rect">
                  <a:avLst/>
                </a:prstGeom>
                <a:noFill/>
                <a:ln w="6350">
                  <a:noFill/>
                </a:ln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marL="171450" indent="-171450" algn="just">
                    <a:lnSpc>
                      <a:spcPct val="150000"/>
                    </a:lnSpc>
                    <a:spcAft>
                      <a:spcPts val="600"/>
                    </a:spcAft>
                    <a:buFont typeface="Wingdings" panose="05000000000000000000" pitchFamily="2" charset="2"/>
                    <a:buChar char="§"/>
                  </a:pPr>
                  <a:r>
                    <a:rPr lang="ko-KR" altLang="en-US" sz="1200" b="1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사업경험 기반 노하우 활용</a:t>
                  </a:r>
                  <a:endParaRPr lang="en-US" altLang="ko-KR" sz="12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  <a:p>
                  <a:pPr marL="171450" indent="-171450" algn="just">
                    <a:lnSpc>
                      <a:spcPct val="150000"/>
                    </a:lnSpc>
                    <a:spcAft>
                      <a:spcPts val="600"/>
                    </a:spcAft>
                    <a:buFont typeface="Wingdings" panose="05000000000000000000" pitchFamily="2" charset="2"/>
                    <a:buChar char="§"/>
                  </a:pPr>
                  <a:r>
                    <a:rPr lang="ko-KR" altLang="en-US" sz="1200" b="1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최단시간 현장지원 팀 구축</a:t>
                  </a:r>
                  <a:r>
                    <a:rPr lang="en-US" altLang="ko-KR" sz="1200" b="1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/</a:t>
                  </a:r>
                  <a:r>
                    <a:rPr lang="ko-KR" altLang="en-US" sz="1200" b="1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운영</a:t>
                  </a:r>
                  <a:endParaRPr lang="ko-KR" altLang="en-US" sz="12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pic>
            <p:nvPicPr>
              <p:cNvPr id="78" name="그림 77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53922" y="1767938"/>
                <a:ext cx="960869" cy="680725"/>
              </a:xfrm>
              <a:prstGeom prst="rect">
                <a:avLst/>
              </a:prstGeom>
            </p:spPr>
          </p:pic>
        </p:grpSp>
      </p:grpSp>
      <p:pic>
        <p:nvPicPr>
          <p:cNvPr id="90" name="Picture 6" descr="C:\Users\Administrator\AppData\Local\Microsoft\Windows\Temporary Internet Files\Content.IE5\7S0W9UHX\cctv-camera[1]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56" y="654840"/>
            <a:ext cx="329589" cy="33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TextBox 90"/>
          <p:cNvSpPr txBox="1"/>
          <p:nvPr/>
        </p:nvSpPr>
        <p:spPr>
          <a:xfrm>
            <a:off x="953386" y="639704"/>
            <a:ext cx="4698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FF0066"/>
                </a:solidFill>
              </a:rPr>
              <a:t> </a:t>
            </a:r>
            <a:r>
              <a:rPr lang="ko-KR" altLang="en-US" b="1" dirty="0" smtClean="0">
                <a:solidFill>
                  <a:srgbClr val="FF0066"/>
                </a:solidFill>
              </a:rPr>
              <a:t>통합적 유지보수 </a:t>
            </a:r>
            <a:r>
              <a:rPr lang="en-US" altLang="ko-KR" sz="1200" b="1" dirty="0" smtClean="0">
                <a:solidFill>
                  <a:srgbClr val="FF0066"/>
                </a:solidFill>
              </a:rPr>
              <a:t>* </a:t>
            </a:r>
            <a:r>
              <a:rPr lang="ko-KR" altLang="en-US" sz="1200" b="1" dirty="0" smtClean="0">
                <a:solidFill>
                  <a:srgbClr val="FF0066"/>
                </a:solidFill>
              </a:rPr>
              <a:t>고객 지원체계 구축</a:t>
            </a:r>
            <a:endParaRPr lang="ko-KR" altLang="en-US" sz="1200" b="1" dirty="0">
              <a:solidFill>
                <a:srgbClr val="FF0066"/>
              </a:solidFill>
            </a:endParaRPr>
          </a:p>
        </p:txBody>
      </p:sp>
      <p:grpSp>
        <p:nvGrpSpPr>
          <p:cNvPr id="93" name="그룹 92"/>
          <p:cNvGrpSpPr/>
          <p:nvPr/>
        </p:nvGrpSpPr>
        <p:grpSpPr>
          <a:xfrm>
            <a:off x="928632" y="1191974"/>
            <a:ext cx="7459792" cy="1012889"/>
            <a:chOff x="2468456" y="1700808"/>
            <a:chExt cx="5715778" cy="576064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4" name="모서리가 둥근 직사각형 6"/>
            <p:cNvSpPr/>
            <p:nvPr/>
          </p:nvSpPr>
          <p:spPr>
            <a:xfrm>
              <a:off x="2468456" y="1700808"/>
              <a:ext cx="5715778" cy="576064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dist"/>
              <a:endParaRPr lang="ko-KR" altLang="en-US" sz="1600"/>
            </a:p>
          </p:txBody>
        </p:sp>
        <p:sp>
          <p:nvSpPr>
            <p:cNvPr id="95" name="직사각형 94"/>
            <p:cNvSpPr/>
            <p:nvPr/>
          </p:nvSpPr>
          <p:spPr>
            <a:xfrm>
              <a:off x="2648727" y="1744479"/>
              <a:ext cx="5172142" cy="490120"/>
            </a:xfrm>
            <a:prstGeom prst="rect">
              <a:avLst/>
            </a:prstGeom>
            <a:grpFill/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square" tIns="0" bIns="0" anchor="ctr">
              <a:spAutoFit/>
            </a:bodyPr>
            <a:lstStyle/>
            <a:p>
              <a:pPr marL="171450" indent="-171450">
                <a:lnSpc>
                  <a:spcPct val="200000"/>
                </a:lnSpc>
                <a:buFont typeface="Wingdings" panose="05000000000000000000" pitchFamily="2" charset="2"/>
                <a:buChar char="v"/>
              </a:pPr>
              <a:r>
                <a:rPr lang="ko-KR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</a:rPr>
                <a:t>사업구축 후 조기 안정화를 위하여 중점 관리항목 중심 운영체계 수립</a:t>
              </a:r>
            </a:p>
            <a:p>
              <a:pPr marL="171450" indent="-171450">
                <a:lnSpc>
                  <a:spcPct val="200000"/>
                </a:lnSpc>
                <a:buFont typeface="Wingdings" panose="05000000000000000000" pitchFamily="2" charset="2"/>
                <a:buChar char="v"/>
              </a:pPr>
              <a:r>
                <a:rPr lang="ko-KR" altLang="en-US" sz="1400" b="1" dirty="0">
                  <a:solidFill>
                    <a:srgbClr val="FF0066"/>
                  </a:solidFill>
                  <a:latin typeface="+mj-lt"/>
                </a:rPr>
                <a:t>시스템 무상 </a:t>
              </a:r>
              <a:r>
                <a:rPr lang="en-US" altLang="ko-KR" sz="1400" b="1" dirty="0">
                  <a:solidFill>
                    <a:srgbClr val="FF0066"/>
                  </a:solidFill>
                  <a:latin typeface="+mj-lt"/>
                </a:rPr>
                <a:t>A/S </a:t>
              </a:r>
              <a:r>
                <a:rPr lang="ko-KR" altLang="en-US" sz="1400" b="1" dirty="0">
                  <a:solidFill>
                    <a:srgbClr val="FF0066"/>
                  </a:solidFill>
                  <a:latin typeface="+mj-lt"/>
                </a:rPr>
                <a:t>기간 </a:t>
              </a:r>
              <a:r>
                <a:rPr lang="en-US" altLang="ko-KR" sz="1400" b="1" dirty="0" smtClean="0">
                  <a:solidFill>
                    <a:srgbClr val="FF0066"/>
                  </a:solidFill>
                  <a:latin typeface="+mj-lt"/>
                </a:rPr>
                <a:t>2</a:t>
              </a:r>
              <a:r>
                <a:rPr lang="ko-KR" altLang="en-US" sz="1400" b="1" dirty="0" smtClean="0">
                  <a:solidFill>
                    <a:srgbClr val="FF0066"/>
                  </a:solidFill>
                  <a:latin typeface="+mj-lt"/>
                </a:rPr>
                <a:t>년</a:t>
              </a:r>
              <a:endParaRPr lang="ko-KR" altLang="en-US" sz="1400" b="1" dirty="0">
                <a:solidFill>
                  <a:srgbClr val="FF0066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279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15</a:t>
            </a:fld>
            <a:endParaRPr lang="ko-KR" altLang="en-US"/>
          </a:p>
        </p:txBody>
      </p:sp>
      <p:sp>
        <p:nvSpPr>
          <p:cNvPr id="3" name="제목 15"/>
          <p:cNvSpPr txBox="1">
            <a:spLocks/>
          </p:cNvSpPr>
          <p:nvPr/>
        </p:nvSpPr>
        <p:spPr>
          <a:xfrm>
            <a:off x="330200" y="620688"/>
            <a:ext cx="8172450" cy="443198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400" b="1" cap="none">
                <a:solidFill>
                  <a:schemeClr val="tx1"/>
                </a:solidFill>
                <a:effectLst/>
                <a:latin typeface="Arial"/>
                <a:ea typeface="ＭＳ Ｐゴシック" charset="-128"/>
                <a:cs typeface="Arial"/>
              </a:defRPr>
            </a:lvl1pPr>
            <a:lvl2pPr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23" charset="0"/>
                <a:ea typeface="ＭＳ Ｐゴシック" charset="-128"/>
              </a:defRPr>
            </a:lvl2pPr>
            <a:lvl3pPr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23" charset="0"/>
                <a:ea typeface="ＭＳ Ｐゴシック" charset="-128"/>
              </a:defRPr>
            </a:lvl3pPr>
            <a:lvl4pPr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23" charset="0"/>
                <a:ea typeface="ＭＳ Ｐゴシック" charset="-128"/>
              </a:defRPr>
            </a:lvl4pPr>
            <a:lvl5pPr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23" charset="0"/>
                <a:ea typeface="ＭＳ Ｐゴシック" charset="-128"/>
              </a:defRPr>
            </a:lvl5pPr>
            <a:lvl6pPr marL="4572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chemeClr val="bg1"/>
                </a:solidFill>
                <a:latin typeface="Arial" pitchFamily="23" charset="0"/>
              </a:defRPr>
            </a:lvl6pPr>
            <a:lvl7pPr marL="9144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chemeClr val="bg1"/>
                </a:solidFill>
                <a:latin typeface="Arial" pitchFamily="23" charset="0"/>
              </a:defRPr>
            </a:lvl7pPr>
            <a:lvl8pPr marL="13716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chemeClr val="bg1"/>
                </a:solidFill>
                <a:latin typeface="Arial" pitchFamily="23" charset="0"/>
              </a:defRPr>
            </a:lvl8pPr>
            <a:lvl9pPr marL="1828800" algn="l" rtl="0" eaLnBrk="1" fontAlgn="base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200">
                <a:solidFill>
                  <a:schemeClr val="bg1"/>
                </a:solidFill>
                <a:latin typeface="Arial" pitchFamily="23" charset="0"/>
              </a:defRPr>
            </a:lvl9pPr>
          </a:lstStyle>
          <a:p>
            <a:r>
              <a:rPr lang="ko-KR" altLang="en-US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철저한 사전관리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안정적인 시스템 운영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고객 감동 </a:t>
            </a:r>
            <a:r>
              <a:rPr lang="en-US" altLang="ko-KR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A/S </a:t>
            </a:r>
            <a:endParaRPr lang="ko-KR" altLang="en-US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Rectangle 27">
            <a:extLst>
              <a:ext uri="{FF2B5EF4-FFF2-40B4-BE49-F238E27FC236}">
                <a16:creationId xmlns="" xmlns:a16="http://schemas.microsoft.com/office/drawing/2014/main" id="{FFA917E3-C489-4DCF-B103-9A8BC7D1B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712" y="3892131"/>
            <a:ext cx="7016750" cy="230832"/>
          </a:xfrm>
          <a:prstGeom prst="rect">
            <a:avLst/>
          </a:prstGeom>
          <a:noFill/>
          <a:ln w="9525" algn="ctr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ko-KR" altLang="en-US" sz="900"/>
          </a:p>
        </p:txBody>
      </p:sp>
      <p:sp>
        <p:nvSpPr>
          <p:cNvPr id="5" name="Freeform 49">
            <a:extLst>
              <a:ext uri="{FF2B5EF4-FFF2-40B4-BE49-F238E27FC236}">
                <a16:creationId xmlns="" xmlns:a16="http://schemas.microsoft.com/office/drawing/2014/main" id="{5827D54E-ACAD-4246-9594-51FD735C43FC}"/>
              </a:ext>
            </a:extLst>
          </p:cNvPr>
          <p:cNvSpPr>
            <a:spLocks/>
          </p:cNvSpPr>
          <p:nvPr/>
        </p:nvSpPr>
        <p:spPr bwMode="auto">
          <a:xfrm>
            <a:off x="524850" y="2040330"/>
            <a:ext cx="1480430" cy="1795233"/>
          </a:xfrm>
          <a:custGeom>
            <a:avLst/>
            <a:gdLst>
              <a:gd name="T0" fmla="*/ 0 w 1152"/>
              <a:gd name="T1" fmla="*/ 0 h 1152"/>
              <a:gd name="T2" fmla="*/ 864 w 1152"/>
              <a:gd name="T3" fmla="*/ 0 h 1152"/>
              <a:gd name="T4" fmla="*/ 1152 w 1152"/>
              <a:gd name="T5" fmla="*/ 576 h 1152"/>
              <a:gd name="T6" fmla="*/ 864 w 1152"/>
              <a:gd name="T7" fmla="*/ 1152 h 1152"/>
              <a:gd name="T8" fmla="*/ 0 w 1152"/>
              <a:gd name="T9" fmla="*/ 1152 h 1152"/>
              <a:gd name="T10" fmla="*/ 0 w 1152"/>
              <a:gd name="T11" fmla="*/ 0 h 1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52" h="1152">
                <a:moveTo>
                  <a:pt x="0" y="0"/>
                </a:moveTo>
                <a:lnTo>
                  <a:pt x="864" y="0"/>
                </a:lnTo>
                <a:lnTo>
                  <a:pt x="1152" y="576"/>
                </a:lnTo>
                <a:lnTo>
                  <a:pt x="864" y="1152"/>
                </a:lnTo>
                <a:lnTo>
                  <a:pt x="0" y="1152"/>
                </a:ln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rgbClr val="48A5B8"/>
              </a:gs>
              <a:gs pos="100000">
                <a:srgbClr val="25C5DB"/>
              </a:gs>
            </a:gsLst>
            <a:lin ang="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Freeform 50">
            <a:extLst>
              <a:ext uri="{FF2B5EF4-FFF2-40B4-BE49-F238E27FC236}">
                <a16:creationId xmlns="" xmlns:a16="http://schemas.microsoft.com/office/drawing/2014/main" id="{326CB589-50EF-429E-9E0C-B8A6A2C5D8E6}"/>
              </a:ext>
            </a:extLst>
          </p:cNvPr>
          <p:cNvSpPr>
            <a:spLocks/>
          </p:cNvSpPr>
          <p:nvPr/>
        </p:nvSpPr>
        <p:spPr bwMode="auto">
          <a:xfrm>
            <a:off x="565321" y="2102406"/>
            <a:ext cx="1113744" cy="834299"/>
          </a:xfrm>
          <a:custGeom>
            <a:avLst/>
            <a:gdLst>
              <a:gd name="T0" fmla="*/ 0 w 1072"/>
              <a:gd name="T1" fmla="*/ 536 h 536"/>
              <a:gd name="T2" fmla="*/ 0 w 1072"/>
              <a:gd name="T3" fmla="*/ 0 h 536"/>
              <a:gd name="T4" fmla="*/ 804 w 1072"/>
              <a:gd name="T5" fmla="*/ 0 h 536"/>
              <a:gd name="T6" fmla="*/ 1072 w 1072"/>
              <a:gd name="T7" fmla="*/ 536 h 536"/>
              <a:gd name="T8" fmla="*/ 0 w 1072"/>
              <a:gd name="T9" fmla="*/ 536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2" h="536">
                <a:moveTo>
                  <a:pt x="0" y="536"/>
                </a:moveTo>
                <a:lnTo>
                  <a:pt x="0" y="0"/>
                </a:lnTo>
                <a:lnTo>
                  <a:pt x="804" y="0"/>
                </a:lnTo>
                <a:lnTo>
                  <a:pt x="1072" y="536"/>
                </a:lnTo>
                <a:lnTo>
                  <a:pt x="0" y="536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8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Freeform 51">
            <a:extLst>
              <a:ext uri="{FF2B5EF4-FFF2-40B4-BE49-F238E27FC236}">
                <a16:creationId xmlns="" xmlns:a16="http://schemas.microsoft.com/office/drawing/2014/main" id="{204838F9-800E-4AD3-9F36-7EFBAE503C66}"/>
              </a:ext>
            </a:extLst>
          </p:cNvPr>
          <p:cNvSpPr>
            <a:spLocks/>
          </p:cNvSpPr>
          <p:nvPr/>
        </p:nvSpPr>
        <p:spPr bwMode="auto">
          <a:xfrm>
            <a:off x="1789497" y="2040330"/>
            <a:ext cx="1534417" cy="1795233"/>
          </a:xfrm>
          <a:custGeom>
            <a:avLst/>
            <a:gdLst>
              <a:gd name="T0" fmla="*/ 288 w 1152"/>
              <a:gd name="T1" fmla="*/ 576 h 1152"/>
              <a:gd name="T2" fmla="*/ 0 w 1152"/>
              <a:gd name="T3" fmla="*/ 0 h 1152"/>
              <a:gd name="T4" fmla="*/ 864 w 1152"/>
              <a:gd name="T5" fmla="*/ 0 h 1152"/>
              <a:gd name="T6" fmla="*/ 1152 w 1152"/>
              <a:gd name="T7" fmla="*/ 576 h 1152"/>
              <a:gd name="T8" fmla="*/ 864 w 1152"/>
              <a:gd name="T9" fmla="*/ 1152 h 1152"/>
              <a:gd name="T10" fmla="*/ 0 w 1152"/>
              <a:gd name="T11" fmla="*/ 1152 h 1152"/>
              <a:gd name="T12" fmla="*/ 288 w 1152"/>
              <a:gd name="T13" fmla="*/ 576 h 1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52" h="1152">
                <a:moveTo>
                  <a:pt x="288" y="576"/>
                </a:moveTo>
                <a:lnTo>
                  <a:pt x="0" y="0"/>
                </a:lnTo>
                <a:lnTo>
                  <a:pt x="864" y="0"/>
                </a:lnTo>
                <a:lnTo>
                  <a:pt x="1152" y="576"/>
                </a:lnTo>
                <a:lnTo>
                  <a:pt x="864" y="1152"/>
                </a:lnTo>
                <a:lnTo>
                  <a:pt x="0" y="1152"/>
                </a:lnTo>
                <a:lnTo>
                  <a:pt x="288" y="576"/>
                </a:lnTo>
                <a:close/>
              </a:path>
            </a:pathLst>
          </a:custGeom>
          <a:gradFill rotWithShape="1">
            <a:gsLst>
              <a:gs pos="0">
                <a:srgbClr val="48A5B8"/>
              </a:gs>
              <a:gs pos="100000">
                <a:srgbClr val="25C5DB"/>
              </a:gs>
            </a:gsLst>
            <a:lin ang="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8" name="Freeform 52">
            <a:extLst>
              <a:ext uri="{FF2B5EF4-FFF2-40B4-BE49-F238E27FC236}">
                <a16:creationId xmlns="" xmlns:a16="http://schemas.microsoft.com/office/drawing/2014/main" id="{F9657785-36B9-4B92-A08C-447196A8835D}"/>
              </a:ext>
            </a:extLst>
          </p:cNvPr>
          <p:cNvSpPr>
            <a:spLocks/>
          </p:cNvSpPr>
          <p:nvPr/>
        </p:nvSpPr>
        <p:spPr bwMode="auto">
          <a:xfrm>
            <a:off x="1855059" y="2102406"/>
            <a:ext cx="1088653" cy="834299"/>
          </a:xfrm>
          <a:custGeom>
            <a:avLst/>
            <a:gdLst>
              <a:gd name="T0" fmla="*/ 266 w 1048"/>
              <a:gd name="T1" fmla="*/ 536 h 536"/>
              <a:gd name="T2" fmla="*/ 0 w 1048"/>
              <a:gd name="T3" fmla="*/ 0 h 536"/>
              <a:gd name="T4" fmla="*/ 780 w 1048"/>
              <a:gd name="T5" fmla="*/ 0 h 536"/>
              <a:gd name="T6" fmla="*/ 1048 w 1048"/>
              <a:gd name="T7" fmla="*/ 536 h 536"/>
              <a:gd name="T8" fmla="*/ 266 w 1048"/>
              <a:gd name="T9" fmla="*/ 536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8" h="536">
                <a:moveTo>
                  <a:pt x="266" y="536"/>
                </a:moveTo>
                <a:lnTo>
                  <a:pt x="0" y="0"/>
                </a:lnTo>
                <a:lnTo>
                  <a:pt x="780" y="0"/>
                </a:lnTo>
                <a:lnTo>
                  <a:pt x="1048" y="536"/>
                </a:lnTo>
                <a:lnTo>
                  <a:pt x="266" y="536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8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Freeform 53">
            <a:extLst>
              <a:ext uri="{FF2B5EF4-FFF2-40B4-BE49-F238E27FC236}">
                <a16:creationId xmlns="" xmlns:a16="http://schemas.microsoft.com/office/drawing/2014/main" id="{6FFEFB36-112D-47C0-9EEB-BD189A722BAF}"/>
              </a:ext>
            </a:extLst>
          </p:cNvPr>
          <p:cNvSpPr>
            <a:spLocks/>
          </p:cNvSpPr>
          <p:nvPr/>
        </p:nvSpPr>
        <p:spPr bwMode="auto">
          <a:xfrm>
            <a:off x="3131840" y="2040330"/>
            <a:ext cx="1519568" cy="1795233"/>
          </a:xfrm>
          <a:custGeom>
            <a:avLst/>
            <a:gdLst>
              <a:gd name="T0" fmla="*/ 288 w 1152"/>
              <a:gd name="T1" fmla="*/ 576 h 1152"/>
              <a:gd name="T2" fmla="*/ 0 w 1152"/>
              <a:gd name="T3" fmla="*/ 0 h 1152"/>
              <a:gd name="T4" fmla="*/ 864 w 1152"/>
              <a:gd name="T5" fmla="*/ 0 h 1152"/>
              <a:gd name="T6" fmla="*/ 1152 w 1152"/>
              <a:gd name="T7" fmla="*/ 576 h 1152"/>
              <a:gd name="T8" fmla="*/ 864 w 1152"/>
              <a:gd name="T9" fmla="*/ 1152 h 1152"/>
              <a:gd name="T10" fmla="*/ 0 w 1152"/>
              <a:gd name="T11" fmla="*/ 1152 h 1152"/>
              <a:gd name="T12" fmla="*/ 288 w 1152"/>
              <a:gd name="T13" fmla="*/ 576 h 1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52" h="1152">
                <a:moveTo>
                  <a:pt x="288" y="576"/>
                </a:moveTo>
                <a:lnTo>
                  <a:pt x="0" y="0"/>
                </a:lnTo>
                <a:lnTo>
                  <a:pt x="864" y="0"/>
                </a:lnTo>
                <a:lnTo>
                  <a:pt x="1152" y="576"/>
                </a:lnTo>
                <a:lnTo>
                  <a:pt x="864" y="1152"/>
                </a:lnTo>
                <a:lnTo>
                  <a:pt x="0" y="1152"/>
                </a:lnTo>
                <a:lnTo>
                  <a:pt x="288" y="576"/>
                </a:lnTo>
                <a:close/>
              </a:path>
            </a:pathLst>
          </a:custGeom>
          <a:gradFill rotWithShape="1">
            <a:gsLst>
              <a:gs pos="0">
                <a:srgbClr val="48A5B8"/>
              </a:gs>
              <a:gs pos="100000">
                <a:srgbClr val="25C5DB"/>
              </a:gs>
            </a:gsLst>
            <a:lin ang="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" name="Freeform 54">
            <a:extLst>
              <a:ext uri="{FF2B5EF4-FFF2-40B4-BE49-F238E27FC236}">
                <a16:creationId xmlns="" xmlns:a16="http://schemas.microsoft.com/office/drawing/2014/main" id="{3A38CC6D-8BE8-40F3-B8FD-C80D104ABAB4}"/>
              </a:ext>
            </a:extLst>
          </p:cNvPr>
          <p:cNvSpPr>
            <a:spLocks/>
          </p:cNvSpPr>
          <p:nvPr/>
        </p:nvSpPr>
        <p:spPr bwMode="auto">
          <a:xfrm>
            <a:off x="3076639" y="2102406"/>
            <a:ext cx="1088653" cy="834299"/>
          </a:xfrm>
          <a:custGeom>
            <a:avLst/>
            <a:gdLst>
              <a:gd name="T0" fmla="*/ 266 w 1048"/>
              <a:gd name="T1" fmla="*/ 536 h 536"/>
              <a:gd name="T2" fmla="*/ 0 w 1048"/>
              <a:gd name="T3" fmla="*/ 0 h 536"/>
              <a:gd name="T4" fmla="*/ 780 w 1048"/>
              <a:gd name="T5" fmla="*/ 0 h 536"/>
              <a:gd name="T6" fmla="*/ 1048 w 1048"/>
              <a:gd name="T7" fmla="*/ 536 h 536"/>
              <a:gd name="T8" fmla="*/ 266 w 1048"/>
              <a:gd name="T9" fmla="*/ 536 h 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8" h="536">
                <a:moveTo>
                  <a:pt x="266" y="536"/>
                </a:moveTo>
                <a:lnTo>
                  <a:pt x="0" y="0"/>
                </a:lnTo>
                <a:lnTo>
                  <a:pt x="780" y="0"/>
                </a:lnTo>
                <a:lnTo>
                  <a:pt x="1048" y="536"/>
                </a:lnTo>
                <a:lnTo>
                  <a:pt x="266" y="536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8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1" name="Freeform 55">
            <a:extLst>
              <a:ext uri="{FF2B5EF4-FFF2-40B4-BE49-F238E27FC236}">
                <a16:creationId xmlns="" xmlns:a16="http://schemas.microsoft.com/office/drawing/2014/main" id="{0F1451A4-CBDE-4997-8055-D2B3A637946F}"/>
              </a:ext>
            </a:extLst>
          </p:cNvPr>
          <p:cNvSpPr>
            <a:spLocks/>
          </p:cNvSpPr>
          <p:nvPr/>
        </p:nvSpPr>
        <p:spPr bwMode="auto">
          <a:xfrm>
            <a:off x="4422289" y="2039089"/>
            <a:ext cx="1689089" cy="1795233"/>
          </a:xfrm>
          <a:custGeom>
            <a:avLst/>
            <a:gdLst>
              <a:gd name="T0" fmla="*/ 288 w 1152"/>
              <a:gd name="T1" fmla="*/ 576 h 1152"/>
              <a:gd name="T2" fmla="*/ 0 w 1152"/>
              <a:gd name="T3" fmla="*/ 0 h 1152"/>
              <a:gd name="T4" fmla="*/ 864 w 1152"/>
              <a:gd name="T5" fmla="*/ 0 h 1152"/>
              <a:gd name="T6" fmla="*/ 1152 w 1152"/>
              <a:gd name="T7" fmla="*/ 576 h 1152"/>
              <a:gd name="T8" fmla="*/ 864 w 1152"/>
              <a:gd name="T9" fmla="*/ 1152 h 1152"/>
              <a:gd name="T10" fmla="*/ 0 w 1152"/>
              <a:gd name="T11" fmla="*/ 1152 h 1152"/>
              <a:gd name="T12" fmla="*/ 288 w 1152"/>
              <a:gd name="T13" fmla="*/ 576 h 1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52" h="1152">
                <a:moveTo>
                  <a:pt x="288" y="576"/>
                </a:moveTo>
                <a:lnTo>
                  <a:pt x="0" y="0"/>
                </a:lnTo>
                <a:lnTo>
                  <a:pt x="864" y="0"/>
                </a:lnTo>
                <a:lnTo>
                  <a:pt x="1152" y="576"/>
                </a:lnTo>
                <a:lnTo>
                  <a:pt x="864" y="1152"/>
                </a:lnTo>
                <a:lnTo>
                  <a:pt x="0" y="1152"/>
                </a:lnTo>
                <a:lnTo>
                  <a:pt x="288" y="576"/>
                </a:lnTo>
                <a:close/>
              </a:path>
            </a:pathLst>
          </a:custGeom>
          <a:gradFill rotWithShape="1">
            <a:gsLst>
              <a:gs pos="0">
                <a:srgbClr val="48A5B8"/>
              </a:gs>
              <a:gs pos="100000">
                <a:srgbClr val="25C5DB"/>
              </a:gs>
            </a:gsLst>
            <a:lin ang="0" scaled="1"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2" name="Freeform 56">
            <a:extLst>
              <a:ext uri="{FF2B5EF4-FFF2-40B4-BE49-F238E27FC236}">
                <a16:creationId xmlns="" xmlns:a16="http://schemas.microsoft.com/office/drawing/2014/main" id="{9EFB60CF-0A3D-4F2B-AE88-155E414070A6}"/>
              </a:ext>
            </a:extLst>
          </p:cNvPr>
          <p:cNvSpPr>
            <a:spLocks/>
          </p:cNvSpPr>
          <p:nvPr/>
        </p:nvSpPr>
        <p:spPr bwMode="auto">
          <a:xfrm>
            <a:off x="4545548" y="2102406"/>
            <a:ext cx="1089462" cy="834299"/>
          </a:xfrm>
          <a:custGeom>
            <a:avLst/>
            <a:gdLst>
              <a:gd name="T0" fmla="*/ 2147483647 w 1048"/>
              <a:gd name="T1" fmla="*/ 2147483647 h 536"/>
              <a:gd name="T2" fmla="*/ 0 w 1048"/>
              <a:gd name="T3" fmla="*/ 0 h 536"/>
              <a:gd name="T4" fmla="*/ 2147483647 w 1048"/>
              <a:gd name="T5" fmla="*/ 0 h 536"/>
              <a:gd name="T6" fmla="*/ 2147483647 w 1048"/>
              <a:gd name="T7" fmla="*/ 2147483647 h 536"/>
              <a:gd name="T8" fmla="*/ 2147483647 w 1048"/>
              <a:gd name="T9" fmla="*/ 2147483647 h 5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48"/>
              <a:gd name="T16" fmla="*/ 0 h 536"/>
              <a:gd name="T17" fmla="*/ 1048 w 1048"/>
              <a:gd name="T18" fmla="*/ 536 h 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48" h="536">
                <a:moveTo>
                  <a:pt x="266" y="536"/>
                </a:moveTo>
                <a:lnTo>
                  <a:pt x="0" y="0"/>
                </a:lnTo>
                <a:lnTo>
                  <a:pt x="780" y="0"/>
                </a:lnTo>
                <a:lnTo>
                  <a:pt x="1048" y="536"/>
                </a:lnTo>
                <a:lnTo>
                  <a:pt x="266" y="536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alpha val="79999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3" name="Text Box 58">
            <a:extLst>
              <a:ext uri="{FF2B5EF4-FFF2-40B4-BE49-F238E27FC236}">
                <a16:creationId xmlns="" xmlns:a16="http://schemas.microsoft.com/office/drawing/2014/main" id="{77EAF5A5-9252-41B1-A66A-DE885D9C58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610" y="2707025"/>
            <a:ext cx="14157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일일</a:t>
            </a:r>
            <a:r>
              <a:rPr lang="ko-KR" altLang="en-US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점검으로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  <a:cs typeface="굴림" pitchFamily="50" charset="-127"/>
            </a:endParaRPr>
          </a:p>
          <a:p>
            <a:pPr algn="l"/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장비오류 발생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전 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  <a:cs typeface="굴림" pitchFamily="50" charset="-127"/>
            </a:endParaRPr>
          </a:p>
          <a:p>
            <a:pPr algn="l"/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사전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예방활동</a:t>
            </a:r>
            <a:endParaRPr lang="ko-KR" altLang="en-US" sz="1800" dirty="0">
              <a:latin typeface="굴림" pitchFamily="50" charset="-127"/>
              <a:ea typeface="HY울릉도M" pitchFamily="18" charset="-127"/>
              <a:cs typeface="굴림" pitchFamily="50" charset="-127"/>
            </a:endParaRPr>
          </a:p>
        </p:txBody>
      </p:sp>
      <p:sp>
        <p:nvSpPr>
          <p:cNvPr id="14" name="Text Box 59">
            <a:extLst>
              <a:ext uri="{FF2B5EF4-FFF2-40B4-BE49-F238E27FC236}">
                <a16:creationId xmlns="" xmlns:a16="http://schemas.microsoft.com/office/drawing/2014/main" id="{2F5712E7-E14E-4EAA-A8E0-26D187BA66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2842" y="2592806"/>
            <a:ext cx="12618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ko-KR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유지보수 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  <a:cs typeface="굴림" pitchFamily="50" charset="-127"/>
            </a:endParaRPr>
          </a:p>
          <a:p>
            <a:pPr algn="l"/>
            <a:r>
              <a:rPr lang="en-US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매뉴얼에 따른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  <a:cs typeface="굴림" pitchFamily="50" charset="-127"/>
            </a:endParaRPr>
          </a:p>
          <a:p>
            <a:pPr algn="l"/>
            <a:r>
              <a:rPr lang="en-US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우선조치</a:t>
            </a:r>
            <a:r>
              <a:rPr lang="ko-KR" altLang="ko-KR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및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  <a:cs typeface="굴림" pitchFamily="50" charset="-127"/>
            </a:endParaRPr>
          </a:p>
          <a:p>
            <a:pPr algn="l"/>
            <a:r>
              <a:rPr lang="en-US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긴급 장애복구</a:t>
            </a:r>
            <a:endParaRPr lang="ko-KR" altLang="en-US" sz="1800" dirty="0">
              <a:latin typeface="굴림" pitchFamily="50" charset="-127"/>
              <a:ea typeface="HY울릉도M" pitchFamily="18" charset="-127"/>
              <a:cs typeface="굴림" pitchFamily="50" charset="-127"/>
            </a:endParaRPr>
          </a:p>
        </p:txBody>
      </p:sp>
      <p:sp>
        <p:nvSpPr>
          <p:cNvPr id="15" name="Text Box 60">
            <a:extLst>
              <a:ext uri="{FF2B5EF4-FFF2-40B4-BE49-F238E27FC236}">
                <a16:creationId xmlns="" xmlns:a16="http://schemas.microsoft.com/office/drawing/2014/main" id="{632D56C1-2F64-4B6F-B9C6-238DFEDEE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840" y="2596529"/>
            <a:ext cx="15696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당사 서비스 팀과</a:t>
            </a:r>
          </a:p>
          <a:p>
            <a:pPr algn="l"/>
            <a:r>
              <a:rPr lang="ko-KR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  </a:t>
            </a:r>
            <a:r>
              <a:rPr lang="en-US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24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시간 연락망</a:t>
            </a:r>
          </a:p>
          <a:p>
            <a:pPr algn="l"/>
            <a:r>
              <a:rPr lang="ko-KR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구축으로 신속한</a:t>
            </a:r>
          </a:p>
          <a:p>
            <a:pPr algn="l"/>
            <a:r>
              <a:rPr lang="ko-KR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출동체계 확립</a:t>
            </a:r>
            <a:endParaRPr lang="ko-KR" altLang="en-US" sz="1800" dirty="0">
              <a:latin typeface="굴림" pitchFamily="50" charset="-127"/>
              <a:ea typeface="HY울릉도M" pitchFamily="18" charset="-127"/>
              <a:cs typeface="굴림" pitchFamily="50" charset="-127"/>
            </a:endParaRPr>
          </a:p>
        </p:txBody>
      </p:sp>
      <p:sp>
        <p:nvSpPr>
          <p:cNvPr id="16" name="Text Box 61">
            <a:extLst>
              <a:ext uri="{FF2B5EF4-FFF2-40B4-BE49-F238E27FC236}">
                <a16:creationId xmlns="" xmlns:a16="http://schemas.microsoft.com/office/drawing/2014/main" id="{378275F5-9414-4EE6-A3C6-9953614A05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546" y="1340768"/>
            <a:ext cx="32624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800" dirty="0">
                <a:solidFill>
                  <a:srgbClr val="539BB5"/>
                </a:solidFill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신속한 </a:t>
            </a:r>
            <a:r>
              <a:rPr lang="en-US" altLang="ko-KR" sz="1800" dirty="0">
                <a:solidFill>
                  <a:srgbClr val="539BB5"/>
                </a:solidFill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A/S </a:t>
            </a:r>
            <a:r>
              <a:rPr lang="ko-KR" altLang="en-US" sz="1800" dirty="0">
                <a:solidFill>
                  <a:srgbClr val="539BB5"/>
                </a:solidFill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체계 확립</a:t>
            </a:r>
          </a:p>
          <a:p>
            <a:r>
              <a:rPr lang="ko-KR" altLang="en-US" sz="1200" dirty="0">
                <a:solidFill>
                  <a:srgbClr val="539BB5"/>
                </a:solidFill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사전 예방교육 및 사후 유지보수 보고서 제출</a:t>
            </a:r>
            <a:endParaRPr lang="ko-KR" altLang="en-US" sz="1800" dirty="0">
              <a:latin typeface="굴림" pitchFamily="50" charset="-127"/>
              <a:ea typeface="HY울릉도M" pitchFamily="18" charset="-127"/>
              <a:cs typeface="굴림" pitchFamily="50" charset="-127"/>
            </a:endParaRPr>
          </a:p>
        </p:txBody>
      </p:sp>
      <p:sp>
        <p:nvSpPr>
          <p:cNvPr id="17" name="Text Box 64">
            <a:extLst>
              <a:ext uri="{FF2B5EF4-FFF2-40B4-BE49-F238E27FC236}">
                <a16:creationId xmlns="" xmlns:a16="http://schemas.microsoft.com/office/drawing/2014/main" id="{002BF6CB-B95C-46DF-8554-AF27651F3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895" y="2123511"/>
            <a:ext cx="3075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ko-KR" sz="2000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1</a:t>
            </a:r>
            <a:endParaRPr lang="ko-KR" altLang="ko-KR" sz="1800">
              <a:latin typeface="굴림" pitchFamily="50" charset="-127"/>
              <a:ea typeface="HY헤드라인M" pitchFamily="18" charset="-127"/>
              <a:cs typeface="굴림" pitchFamily="50" charset="-127"/>
            </a:endParaRPr>
          </a:p>
        </p:txBody>
      </p:sp>
      <p:sp>
        <p:nvSpPr>
          <p:cNvPr id="18" name="Text Box 65">
            <a:extLst>
              <a:ext uri="{FF2B5EF4-FFF2-40B4-BE49-F238E27FC236}">
                <a16:creationId xmlns="" xmlns:a16="http://schemas.microsoft.com/office/drawing/2014/main" id="{A0DFE2CE-FFD1-4D6D-85CC-E700CF6637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7384" y="2114820"/>
            <a:ext cx="3083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ko-KR" sz="2000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2</a:t>
            </a:r>
            <a:endParaRPr lang="ko-KR" altLang="ko-KR" sz="1800">
              <a:latin typeface="굴림" pitchFamily="50" charset="-127"/>
              <a:ea typeface="HY헤드라인M" pitchFamily="18" charset="-127"/>
              <a:cs typeface="굴림" pitchFamily="50" charset="-127"/>
            </a:endParaRPr>
          </a:p>
        </p:txBody>
      </p:sp>
      <p:sp>
        <p:nvSpPr>
          <p:cNvPr id="19" name="Text Box 66">
            <a:extLst>
              <a:ext uri="{FF2B5EF4-FFF2-40B4-BE49-F238E27FC236}">
                <a16:creationId xmlns="" xmlns:a16="http://schemas.microsoft.com/office/drawing/2014/main" id="{E0DBA348-2019-490E-AF7C-ECBC08ECF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679" y="2063918"/>
            <a:ext cx="3083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ko-KR" sz="2000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3</a:t>
            </a:r>
            <a:endParaRPr lang="ko-KR" altLang="ko-KR" sz="1800">
              <a:latin typeface="굴림" pitchFamily="50" charset="-127"/>
              <a:ea typeface="HY헤드라인M" pitchFamily="18" charset="-127"/>
              <a:cs typeface="굴림" pitchFamily="50" charset="-127"/>
            </a:endParaRPr>
          </a:p>
        </p:txBody>
      </p:sp>
      <p:sp>
        <p:nvSpPr>
          <p:cNvPr id="20" name="Text Box 67">
            <a:extLst>
              <a:ext uri="{FF2B5EF4-FFF2-40B4-BE49-F238E27FC236}">
                <a16:creationId xmlns="" xmlns:a16="http://schemas.microsoft.com/office/drawing/2014/main" id="{7163A1B3-076C-4B3D-9005-CAB32D22C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571699"/>
            <a:ext cx="15696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ko-KR" altLang="ko-KR" sz="1200" dirty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장애복구 완료 시</a:t>
            </a:r>
          </a:p>
          <a:p>
            <a:pPr algn="l"/>
            <a:r>
              <a:rPr lang="ko-KR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문제점 보고 및</a:t>
            </a:r>
          </a:p>
          <a:p>
            <a:pPr algn="l"/>
            <a:r>
              <a:rPr lang="ko-KR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원인분석에 대한</a:t>
            </a:r>
          </a:p>
          <a:p>
            <a:pPr algn="l"/>
            <a:r>
              <a:rPr lang="ko-KR" altLang="ko-KR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   </a:t>
            </a:r>
            <a:r>
              <a:rPr lang="ko-KR" altLang="en-US" sz="1200" dirty="0">
                <a:latin typeface="HY울릉도M" pitchFamily="18" charset="-127"/>
                <a:ea typeface="HY울릉도M" pitchFamily="18" charset="-127"/>
                <a:cs typeface="굴림" pitchFamily="50" charset="-127"/>
              </a:rPr>
              <a:t>추가교육 실시</a:t>
            </a:r>
            <a:endParaRPr lang="ko-KR" altLang="en-US" sz="1800" dirty="0">
              <a:latin typeface="굴림" pitchFamily="50" charset="-127"/>
              <a:ea typeface="HY울릉도M" pitchFamily="18" charset="-127"/>
              <a:cs typeface="굴림" pitchFamily="50" charset="-127"/>
            </a:endParaRPr>
          </a:p>
        </p:txBody>
      </p:sp>
      <p:sp>
        <p:nvSpPr>
          <p:cNvPr id="21" name="Text Box 68">
            <a:extLst>
              <a:ext uri="{FF2B5EF4-FFF2-40B4-BE49-F238E27FC236}">
                <a16:creationId xmlns="" xmlns:a16="http://schemas.microsoft.com/office/drawing/2014/main" id="{D16CCCC1-40D3-46E2-A941-498087A61D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6945" y="2129893"/>
            <a:ext cx="3075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ko-KR" sz="2000" dirty="0">
                <a:solidFill>
                  <a:schemeClr val="hlink"/>
                </a:solidFill>
                <a:latin typeface="HY헤드라인M" pitchFamily="18" charset="-127"/>
                <a:ea typeface="HY헤드라인M" pitchFamily="18" charset="-127"/>
                <a:cs typeface="굴림" pitchFamily="50" charset="-127"/>
              </a:rPr>
              <a:t>4</a:t>
            </a:r>
            <a:endParaRPr lang="ko-KR" altLang="ko-KR" sz="1800" dirty="0">
              <a:latin typeface="굴림" pitchFamily="50" charset="-127"/>
              <a:ea typeface="HY헤드라인M" pitchFamily="18" charset="-127"/>
              <a:cs typeface="굴림" pitchFamily="50" charset="-127"/>
            </a:endParaRPr>
          </a:p>
        </p:txBody>
      </p:sp>
      <p:sp>
        <p:nvSpPr>
          <p:cNvPr id="22" name="Freeform 11">
            <a:extLst>
              <a:ext uri="{FF2B5EF4-FFF2-40B4-BE49-F238E27FC236}">
                <a16:creationId xmlns="" xmlns:a16="http://schemas.microsoft.com/office/drawing/2014/main" id="{AFD7BC69-E48A-4427-AE58-733539D10E9B}"/>
              </a:ext>
            </a:extLst>
          </p:cNvPr>
          <p:cNvSpPr>
            <a:spLocks/>
          </p:cNvSpPr>
          <p:nvPr/>
        </p:nvSpPr>
        <p:spPr bwMode="auto">
          <a:xfrm>
            <a:off x="395536" y="4304098"/>
            <a:ext cx="1241631" cy="1512168"/>
          </a:xfrm>
          <a:custGeom>
            <a:avLst/>
            <a:gdLst>
              <a:gd name="T0" fmla="*/ 0 w 1630"/>
              <a:gd name="T1" fmla="*/ 2147483647 h 1410"/>
              <a:gd name="T2" fmla="*/ 2147483647 w 1630"/>
              <a:gd name="T3" fmla="*/ 0 h 1410"/>
              <a:gd name="T4" fmla="*/ 2147483647 w 1630"/>
              <a:gd name="T5" fmla="*/ 2147483647 h 1410"/>
              <a:gd name="T6" fmla="*/ 0 w 1630"/>
              <a:gd name="T7" fmla="*/ 2147483647 h 1410"/>
              <a:gd name="T8" fmla="*/ 0 60000 65536"/>
              <a:gd name="T9" fmla="*/ 0 60000 65536"/>
              <a:gd name="T10" fmla="*/ 0 60000 65536"/>
              <a:gd name="T11" fmla="*/ 0 60000 65536"/>
              <a:gd name="T12" fmla="*/ 0 w 1630"/>
              <a:gd name="T13" fmla="*/ 0 h 1410"/>
              <a:gd name="T14" fmla="*/ 1630 w 1630"/>
              <a:gd name="T15" fmla="*/ 1410 h 141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0" h="1410">
                <a:moveTo>
                  <a:pt x="0" y="1410"/>
                </a:moveTo>
                <a:lnTo>
                  <a:pt x="814" y="0"/>
                </a:lnTo>
                <a:lnTo>
                  <a:pt x="1630" y="1410"/>
                </a:lnTo>
                <a:lnTo>
                  <a:pt x="0" y="1410"/>
                </a:lnTo>
                <a:close/>
              </a:path>
            </a:pathLst>
          </a:custGeom>
          <a:solidFill>
            <a:schemeClr val="bg1">
              <a:alpha val="14902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3" name="Freeform 12">
            <a:extLst>
              <a:ext uri="{FF2B5EF4-FFF2-40B4-BE49-F238E27FC236}">
                <a16:creationId xmlns="" xmlns:a16="http://schemas.microsoft.com/office/drawing/2014/main" id="{1F87C1FF-332E-4000-A5BC-BA1624BC3FBA}"/>
              </a:ext>
            </a:extLst>
          </p:cNvPr>
          <p:cNvSpPr>
            <a:spLocks/>
          </p:cNvSpPr>
          <p:nvPr/>
        </p:nvSpPr>
        <p:spPr bwMode="auto">
          <a:xfrm>
            <a:off x="1707585" y="4304098"/>
            <a:ext cx="1241631" cy="1512168"/>
          </a:xfrm>
          <a:custGeom>
            <a:avLst/>
            <a:gdLst>
              <a:gd name="T0" fmla="*/ 0 w 1630"/>
              <a:gd name="T1" fmla="*/ 2147483647 h 1410"/>
              <a:gd name="T2" fmla="*/ 2147483647 w 1630"/>
              <a:gd name="T3" fmla="*/ 0 h 1410"/>
              <a:gd name="T4" fmla="*/ 2147483647 w 1630"/>
              <a:gd name="T5" fmla="*/ 2147483647 h 1410"/>
              <a:gd name="T6" fmla="*/ 0 w 1630"/>
              <a:gd name="T7" fmla="*/ 2147483647 h 1410"/>
              <a:gd name="T8" fmla="*/ 0 60000 65536"/>
              <a:gd name="T9" fmla="*/ 0 60000 65536"/>
              <a:gd name="T10" fmla="*/ 0 60000 65536"/>
              <a:gd name="T11" fmla="*/ 0 60000 65536"/>
              <a:gd name="T12" fmla="*/ 0 w 1630"/>
              <a:gd name="T13" fmla="*/ 0 h 1410"/>
              <a:gd name="T14" fmla="*/ 1630 w 1630"/>
              <a:gd name="T15" fmla="*/ 1410 h 141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0" h="1410">
                <a:moveTo>
                  <a:pt x="0" y="1410"/>
                </a:moveTo>
                <a:lnTo>
                  <a:pt x="814" y="0"/>
                </a:lnTo>
                <a:lnTo>
                  <a:pt x="1630" y="1410"/>
                </a:lnTo>
                <a:lnTo>
                  <a:pt x="0" y="1410"/>
                </a:lnTo>
                <a:close/>
              </a:path>
            </a:pathLst>
          </a:custGeom>
          <a:solidFill>
            <a:schemeClr val="bg1">
              <a:alpha val="14902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4" name="Freeform 13">
            <a:extLst>
              <a:ext uri="{FF2B5EF4-FFF2-40B4-BE49-F238E27FC236}">
                <a16:creationId xmlns="" xmlns:a16="http://schemas.microsoft.com/office/drawing/2014/main" id="{3360C093-7265-4AF8-ACE0-09560E90FA92}"/>
              </a:ext>
            </a:extLst>
          </p:cNvPr>
          <p:cNvSpPr>
            <a:spLocks/>
          </p:cNvSpPr>
          <p:nvPr/>
        </p:nvSpPr>
        <p:spPr bwMode="auto">
          <a:xfrm rot="10800000">
            <a:off x="1051156" y="4260645"/>
            <a:ext cx="1241631" cy="1512168"/>
          </a:xfrm>
          <a:custGeom>
            <a:avLst/>
            <a:gdLst>
              <a:gd name="T0" fmla="*/ 0 w 1630"/>
              <a:gd name="T1" fmla="*/ 2147483647 h 1410"/>
              <a:gd name="T2" fmla="*/ 2147483647 w 1630"/>
              <a:gd name="T3" fmla="*/ 0 h 1410"/>
              <a:gd name="T4" fmla="*/ 2147483647 w 1630"/>
              <a:gd name="T5" fmla="*/ 2147483647 h 1410"/>
              <a:gd name="T6" fmla="*/ 0 w 1630"/>
              <a:gd name="T7" fmla="*/ 2147483647 h 1410"/>
              <a:gd name="T8" fmla="*/ 0 60000 65536"/>
              <a:gd name="T9" fmla="*/ 0 60000 65536"/>
              <a:gd name="T10" fmla="*/ 0 60000 65536"/>
              <a:gd name="T11" fmla="*/ 0 60000 65536"/>
              <a:gd name="T12" fmla="*/ 0 w 1630"/>
              <a:gd name="T13" fmla="*/ 0 h 1410"/>
              <a:gd name="T14" fmla="*/ 1630 w 1630"/>
              <a:gd name="T15" fmla="*/ 1410 h 141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0" h="1410">
                <a:moveTo>
                  <a:pt x="0" y="1410"/>
                </a:moveTo>
                <a:lnTo>
                  <a:pt x="814" y="0"/>
                </a:lnTo>
                <a:lnTo>
                  <a:pt x="1630" y="1410"/>
                </a:lnTo>
                <a:lnTo>
                  <a:pt x="0" y="1410"/>
                </a:lnTo>
                <a:close/>
              </a:path>
            </a:pathLst>
          </a:custGeom>
          <a:solidFill>
            <a:schemeClr val="bg1">
              <a:alpha val="14902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5" name="Freeform 16">
            <a:extLst>
              <a:ext uri="{FF2B5EF4-FFF2-40B4-BE49-F238E27FC236}">
                <a16:creationId xmlns="" xmlns:a16="http://schemas.microsoft.com/office/drawing/2014/main" id="{840CE4B6-6859-4E03-BE2F-EFD355C31C08}"/>
              </a:ext>
            </a:extLst>
          </p:cNvPr>
          <p:cNvSpPr>
            <a:spLocks/>
          </p:cNvSpPr>
          <p:nvPr/>
        </p:nvSpPr>
        <p:spPr bwMode="auto">
          <a:xfrm rot="10800000">
            <a:off x="2363205" y="4260645"/>
            <a:ext cx="1241631" cy="1512168"/>
          </a:xfrm>
          <a:custGeom>
            <a:avLst/>
            <a:gdLst>
              <a:gd name="T0" fmla="*/ 0 w 1630"/>
              <a:gd name="T1" fmla="*/ 2147483647 h 1410"/>
              <a:gd name="T2" fmla="*/ 2147483647 w 1630"/>
              <a:gd name="T3" fmla="*/ 0 h 1410"/>
              <a:gd name="T4" fmla="*/ 2147483647 w 1630"/>
              <a:gd name="T5" fmla="*/ 2147483647 h 1410"/>
              <a:gd name="T6" fmla="*/ 0 w 1630"/>
              <a:gd name="T7" fmla="*/ 2147483647 h 1410"/>
              <a:gd name="T8" fmla="*/ 0 60000 65536"/>
              <a:gd name="T9" fmla="*/ 0 60000 65536"/>
              <a:gd name="T10" fmla="*/ 0 60000 65536"/>
              <a:gd name="T11" fmla="*/ 0 60000 65536"/>
              <a:gd name="T12" fmla="*/ 0 w 1630"/>
              <a:gd name="T13" fmla="*/ 0 h 1410"/>
              <a:gd name="T14" fmla="*/ 1630 w 1630"/>
              <a:gd name="T15" fmla="*/ 1410 h 141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0" h="1410">
                <a:moveTo>
                  <a:pt x="0" y="1410"/>
                </a:moveTo>
                <a:lnTo>
                  <a:pt x="814" y="0"/>
                </a:lnTo>
                <a:lnTo>
                  <a:pt x="1630" y="1410"/>
                </a:lnTo>
                <a:lnTo>
                  <a:pt x="0" y="1410"/>
                </a:lnTo>
                <a:close/>
              </a:path>
            </a:pathLst>
          </a:custGeom>
          <a:solidFill>
            <a:schemeClr val="bg1">
              <a:alpha val="14902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26" name="그룹 49">
            <a:extLst>
              <a:ext uri="{FF2B5EF4-FFF2-40B4-BE49-F238E27FC236}">
                <a16:creationId xmlns="" xmlns:a16="http://schemas.microsoft.com/office/drawing/2014/main" id="{F9B1BFEA-5640-4AB1-A7EC-8121D8B09F09}"/>
              </a:ext>
            </a:extLst>
          </p:cNvPr>
          <p:cNvGrpSpPr>
            <a:grpSpLocks/>
          </p:cNvGrpSpPr>
          <p:nvPr/>
        </p:nvGrpSpPr>
        <p:grpSpPr bwMode="auto">
          <a:xfrm>
            <a:off x="520993" y="4381073"/>
            <a:ext cx="5347151" cy="387353"/>
            <a:chOff x="4429707" y="5541624"/>
            <a:chExt cx="4866085" cy="559454"/>
          </a:xfrm>
        </p:grpSpPr>
        <p:sp>
          <p:nvSpPr>
            <p:cNvPr id="27" name="AutoShape 50">
              <a:extLst>
                <a:ext uri="{FF2B5EF4-FFF2-40B4-BE49-F238E27FC236}">
                  <a16:creationId xmlns="" xmlns:a16="http://schemas.microsoft.com/office/drawing/2014/main" id="{110A6B05-4B37-4B30-8032-765BAD441F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9707" y="5541624"/>
              <a:ext cx="4866085" cy="55945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CADC8"/>
                </a:gs>
                <a:gs pos="100000">
                  <a:srgbClr val="FFFFFF"/>
                </a:gs>
              </a:gsLst>
              <a:lin ang="5400000" scaled="1"/>
            </a:gradFill>
            <a:ln w="1905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lIns="342000" tIns="36000" bIns="36000" anchor="ctr"/>
            <a:lstStyle/>
            <a:p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소프트웨어 </a:t>
              </a:r>
              <a:r>
                <a:rPr lang="en-US" altLang="ko-KR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: 1</a:t>
              </a:r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시간 이내 조치</a:t>
              </a:r>
              <a:r>
                <a:rPr lang="en-US" altLang="ko-KR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(</a:t>
              </a:r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원격처리</a:t>
              </a:r>
              <a:r>
                <a:rPr lang="en-US" altLang="ko-KR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), </a:t>
              </a:r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정기적인 </a:t>
              </a:r>
              <a:r>
                <a:rPr lang="en-US" altLang="ko-KR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SW </a:t>
              </a:r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업그레이드</a:t>
              </a:r>
              <a:endParaRPr lang="ko-KR" altLang="en-US" sz="1300" dirty="0">
                <a:latin typeface="굴림" pitchFamily="50" charset="-127"/>
                <a:ea typeface="HY헤드라인M" pitchFamily="18" charset="-127"/>
                <a:cs typeface="굴림" pitchFamily="50" charset="-127"/>
              </a:endParaRPr>
            </a:p>
          </p:txBody>
        </p:sp>
        <p:sp>
          <p:nvSpPr>
            <p:cNvPr id="28" name="AutoShape 51">
              <a:extLst>
                <a:ext uri="{FF2B5EF4-FFF2-40B4-BE49-F238E27FC236}">
                  <a16:creationId xmlns="" xmlns:a16="http://schemas.microsoft.com/office/drawing/2014/main" id="{4C57E471-851B-46C7-A6D0-B19CC55B1E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8479" y="5572140"/>
              <a:ext cx="4555521" cy="26277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37999"/>
                  </a:srgbClr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lIns="342000" tIns="190800" anchor="ctr"/>
            <a:lstStyle/>
            <a:p>
              <a:endParaRPr lang="ko-KR" altLang="ko-KR" sz="130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9" name="그룹 49">
            <a:extLst>
              <a:ext uri="{FF2B5EF4-FFF2-40B4-BE49-F238E27FC236}">
                <a16:creationId xmlns="" xmlns:a16="http://schemas.microsoft.com/office/drawing/2014/main" id="{414D04F7-3FA2-42E7-951A-B9C589022DAA}"/>
              </a:ext>
            </a:extLst>
          </p:cNvPr>
          <p:cNvGrpSpPr>
            <a:grpSpLocks/>
          </p:cNvGrpSpPr>
          <p:nvPr/>
        </p:nvGrpSpPr>
        <p:grpSpPr bwMode="auto">
          <a:xfrm>
            <a:off x="520994" y="5125388"/>
            <a:ext cx="5347150" cy="386112"/>
            <a:chOff x="4429707" y="5541624"/>
            <a:chExt cx="4866085" cy="559454"/>
          </a:xfrm>
        </p:grpSpPr>
        <p:sp>
          <p:nvSpPr>
            <p:cNvPr id="30" name="AutoShape 50">
              <a:extLst>
                <a:ext uri="{FF2B5EF4-FFF2-40B4-BE49-F238E27FC236}">
                  <a16:creationId xmlns="" xmlns:a16="http://schemas.microsoft.com/office/drawing/2014/main" id="{A837A937-D81E-498F-ACA8-BE0FBCAE8B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9707" y="5541624"/>
              <a:ext cx="4866085" cy="55945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CADC8"/>
                </a:gs>
                <a:gs pos="100000">
                  <a:srgbClr val="FFFFFF"/>
                </a:gs>
              </a:gsLst>
              <a:lin ang="5400000" scaled="1"/>
            </a:gradFill>
            <a:ln w="1905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lIns="342000" tIns="36000" bIns="36000" anchor="ctr"/>
            <a:lstStyle/>
            <a:p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하드웨어 </a:t>
              </a:r>
              <a:r>
                <a:rPr lang="en-US" altLang="ko-KR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: 24</a:t>
              </a:r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시간 이내 조치</a:t>
              </a:r>
              <a:r>
                <a:rPr lang="en-US" altLang="ko-KR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, </a:t>
              </a:r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예비부품 확보</a:t>
              </a:r>
              <a:endParaRPr lang="ko-KR" altLang="en-US" sz="1300" dirty="0">
                <a:latin typeface="굴림" pitchFamily="50" charset="-127"/>
                <a:ea typeface="HY헤드라인M" pitchFamily="18" charset="-127"/>
                <a:cs typeface="굴림" pitchFamily="50" charset="-127"/>
              </a:endParaRPr>
            </a:p>
          </p:txBody>
        </p:sp>
        <p:sp>
          <p:nvSpPr>
            <p:cNvPr id="31" name="AutoShape 51">
              <a:extLst>
                <a:ext uri="{FF2B5EF4-FFF2-40B4-BE49-F238E27FC236}">
                  <a16:creationId xmlns="" xmlns:a16="http://schemas.microsoft.com/office/drawing/2014/main" id="{015904F1-6CF1-440B-91C9-FF7B215A2C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8066" y="5543424"/>
              <a:ext cx="4555521" cy="26277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37999"/>
                  </a:srgbClr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lIns="342000" tIns="190800" anchor="ctr"/>
            <a:lstStyle/>
            <a:p>
              <a:endParaRPr lang="ko-KR" altLang="ko-KR" sz="130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32" name="그룹 49">
            <a:extLst>
              <a:ext uri="{FF2B5EF4-FFF2-40B4-BE49-F238E27FC236}">
                <a16:creationId xmlns="" xmlns:a16="http://schemas.microsoft.com/office/drawing/2014/main" id="{DF15F695-7724-42B8-A0B2-6226B649FAFA}"/>
              </a:ext>
            </a:extLst>
          </p:cNvPr>
          <p:cNvGrpSpPr>
            <a:grpSpLocks/>
          </p:cNvGrpSpPr>
          <p:nvPr/>
        </p:nvGrpSpPr>
        <p:grpSpPr bwMode="auto">
          <a:xfrm>
            <a:off x="520994" y="5818749"/>
            <a:ext cx="5347150" cy="386112"/>
            <a:chOff x="4429707" y="5541624"/>
            <a:chExt cx="4866085" cy="559454"/>
          </a:xfrm>
        </p:grpSpPr>
        <p:sp>
          <p:nvSpPr>
            <p:cNvPr id="33" name="AutoShape 50">
              <a:extLst>
                <a:ext uri="{FF2B5EF4-FFF2-40B4-BE49-F238E27FC236}">
                  <a16:creationId xmlns="" xmlns:a16="http://schemas.microsoft.com/office/drawing/2014/main" id="{51BE8D31-7D5F-4B08-8DCF-55DEDA1F8E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29707" y="5541624"/>
              <a:ext cx="4866085" cy="55945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CADC8"/>
                </a:gs>
                <a:gs pos="100000">
                  <a:srgbClr val="FFFFFF"/>
                </a:gs>
              </a:gsLst>
              <a:lin ang="5400000" scaled="1"/>
            </a:gradFill>
            <a:ln w="19050" algn="ctr">
              <a:solidFill>
                <a:srgbClr val="FFFFFF"/>
              </a:solidFill>
              <a:round/>
              <a:headEnd/>
              <a:tailEnd/>
            </a:ln>
          </p:spPr>
          <p:txBody>
            <a:bodyPr wrap="none" lIns="342000" tIns="36000" bIns="36000" anchor="ctr"/>
            <a:lstStyle/>
            <a:p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사고처리 </a:t>
              </a:r>
              <a:r>
                <a:rPr lang="en-US" altLang="ko-KR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: </a:t>
              </a:r>
              <a:r>
                <a:rPr lang="ko-KR" altLang="en-US" sz="1300" dirty="0">
                  <a:solidFill>
                    <a:srgbClr val="333333"/>
                  </a:solidFill>
                  <a:latin typeface="HY헤드라인M" pitchFamily="18" charset="-127"/>
                  <a:ea typeface="HY헤드라인M" pitchFamily="18" charset="-127"/>
                  <a:cs typeface="굴림" pitchFamily="50" charset="-127"/>
                </a:rPr>
                <a:t>접수 및 비용 처리 후 익일처리</a:t>
              </a:r>
              <a:endParaRPr lang="ko-KR" altLang="en-US" sz="1300" dirty="0">
                <a:latin typeface="굴림" pitchFamily="50" charset="-127"/>
                <a:ea typeface="HY헤드라인M" pitchFamily="18" charset="-127"/>
                <a:cs typeface="굴림" pitchFamily="50" charset="-127"/>
              </a:endParaRPr>
            </a:p>
          </p:txBody>
        </p:sp>
        <p:sp>
          <p:nvSpPr>
            <p:cNvPr id="34" name="AutoShape 51">
              <a:extLst>
                <a:ext uri="{FF2B5EF4-FFF2-40B4-BE49-F238E27FC236}">
                  <a16:creationId xmlns="" xmlns:a16="http://schemas.microsoft.com/office/drawing/2014/main" id="{E77471BF-CE32-488F-AD19-D71A4D7EE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88479" y="5572140"/>
              <a:ext cx="4555521" cy="26277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37999"/>
                  </a:srgbClr>
                </a:gs>
                <a:gs pos="100000">
                  <a:srgbClr val="76767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lIns="342000" tIns="190800" anchor="ctr"/>
            <a:lstStyle/>
            <a:p>
              <a:endParaRPr lang="ko-KR" altLang="ko-KR" sz="130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5" name="Rectangle 86">
            <a:extLst>
              <a:ext uri="{FF2B5EF4-FFF2-40B4-BE49-F238E27FC236}">
                <a16:creationId xmlns="" xmlns:a16="http://schemas.microsoft.com/office/drawing/2014/main" id="{68887A38-F2E4-4002-B27D-61DE49C1B6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5180" y="2065665"/>
            <a:ext cx="2404287" cy="77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 운영 상태 관리</a:t>
            </a:r>
          </a:p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지속적인 백업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복구 및 장애처리 교육</a:t>
            </a:r>
          </a:p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주기적인 검사를 통한 예방</a:t>
            </a:r>
          </a:p>
        </p:txBody>
      </p:sp>
      <p:sp>
        <p:nvSpPr>
          <p:cNvPr id="36" name="Rectangle 87">
            <a:extLst>
              <a:ext uri="{FF2B5EF4-FFF2-40B4-BE49-F238E27FC236}">
                <a16:creationId xmlns="" xmlns:a16="http://schemas.microsoft.com/office/drawing/2014/main" id="{1851C9F8-E706-4816-9E92-3A44C43918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1758" y="3310773"/>
            <a:ext cx="2639012" cy="116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 장애 발생시 신속 지원</a:t>
            </a:r>
          </a:p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손상된 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S/W 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재설치 및 시스템 복구 원격지원</a:t>
            </a:r>
          </a:p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장애 원인 분석을 통한 예방 방안 수립</a:t>
            </a:r>
            <a:endParaRPr lang="en-US" altLang="ko-KR" sz="1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원격 관리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무상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야간 통합관리실 지원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유상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Rectangle 88">
            <a:extLst>
              <a:ext uri="{FF2B5EF4-FFF2-40B4-BE49-F238E27FC236}">
                <a16:creationId xmlns="" xmlns:a16="http://schemas.microsoft.com/office/drawing/2014/main" id="{EAD17E15-7DE1-4F2A-B265-00BC2D21A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4872885"/>
            <a:ext cx="2745422" cy="964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endParaRPr lang="ko-KR" altLang="en-US" sz="11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시스템의 효율적 운영과 성능 향상을 위한 기술 자문지원</a:t>
            </a:r>
          </a:p>
          <a:p>
            <a:pPr marL="92075" indent="-92075" defTabSz="1054100">
              <a:lnSpc>
                <a:spcPct val="110000"/>
              </a:lnSpc>
              <a:spcBef>
                <a:spcPct val="10000"/>
              </a:spcBef>
              <a:buClr>
                <a:srgbClr val="969696"/>
              </a:buClr>
              <a:buFont typeface="Wingdings" pitchFamily="2" charset="2"/>
              <a:buChar char="§"/>
            </a:pP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신기술 및 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S/W 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 동향 제공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하자기간 무상</a:t>
            </a:r>
            <a:r>
              <a:rPr lang="en-US" altLang="ko-KR" sz="11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38" name="Rectangle 89">
            <a:extLst>
              <a:ext uri="{FF2B5EF4-FFF2-40B4-BE49-F238E27FC236}">
                <a16:creationId xmlns="" xmlns:a16="http://schemas.microsoft.com/office/drawing/2014/main" id="{52D5D133-9E8D-40AB-AC94-CC643D32AD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0398" y="1690698"/>
            <a:ext cx="82073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 defTabSz="839788">
              <a:spcBef>
                <a:spcPct val="25000"/>
              </a:spcBef>
              <a:spcAft>
                <a:spcPct val="25000"/>
              </a:spcAft>
              <a:defRPr/>
            </a:pPr>
            <a:r>
              <a:rPr lang="ko-KR" altLang="en-US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예방활동</a:t>
            </a:r>
          </a:p>
        </p:txBody>
      </p:sp>
      <p:sp>
        <p:nvSpPr>
          <p:cNvPr id="39" name="Rectangle 90">
            <a:extLst>
              <a:ext uri="{FF2B5EF4-FFF2-40B4-BE49-F238E27FC236}">
                <a16:creationId xmlns="" xmlns:a16="http://schemas.microsoft.com/office/drawing/2014/main" id="{021F7C10-B131-4C3D-92D4-EECF0C223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45314" y="2971686"/>
            <a:ext cx="892873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 defTabSz="839788">
              <a:spcBef>
                <a:spcPct val="25000"/>
              </a:spcBef>
              <a:spcAft>
                <a:spcPct val="25000"/>
              </a:spcAft>
              <a:defRPr/>
            </a:pPr>
            <a:r>
              <a:rPr lang="ko-KR" altLang="en-US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사후 조치</a:t>
            </a:r>
          </a:p>
        </p:txBody>
      </p:sp>
      <p:sp>
        <p:nvSpPr>
          <p:cNvPr id="40" name="Rectangle 91">
            <a:extLst>
              <a:ext uri="{FF2B5EF4-FFF2-40B4-BE49-F238E27FC236}">
                <a16:creationId xmlns="" xmlns:a16="http://schemas.microsoft.com/office/drawing/2014/main" id="{8FFF66B5-2244-44BC-8128-1EB8847C7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15797" y="4685363"/>
            <a:ext cx="82073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 defTabSz="839788">
              <a:spcBef>
                <a:spcPct val="25000"/>
              </a:spcBef>
              <a:spcAft>
                <a:spcPct val="25000"/>
              </a:spcAft>
              <a:defRPr/>
            </a:pPr>
            <a:r>
              <a:rPr lang="ko-KR" altLang="en-US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기술지원</a:t>
            </a:r>
            <a:endParaRPr lang="ko-KR" altLang="en-US" sz="1200" b="1" dirty="0">
              <a:solidFill>
                <a:schemeClr val="tx2">
                  <a:lumMod val="60000"/>
                  <a:lumOff val="4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6.  </a:t>
            </a:r>
            <a:r>
              <a:rPr lang="ko-KR" altLang="en-US" b="1" dirty="0" smtClean="0">
                <a:solidFill>
                  <a:schemeClr val="bg1"/>
                </a:solidFill>
              </a:rPr>
              <a:t>유지관리</a:t>
            </a:r>
            <a:endParaRPr lang="ko-KR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1863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C03C4-334E-4D20-803C-F5FBC89392EA}" type="slidenum">
              <a:rPr lang="ko-KR" altLang="en-US" smtClean="0"/>
              <a:pPr/>
              <a:t>16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07340"/>
            <a:ext cx="576064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기대효과</a:t>
            </a:r>
            <a:endParaRPr lang="en-US" altLang="ko-KR" b="1" dirty="0">
              <a:solidFill>
                <a:schemeClr val="bg1"/>
              </a:solidFill>
            </a:endParaRPr>
          </a:p>
        </p:txBody>
      </p:sp>
      <p:grpSp>
        <p:nvGrpSpPr>
          <p:cNvPr id="4103" name="그룹 4102"/>
          <p:cNvGrpSpPr/>
          <p:nvPr/>
        </p:nvGrpSpPr>
        <p:grpSpPr>
          <a:xfrm>
            <a:off x="899592" y="1798286"/>
            <a:ext cx="7505492" cy="4727058"/>
            <a:chOff x="899592" y="1683054"/>
            <a:chExt cx="7505492" cy="4727058"/>
          </a:xfrm>
        </p:grpSpPr>
        <p:pic>
          <p:nvPicPr>
            <p:cNvPr id="101" name="Picture 2" descr="F:\소스_아이템\1자주 사용하는 아이템\화살표_빅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315" b="10074"/>
            <a:stretch/>
          </p:blipFill>
          <p:spPr bwMode="auto">
            <a:xfrm rot="17145827">
              <a:off x="2270666" y="2029616"/>
              <a:ext cx="3694474" cy="30013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4096" name="그룹 4095"/>
            <p:cNvGrpSpPr/>
            <p:nvPr/>
          </p:nvGrpSpPr>
          <p:grpSpPr>
            <a:xfrm>
              <a:off x="899592" y="1700808"/>
              <a:ext cx="7313788" cy="4404697"/>
              <a:chOff x="899592" y="1700808"/>
              <a:chExt cx="7200000" cy="4404697"/>
            </a:xfrm>
          </p:grpSpPr>
          <p:grpSp>
            <p:nvGrpSpPr>
              <p:cNvPr id="80" name="그룹 79"/>
              <p:cNvGrpSpPr/>
              <p:nvPr/>
            </p:nvGrpSpPr>
            <p:grpSpPr>
              <a:xfrm>
                <a:off x="899592" y="1700808"/>
                <a:ext cx="7200000" cy="4404697"/>
                <a:chOff x="1046454" y="1734753"/>
                <a:chExt cx="7200000" cy="4404697"/>
              </a:xfrm>
            </p:grpSpPr>
            <p:grpSp>
              <p:nvGrpSpPr>
                <p:cNvPr id="18" name="그룹 17"/>
                <p:cNvGrpSpPr/>
                <p:nvPr/>
              </p:nvGrpSpPr>
              <p:grpSpPr>
                <a:xfrm>
                  <a:off x="1046454" y="2438720"/>
                  <a:ext cx="7200000" cy="3700730"/>
                  <a:chOff x="1046454" y="908720"/>
                  <a:chExt cx="7200000" cy="4968552"/>
                </a:xfrm>
                <a:blipFill>
                  <a:blip r:embed="rId3"/>
                  <a:tile tx="0" ty="0" sx="100000" sy="100000" flip="none" algn="tl"/>
                </a:blipFill>
              </p:grpSpPr>
              <p:cxnSp>
                <p:nvCxnSpPr>
                  <p:cNvPr id="19" name="직선 연결선 18"/>
                  <p:cNvCxnSpPr>
                    <a:stCxn id="26" idx="1"/>
                  </p:cNvCxnSpPr>
                  <p:nvPr/>
                </p:nvCxnSpPr>
                <p:spPr>
                  <a:xfrm>
                    <a:off x="2486454" y="3077836"/>
                    <a:ext cx="0" cy="2799436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0" name="직선 연결선 19"/>
                  <p:cNvCxnSpPr>
                    <a:stCxn id="27" idx="1"/>
                    <a:endCxn id="25" idx="3"/>
                  </p:cNvCxnSpPr>
                  <p:nvPr/>
                </p:nvCxnSpPr>
                <p:spPr>
                  <a:xfrm>
                    <a:off x="3926454" y="2150647"/>
                    <a:ext cx="0" cy="1854377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직선 연결선 20"/>
                  <p:cNvCxnSpPr>
                    <a:stCxn id="28" idx="1"/>
                  </p:cNvCxnSpPr>
                  <p:nvPr/>
                </p:nvCxnSpPr>
                <p:spPr>
                  <a:xfrm>
                    <a:off x="5366454" y="1268720"/>
                    <a:ext cx="0" cy="1809116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직선 연결선 21"/>
                  <p:cNvCxnSpPr>
                    <a:stCxn id="28" idx="3"/>
                  </p:cNvCxnSpPr>
                  <p:nvPr/>
                </p:nvCxnSpPr>
                <p:spPr>
                  <a:xfrm>
                    <a:off x="8246454" y="1268720"/>
                    <a:ext cx="0" cy="3672448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직선 연결선 22"/>
                  <p:cNvCxnSpPr>
                    <a:stCxn id="28" idx="2"/>
                    <a:endCxn id="27" idx="3"/>
                  </p:cNvCxnSpPr>
                  <p:nvPr/>
                </p:nvCxnSpPr>
                <p:spPr>
                  <a:xfrm>
                    <a:off x="6806454" y="1628720"/>
                    <a:ext cx="0" cy="521927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직선 연결선 23"/>
                  <p:cNvCxnSpPr>
                    <a:stCxn id="25" idx="1"/>
                  </p:cNvCxnSpPr>
                  <p:nvPr/>
                </p:nvCxnSpPr>
                <p:spPr>
                  <a:xfrm>
                    <a:off x="1046454" y="4005024"/>
                    <a:ext cx="0" cy="1403074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5" name="다이아몬드 24"/>
                  <p:cNvSpPr/>
                  <p:nvPr/>
                </p:nvSpPr>
                <p:spPr>
                  <a:xfrm>
                    <a:off x="1046454" y="3645024"/>
                    <a:ext cx="2880000" cy="720000"/>
                  </a:xfrm>
                  <a:prstGeom prst="diamond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26" name="다이아몬드 25"/>
                  <p:cNvSpPr/>
                  <p:nvPr/>
                </p:nvSpPr>
                <p:spPr>
                  <a:xfrm>
                    <a:off x="2486454" y="2717836"/>
                    <a:ext cx="2880000" cy="720000"/>
                  </a:xfrm>
                  <a:prstGeom prst="diamond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27" name="다이아몬드 26"/>
                  <p:cNvSpPr/>
                  <p:nvPr/>
                </p:nvSpPr>
                <p:spPr>
                  <a:xfrm>
                    <a:off x="3926454" y="1790647"/>
                    <a:ext cx="2880000" cy="720000"/>
                  </a:xfrm>
                  <a:prstGeom prst="diamond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28" name="다이아몬드 27"/>
                  <p:cNvSpPr/>
                  <p:nvPr/>
                </p:nvSpPr>
                <p:spPr>
                  <a:xfrm>
                    <a:off x="5366454" y="908720"/>
                    <a:ext cx="2880000" cy="720000"/>
                  </a:xfrm>
                  <a:prstGeom prst="diamond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white"/>
                      </a:solidFill>
                    </a:endParaRPr>
                  </a:p>
                </p:txBody>
              </p:sp>
              <p:cxnSp>
                <p:nvCxnSpPr>
                  <p:cNvPr id="29" name="직선 연결선 28"/>
                  <p:cNvCxnSpPr/>
                  <p:nvPr/>
                </p:nvCxnSpPr>
                <p:spPr>
                  <a:xfrm flipV="1">
                    <a:off x="2486454" y="4941168"/>
                    <a:ext cx="5760000" cy="936104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0" name="직선 연결선 29"/>
                  <p:cNvCxnSpPr/>
                  <p:nvPr/>
                </p:nvCxnSpPr>
                <p:spPr>
                  <a:xfrm>
                    <a:off x="1046454" y="5408098"/>
                    <a:ext cx="1440000" cy="469174"/>
                  </a:xfrm>
                  <a:prstGeom prst="line">
                    <a:avLst/>
                  </a:prstGeom>
                  <a:grpFill/>
                  <a:ln w="9525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1" name="타원 30"/>
                <p:cNvSpPr/>
                <p:nvPr/>
              </p:nvSpPr>
              <p:spPr>
                <a:xfrm>
                  <a:off x="1982398" y="4267242"/>
                  <a:ext cx="1008112" cy="1008112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>
                  <a:softEdge rad="317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2" name="타원 31"/>
                <p:cNvSpPr/>
                <p:nvPr/>
              </p:nvSpPr>
              <p:spPr>
                <a:xfrm>
                  <a:off x="3422398" y="3619170"/>
                  <a:ext cx="1008112" cy="1008112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>
                  <a:softEdge rad="317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3" name="타원 32"/>
                <p:cNvSpPr/>
                <p:nvPr/>
              </p:nvSpPr>
              <p:spPr>
                <a:xfrm>
                  <a:off x="4862878" y="2899090"/>
                  <a:ext cx="1008112" cy="1008112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>
                  <a:softEdge rad="317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4" name="타원 33"/>
                <p:cNvSpPr/>
                <p:nvPr/>
              </p:nvSpPr>
              <p:spPr>
                <a:xfrm>
                  <a:off x="6303038" y="2179010"/>
                  <a:ext cx="1008112" cy="1008112"/>
                </a:xfrm>
                <a:prstGeom prst="ellipse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ffectLst>
                  <a:softEdge rad="317500"/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grpSp>
              <p:nvGrpSpPr>
                <p:cNvPr id="59" name="그룹 58"/>
                <p:cNvGrpSpPr/>
                <p:nvPr/>
              </p:nvGrpSpPr>
              <p:grpSpPr>
                <a:xfrm>
                  <a:off x="1982506" y="3822450"/>
                  <a:ext cx="1025525" cy="1000065"/>
                  <a:chOff x="1388522" y="1615755"/>
                  <a:chExt cx="1185862" cy="1184275"/>
                </a:xfrm>
                <a:solidFill>
                  <a:srgbClr val="FFC000"/>
                </a:solidFill>
              </p:grpSpPr>
              <p:sp>
                <p:nvSpPr>
                  <p:cNvPr id="63" name="Oval 6"/>
                  <p:cNvSpPr>
                    <a:spLocks noChangeArrowheads="1"/>
                  </p:cNvSpPr>
                  <p:nvPr/>
                </p:nvSpPr>
                <p:spPr bwMode="auto">
                  <a:xfrm>
                    <a:off x="1388522" y="1615755"/>
                    <a:ext cx="1185862" cy="1184275"/>
                  </a:xfrm>
                  <a:prstGeom prst="star24">
                    <a:avLst/>
                  </a:prstGeom>
                  <a:solidFill>
                    <a:srgbClr val="FFE593"/>
                  </a:solidFill>
                  <a:ln w="28575">
                    <a:noFill/>
                    <a:round/>
                    <a:headEnd/>
                    <a:tailEnd/>
                  </a:ln>
                  <a:effectLst>
                    <a:outerShdw blurRad="44450" dist="27940" dir="5400000" algn="ctr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none" anchor="ctr"/>
                  <a:lstStyle/>
                  <a:p>
                    <a:pPr algn="ctr" latinLnBrk="0"/>
                    <a:endParaRPr lang="en-US" altLang="ko-KR" sz="2000" b="1" kern="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61" name="TextBox 60"/>
                  <p:cNvSpPr txBox="1"/>
                  <p:nvPr/>
                </p:nvSpPr>
                <p:spPr bwMode="auto">
                  <a:xfrm>
                    <a:off x="1578105" y="1965822"/>
                    <a:ext cx="806698" cy="473809"/>
                  </a:xfrm>
                  <a:prstGeom prst="rect">
                    <a:avLst/>
                  </a:prstGeom>
                  <a:solidFill>
                    <a:srgbClr val="FFE593"/>
                  </a:solidFill>
                </p:spPr>
                <p:txBody>
                  <a:bodyPr wrap="none" anchor="ctr">
                    <a:spAutoFit/>
                  </a:bodyPr>
                  <a:lstStyle/>
                  <a:p>
                    <a:pPr algn="ctr" latinLnBrk="0">
                      <a:defRPr/>
                    </a:pPr>
                    <a:r>
                      <a:rPr lang="ko-KR" altLang="en-US" sz="2000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itchFamily="18" charset="-127"/>
                        <a:ea typeface="HY견고딕" pitchFamily="18" charset="-127"/>
                      </a:rPr>
                      <a:t>쾌적</a:t>
                    </a:r>
                    <a:endParaRPr lang="ko-KR" altLang="en-US" sz="2000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itchFamily="18" charset="-127"/>
                      <a:ea typeface="HY견고딕" pitchFamily="18" charset="-127"/>
                    </a:endParaRPr>
                  </a:p>
                </p:txBody>
              </p:sp>
            </p:grpSp>
            <p:grpSp>
              <p:nvGrpSpPr>
                <p:cNvPr id="65" name="그룹 64"/>
                <p:cNvGrpSpPr/>
                <p:nvPr/>
              </p:nvGrpSpPr>
              <p:grpSpPr>
                <a:xfrm>
                  <a:off x="3422398" y="3146076"/>
                  <a:ext cx="1025525" cy="1000065"/>
                  <a:chOff x="1388522" y="1615755"/>
                  <a:chExt cx="1185862" cy="1184275"/>
                </a:xfrm>
                <a:solidFill>
                  <a:srgbClr val="FFC000"/>
                </a:solidFill>
              </p:grpSpPr>
              <p:sp>
                <p:nvSpPr>
                  <p:cNvPr id="68" name="Oval 6"/>
                  <p:cNvSpPr>
                    <a:spLocks noChangeArrowheads="1"/>
                  </p:cNvSpPr>
                  <p:nvPr/>
                </p:nvSpPr>
                <p:spPr bwMode="auto">
                  <a:xfrm>
                    <a:off x="1388522" y="1615755"/>
                    <a:ext cx="1185862" cy="1184275"/>
                  </a:xfrm>
                  <a:prstGeom prst="star24">
                    <a:avLst/>
                  </a:prstGeom>
                  <a:solidFill>
                    <a:srgbClr val="FFD653"/>
                  </a:solidFill>
                  <a:ln w="28575">
                    <a:noFill/>
                    <a:round/>
                    <a:headEnd/>
                    <a:tailEnd/>
                  </a:ln>
                  <a:effectLst>
                    <a:outerShdw blurRad="44450" dist="27940" dir="5400000" algn="ctr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none" anchor="ctr"/>
                  <a:lstStyle/>
                  <a:p>
                    <a:pPr algn="ctr" latinLnBrk="0"/>
                    <a:endParaRPr lang="en-US" altLang="ko-KR" sz="2000" b="1" kern="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67" name="TextBox 66"/>
                  <p:cNvSpPr txBox="1"/>
                  <p:nvPr/>
                </p:nvSpPr>
                <p:spPr bwMode="auto">
                  <a:xfrm>
                    <a:off x="1578105" y="1996886"/>
                    <a:ext cx="806698" cy="473809"/>
                  </a:xfrm>
                  <a:prstGeom prst="rect">
                    <a:avLst/>
                  </a:prstGeom>
                  <a:solidFill>
                    <a:srgbClr val="FFD653"/>
                  </a:solidFill>
                </p:spPr>
                <p:txBody>
                  <a:bodyPr wrap="none" anchor="ctr">
                    <a:spAutoFit/>
                  </a:bodyPr>
                  <a:lstStyle/>
                  <a:p>
                    <a:pPr algn="ctr" latinLnBrk="0">
                      <a:defRPr/>
                    </a:pPr>
                    <a:r>
                      <a:rPr lang="ko-KR" altLang="en-US" sz="2000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itchFamily="18" charset="-127"/>
                        <a:ea typeface="HY견고딕" pitchFamily="18" charset="-127"/>
                      </a:rPr>
                      <a:t>효율</a:t>
                    </a:r>
                    <a:endParaRPr lang="ko-KR" altLang="en-US" sz="2000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itchFamily="18" charset="-127"/>
                      <a:ea typeface="HY견고딕" pitchFamily="18" charset="-127"/>
                    </a:endParaRPr>
                  </a:p>
                </p:txBody>
              </p:sp>
            </p:grpSp>
            <p:grpSp>
              <p:nvGrpSpPr>
                <p:cNvPr id="70" name="그룹 69"/>
                <p:cNvGrpSpPr/>
                <p:nvPr/>
              </p:nvGrpSpPr>
              <p:grpSpPr>
                <a:xfrm>
                  <a:off x="4866530" y="2448309"/>
                  <a:ext cx="1025525" cy="1000065"/>
                  <a:chOff x="1388522" y="1615755"/>
                  <a:chExt cx="1185862" cy="1184275"/>
                </a:xfrm>
                <a:solidFill>
                  <a:srgbClr val="FFC000"/>
                </a:solidFill>
              </p:grpSpPr>
              <p:sp>
                <p:nvSpPr>
                  <p:cNvPr id="73" name="Oval 6"/>
                  <p:cNvSpPr>
                    <a:spLocks noChangeArrowheads="1"/>
                  </p:cNvSpPr>
                  <p:nvPr/>
                </p:nvSpPr>
                <p:spPr bwMode="auto">
                  <a:xfrm>
                    <a:off x="1388522" y="1615755"/>
                    <a:ext cx="1185862" cy="1184275"/>
                  </a:xfrm>
                  <a:prstGeom prst="star24">
                    <a:avLst/>
                  </a:prstGeom>
                  <a:solidFill>
                    <a:srgbClr val="FFCB25"/>
                  </a:solidFill>
                  <a:ln w="28575">
                    <a:noFill/>
                    <a:round/>
                    <a:headEnd/>
                    <a:tailEnd/>
                  </a:ln>
                  <a:effectLst>
                    <a:outerShdw blurRad="44450" dist="27940" dir="5400000" algn="ctr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none" anchor="ctr"/>
                  <a:lstStyle/>
                  <a:p>
                    <a:pPr algn="ctr" latinLnBrk="0"/>
                    <a:endParaRPr lang="en-US" altLang="ko-KR" sz="2000" b="1" kern="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72" name="TextBox 71"/>
                  <p:cNvSpPr txBox="1"/>
                  <p:nvPr/>
                </p:nvSpPr>
                <p:spPr bwMode="auto">
                  <a:xfrm>
                    <a:off x="1578105" y="1977305"/>
                    <a:ext cx="806698" cy="473809"/>
                  </a:xfrm>
                  <a:prstGeom prst="rect">
                    <a:avLst/>
                  </a:prstGeom>
                  <a:solidFill>
                    <a:srgbClr val="FFCB25"/>
                  </a:solidFill>
                </p:spPr>
                <p:txBody>
                  <a:bodyPr wrap="none" anchor="ctr">
                    <a:spAutoFit/>
                  </a:bodyPr>
                  <a:lstStyle/>
                  <a:p>
                    <a:pPr algn="ctr" latinLnBrk="0">
                      <a:defRPr/>
                    </a:pPr>
                    <a:r>
                      <a:rPr lang="ko-KR" altLang="en-US" sz="2000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itchFamily="18" charset="-127"/>
                        <a:ea typeface="HY견고딕" pitchFamily="18" charset="-127"/>
                      </a:rPr>
                      <a:t>안심</a:t>
                    </a:r>
                    <a:endParaRPr lang="ko-KR" altLang="en-US" sz="2000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itchFamily="18" charset="-127"/>
                      <a:ea typeface="HY견고딕" pitchFamily="18" charset="-127"/>
                    </a:endParaRPr>
                  </a:p>
                </p:txBody>
              </p:sp>
            </p:grpSp>
            <p:grpSp>
              <p:nvGrpSpPr>
                <p:cNvPr id="75" name="그룹 74"/>
                <p:cNvGrpSpPr/>
                <p:nvPr/>
              </p:nvGrpSpPr>
              <p:grpSpPr>
                <a:xfrm>
                  <a:off x="6302398" y="1734753"/>
                  <a:ext cx="1025525" cy="1000065"/>
                  <a:chOff x="1388522" y="1615755"/>
                  <a:chExt cx="1185862" cy="1184275"/>
                </a:xfrm>
                <a:solidFill>
                  <a:srgbClr val="FFC000"/>
                </a:solidFill>
              </p:grpSpPr>
              <p:sp>
                <p:nvSpPr>
                  <p:cNvPr id="78" name="Oval 6"/>
                  <p:cNvSpPr>
                    <a:spLocks noChangeArrowheads="1"/>
                  </p:cNvSpPr>
                  <p:nvPr/>
                </p:nvSpPr>
                <p:spPr bwMode="auto">
                  <a:xfrm>
                    <a:off x="1388522" y="1615755"/>
                    <a:ext cx="1185862" cy="1184275"/>
                  </a:xfrm>
                  <a:prstGeom prst="star24">
                    <a:avLst/>
                  </a:prstGeom>
                  <a:grpFill/>
                  <a:ln w="28575">
                    <a:noFill/>
                    <a:round/>
                    <a:headEnd/>
                    <a:tailEnd/>
                  </a:ln>
                  <a:effectLst>
                    <a:outerShdw blurRad="44450" dist="27940" dir="5400000" algn="ctr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none" anchor="ctr"/>
                  <a:lstStyle/>
                  <a:p>
                    <a:pPr algn="ctr" latinLnBrk="0"/>
                    <a:endParaRPr lang="en-US" altLang="ko-KR" sz="2000" b="1" kern="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77" name="TextBox 76"/>
                  <p:cNvSpPr txBox="1"/>
                  <p:nvPr/>
                </p:nvSpPr>
                <p:spPr bwMode="auto">
                  <a:xfrm>
                    <a:off x="1578105" y="1994663"/>
                    <a:ext cx="806698" cy="473809"/>
                  </a:xfrm>
                  <a:prstGeom prst="rect">
                    <a:avLst/>
                  </a:prstGeom>
                  <a:grpFill/>
                </p:spPr>
                <p:txBody>
                  <a:bodyPr wrap="none" anchor="ctr">
                    <a:spAutoFit/>
                  </a:bodyPr>
                  <a:lstStyle/>
                  <a:p>
                    <a:pPr algn="ctr" latinLnBrk="0">
                      <a:defRPr/>
                    </a:pPr>
                    <a:r>
                      <a:rPr lang="ko-KR" altLang="en-US" sz="2000" kern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HY견고딕" pitchFamily="18" charset="-127"/>
                        <a:ea typeface="HY견고딕" pitchFamily="18" charset="-127"/>
                      </a:rPr>
                      <a:t>가치</a:t>
                    </a:r>
                    <a:endParaRPr lang="ko-KR" altLang="en-US" sz="2000" kern="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HY견고딕" pitchFamily="18" charset="-127"/>
                      <a:ea typeface="HY견고딕" pitchFamily="18" charset="-127"/>
                    </a:endParaRPr>
                  </a:p>
                </p:txBody>
              </p:sp>
            </p:grpSp>
          </p:grpSp>
          <p:sp>
            <p:nvSpPr>
              <p:cNvPr id="81" name="직사각형 80"/>
              <p:cNvSpPr/>
              <p:nvPr/>
            </p:nvSpPr>
            <p:spPr>
              <a:xfrm>
                <a:off x="5220072" y="3585225"/>
                <a:ext cx="1400878" cy="1310609"/>
              </a:xfrm>
              <a:prstGeom prst="rect">
                <a:avLst/>
              </a:prstGeom>
              <a:solidFill>
                <a:schemeClr val="bg1">
                  <a:alpha val="51000"/>
                </a:schemeClr>
              </a:solidFill>
              <a:scene3d>
                <a:camera prst="perspectiveHeroicExtremeRightFacing"/>
                <a:lightRig rig="threePt" dir="t"/>
              </a:scene3d>
            </p:spPr>
            <p:txBody>
              <a:bodyPr wrap="square" lIns="0" tIns="45717" rIns="0" bIns="45717">
                <a:spAutoFit/>
              </a:bodyPr>
              <a:lstStyle/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200" b="1" dirty="0">
                    <a:solidFill>
                      <a:srgbClr val="FF0066"/>
                    </a:solidFill>
                    <a:latin typeface="+mn-ea"/>
                  </a:rPr>
                  <a:t>무단침입 방지</a:t>
                </a:r>
                <a:endParaRPr lang="en-US" altLang="ko-KR" sz="1200" b="1" dirty="0">
                  <a:solidFill>
                    <a:srgbClr val="FF0066"/>
                  </a:solidFill>
                  <a:latin typeface="+mn-ea"/>
                </a:endParaRP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위협요소 예방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안전시스템 구현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en-US" altLang="ko-KR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24</a:t>
                </a: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시간 방범체제</a:t>
                </a:r>
              </a:p>
            </p:txBody>
          </p:sp>
          <p:sp>
            <p:nvSpPr>
              <p:cNvPr id="82" name="직사각형 81"/>
              <p:cNvSpPr/>
              <p:nvPr/>
            </p:nvSpPr>
            <p:spPr>
              <a:xfrm>
                <a:off x="3798271" y="4264224"/>
                <a:ext cx="1656504" cy="977185"/>
              </a:xfrm>
              <a:prstGeom prst="rect">
                <a:avLst/>
              </a:prstGeom>
              <a:solidFill>
                <a:schemeClr val="bg1">
                  <a:alpha val="51000"/>
                </a:schemeClr>
              </a:solidFill>
              <a:scene3d>
                <a:camera prst="perspectiveHeroicExtremeRightFacing"/>
                <a:lightRig rig="threePt" dir="t"/>
              </a:scene3d>
            </p:spPr>
            <p:txBody>
              <a:bodyPr wrap="square" lIns="0" tIns="45717" rIns="0" bIns="45717">
                <a:spAutoFit/>
              </a:bodyPr>
              <a:lstStyle/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200" b="1" dirty="0">
                    <a:solidFill>
                      <a:srgbClr val="FF0066"/>
                    </a:solidFill>
                    <a:latin typeface="+mn-ea"/>
                  </a:rPr>
                  <a:t>통합방범 관리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경비실</a:t>
                </a:r>
                <a:r>
                  <a:rPr lang="en-US" altLang="ko-KR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, </a:t>
                </a: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관리실 통합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체계적인 인력경비</a:t>
                </a:r>
              </a:p>
            </p:txBody>
          </p:sp>
          <p:sp>
            <p:nvSpPr>
              <p:cNvPr id="83" name="직사각형 82"/>
              <p:cNvSpPr/>
              <p:nvPr/>
            </p:nvSpPr>
            <p:spPr>
              <a:xfrm>
                <a:off x="2339432" y="4881369"/>
                <a:ext cx="1656504" cy="977185"/>
              </a:xfrm>
              <a:prstGeom prst="rect">
                <a:avLst/>
              </a:prstGeom>
              <a:solidFill>
                <a:schemeClr val="bg1">
                  <a:alpha val="51000"/>
                </a:schemeClr>
              </a:solidFill>
              <a:scene3d>
                <a:camera prst="perspectiveHeroicExtremeRightFacing"/>
                <a:lightRig rig="threePt" dir="t"/>
              </a:scene3d>
            </p:spPr>
            <p:txBody>
              <a:bodyPr wrap="square" lIns="0" tIns="45717" rIns="0" bIns="45717">
                <a:spAutoFit/>
              </a:bodyPr>
              <a:lstStyle/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200" b="1" dirty="0">
                    <a:solidFill>
                      <a:srgbClr val="FF0066"/>
                    </a:solidFill>
                    <a:latin typeface="+mn-ea"/>
                  </a:rPr>
                  <a:t>단지통합 안전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세대별 안전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공동구역 안전</a:t>
                </a:r>
              </a:p>
            </p:txBody>
          </p:sp>
          <p:sp>
            <p:nvSpPr>
              <p:cNvPr id="84" name="직사각형 83"/>
              <p:cNvSpPr/>
              <p:nvPr/>
            </p:nvSpPr>
            <p:spPr>
              <a:xfrm>
                <a:off x="6668298" y="2956858"/>
                <a:ext cx="1400878" cy="977185"/>
              </a:xfrm>
              <a:prstGeom prst="rect">
                <a:avLst/>
              </a:prstGeom>
              <a:solidFill>
                <a:schemeClr val="bg1">
                  <a:alpha val="51000"/>
                </a:schemeClr>
              </a:solidFill>
              <a:scene3d>
                <a:camera prst="perspectiveHeroicExtremeRightFacing"/>
                <a:lightRig rig="threePt" dir="t"/>
              </a:scene3d>
            </p:spPr>
            <p:txBody>
              <a:bodyPr wrap="square" lIns="0" tIns="45717" rIns="0" bIns="45717">
                <a:spAutoFit/>
              </a:bodyPr>
              <a:lstStyle/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 </a:t>
                </a:r>
                <a:r>
                  <a:rPr lang="ko-KR" altLang="en-US" sz="1200" b="1" dirty="0">
                    <a:solidFill>
                      <a:srgbClr val="FF0066"/>
                    </a:solidFill>
                    <a:latin typeface="+mn-ea"/>
                  </a:rPr>
                  <a:t>단지 가격 상승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 브랜드 가치 향상</a:t>
                </a:r>
              </a:p>
              <a:p>
                <a:pPr marL="171450" indent="-171450">
                  <a:lnSpc>
                    <a:spcPts val="1742"/>
                  </a:lnSpc>
                  <a:spcBef>
                    <a:spcPts val="871"/>
                  </a:spcBef>
                  <a:buSzPct val="8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11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 주변단지와 차별화</a:t>
                </a:r>
              </a:p>
            </p:txBody>
          </p:sp>
        </p:grpSp>
        <p:pic>
          <p:nvPicPr>
            <p:cNvPr id="4098" name="Picture 2" descr="C:\Users\Administrator\AppData\Local\Microsoft\Windows\Temporary Internet Files\Content.IE5\VK0W4XUG\15345-illustration-of-city-buildings-pv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8264" y="4186262"/>
              <a:ext cx="1154492" cy="11544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97" name="평행 사변형 4096"/>
            <p:cNvSpPr/>
            <p:nvPr/>
          </p:nvSpPr>
          <p:spPr>
            <a:xfrm rot="21193131">
              <a:off x="2362921" y="5978064"/>
              <a:ext cx="2952488" cy="432048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lnSpc>
                  <a:spcPct val="150000"/>
                </a:lnSpc>
              </a:pPr>
              <a:endPara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100" name="TextBox 4099"/>
            <p:cNvSpPr txBox="1"/>
            <p:nvPr/>
          </p:nvSpPr>
          <p:spPr>
            <a:xfrm rot="21204631">
              <a:off x="2096431" y="5925882"/>
              <a:ext cx="338373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주거환경 내 불안요소 제거</a:t>
              </a:r>
              <a:endParaRPr lang="en-US" altLang="ko-KR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범죄의 다양화 </a:t>
              </a:r>
              <a:r>
                <a:rPr lang="en-US" altLang="ko-KR" sz="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/ </a:t>
              </a:r>
              <a:r>
                <a:rPr lang="ko-KR" altLang="en-US" sz="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시공간 초월한 사고발생 </a:t>
              </a:r>
              <a:r>
                <a:rPr lang="en-US" altLang="ko-KR" sz="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/ </a:t>
              </a:r>
              <a:r>
                <a:rPr lang="ko-KR" altLang="en-US" sz="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사고의 대형화</a:t>
              </a:r>
              <a:r>
                <a:rPr lang="en-US" altLang="ko-KR" sz="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·</a:t>
              </a:r>
              <a:r>
                <a:rPr lang="ko-KR" altLang="en-US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흉폭화</a:t>
              </a:r>
              <a:endParaRPr lang="en-US" altLang="ko-KR" sz="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8" name="평행 사변형 107"/>
            <p:cNvSpPr/>
            <p:nvPr/>
          </p:nvSpPr>
          <p:spPr>
            <a:xfrm rot="21193131">
              <a:off x="5276739" y="5618024"/>
              <a:ext cx="2952488" cy="432048"/>
            </a:xfrm>
            <a:prstGeom prst="parallelogram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lnSpc>
                  <a:spcPct val="150000"/>
                </a:lnSpc>
              </a:pPr>
              <a:endParaRPr lang="en-US" altLang="ko-KR" sz="7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 rot="21204631">
              <a:off x="5021348" y="5565842"/>
              <a:ext cx="338373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안정적인 주거환경 구현</a:t>
              </a:r>
              <a:endParaRPr lang="en-US" altLang="ko-KR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주거 공간 물리적인 방호성 필요 </a:t>
              </a:r>
              <a:r>
                <a:rPr lang="en-US" altLang="ko-KR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/ </a:t>
              </a:r>
              <a:r>
                <a:rPr lang="ko-KR" altLang="en-US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외부인 출입증가</a:t>
              </a:r>
              <a:r>
                <a:rPr lang="en-US" altLang="ko-KR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(</a:t>
              </a:r>
              <a:r>
                <a:rPr lang="ko-KR" altLang="en-US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택배</a:t>
              </a:r>
              <a:r>
                <a:rPr lang="en-US" altLang="ko-KR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) / </a:t>
              </a:r>
              <a:r>
                <a:rPr lang="ko-KR" altLang="en-US" sz="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개인 사생활 보호</a:t>
              </a:r>
              <a:endParaRPr lang="en-US" altLang="ko-KR" sz="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395537" y="827214"/>
            <a:ext cx="5544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FF0066"/>
                </a:solidFill>
              </a:rPr>
              <a:t>단지차별화를 통한</a:t>
            </a:r>
            <a:r>
              <a:rPr lang="ko-KR" altLang="en-US" sz="2800" dirty="0">
                <a:solidFill>
                  <a:srgbClr val="FF0066"/>
                </a:solidFill>
              </a:rPr>
              <a:t> </a:t>
            </a:r>
            <a:r>
              <a:rPr lang="ko-KR" altLang="en-US" sz="2800" dirty="0" smtClean="0">
                <a:solidFill>
                  <a:srgbClr val="FF0066"/>
                </a:solidFill>
              </a:rPr>
              <a:t> </a:t>
            </a:r>
            <a:r>
              <a:rPr lang="ko-KR" altLang="en-US" sz="2800" b="1" dirty="0" smtClean="0">
                <a:solidFill>
                  <a:srgbClr val="FF0066"/>
                </a:solidFill>
              </a:rPr>
              <a:t>가치상승</a:t>
            </a:r>
            <a:endParaRPr lang="en-US" altLang="ko-KR" sz="2800" b="1" dirty="0">
              <a:solidFill>
                <a:srgbClr val="FF0066"/>
              </a:solidFill>
            </a:endParaRPr>
          </a:p>
        </p:txBody>
      </p:sp>
      <p:pic>
        <p:nvPicPr>
          <p:cNvPr id="87" name="Picture 7" descr="C:\Users\Administrator\AppData\Local\Microsoft\Windows\Temporary Internet Files\Content.IE5\MNUXZ05Z\hand-1367746_960_720[1]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4719" t="53477" r="73350" b="-48"/>
          <a:stretch/>
        </p:blipFill>
        <p:spPr bwMode="auto">
          <a:xfrm rot="19041944">
            <a:off x="5116631" y="598902"/>
            <a:ext cx="564722" cy="77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105" name="직선 연결선 4104"/>
          <p:cNvCxnSpPr/>
          <p:nvPr/>
        </p:nvCxnSpPr>
        <p:spPr>
          <a:xfrm flipV="1">
            <a:off x="277157" y="1412776"/>
            <a:ext cx="5544615" cy="1"/>
          </a:xfrm>
          <a:prstGeom prst="line">
            <a:avLst/>
          </a:prstGeom>
          <a:ln w="12700">
            <a:solidFill>
              <a:srgbClr val="FF0066"/>
            </a:solidFill>
            <a:headEnd type="oval" w="med" len="sm"/>
            <a:tailEnd type="oval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744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915816" y="2381979"/>
            <a:ext cx="343395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4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감사합니다</a:t>
            </a:r>
            <a:r>
              <a:rPr lang="en-US" altLang="ko-KR" sz="4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ko-KR" altLang="en-US" sz="4800" b="1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그룹 7"/>
          <p:cNvGrpSpPr/>
          <p:nvPr/>
        </p:nvGrpSpPr>
        <p:grpSpPr>
          <a:xfrm flipH="1">
            <a:off x="7179715" y="44624"/>
            <a:ext cx="1964285" cy="6803624"/>
            <a:chOff x="8978" y="54378"/>
            <a:chExt cx="1964285" cy="6803624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H="1" flipV="1">
              <a:off x="-242069" y="4642670"/>
              <a:ext cx="2492898" cy="1937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 flipH="1">
              <a:off x="-214880" y="304754"/>
              <a:ext cx="2438518" cy="1937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-187327" y="2208090"/>
              <a:ext cx="2376268" cy="1937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/>
            <p:cNvSpPr/>
            <p:nvPr/>
          </p:nvSpPr>
          <p:spPr>
            <a:xfrm>
              <a:off x="31923" y="3437726"/>
              <a:ext cx="288032" cy="351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7362" y="5881642"/>
              <a:ext cx="288032" cy="351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8978" y="692696"/>
              <a:ext cx="288032" cy="35131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5090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1726</TotalTime>
  <Words>966</Words>
  <Application>Microsoft Office PowerPoint</Application>
  <PresentationFormat>화면 슬라이드 쇼(4:3)</PresentationFormat>
  <Paragraphs>310</Paragraphs>
  <Slides>17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PowerPoint 프레젠테이션</vt:lpstr>
      <vt:lpstr>PowerPoint 프레젠테이션</vt:lpstr>
      <vt:lpstr>시스템 제안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SAMSUNG</cp:lastModifiedBy>
  <cp:revision>251</cp:revision>
  <cp:lastPrinted>2017-04-14T05:42:06Z</cp:lastPrinted>
  <dcterms:created xsi:type="dcterms:W3CDTF">2017-04-12T09:14:41Z</dcterms:created>
  <dcterms:modified xsi:type="dcterms:W3CDTF">2018-07-16T05:50:36Z</dcterms:modified>
</cp:coreProperties>
</file>