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93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6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64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73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986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249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32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938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710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0746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488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6102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24FD8EBD-8D76-457E-999E-9728658C0606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19AA95EF-FD96-433A-96F1-80AEEB78F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32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5" descr="위마스터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4" descr="마스터아래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07" b="10306"/>
          <a:stretch>
            <a:fillRect/>
          </a:stretch>
        </p:blipFill>
        <p:spPr bwMode="auto">
          <a:xfrm>
            <a:off x="0" y="6359525"/>
            <a:ext cx="99060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4"/>
          <p:cNvSpPr txBox="1">
            <a:spLocks noChangeArrowheads="1"/>
          </p:cNvSpPr>
          <p:nvPr userDrawn="1"/>
        </p:nvSpPr>
        <p:spPr bwMode="auto">
          <a:xfrm>
            <a:off x="5421313" y="6642100"/>
            <a:ext cx="4164012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r">
              <a:defRPr/>
            </a:pPr>
            <a:r>
              <a:rPr lang="en-US" altLang="ko-KR" sz="800" dirty="0" smtClean="0">
                <a:latin typeface="Times New Roman" panose="02020603050405020304" pitchFamily="18" charset="0"/>
              </a:rPr>
              <a:t>Copyright 2018 DAEHO C&amp;C CO., LTD. All rights reserved.</a:t>
            </a:r>
          </a:p>
        </p:txBody>
      </p:sp>
      <p:pic>
        <p:nvPicPr>
          <p:cNvPr id="10" name="그림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115888"/>
            <a:ext cx="193675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273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39987" y="3193467"/>
            <a:ext cx="9184274" cy="1880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※ </a:t>
            </a:r>
            <a:r>
              <a:rPr lang="ko-KR" altLang="en-US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위의 화학성분의 나머지 부분은 철</a:t>
            </a: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(Fe)</a:t>
            </a:r>
            <a:r>
              <a:rPr lang="ko-KR" altLang="en-US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입니다</a:t>
            </a: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b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</a:b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※ 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숫자 </a:t>
            </a:r>
            <a:r>
              <a:rPr lang="ko-KR" altLang="en-US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뒤에 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붙는                                                  즉</a:t>
            </a: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1200" dirty="0" err="1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탄소량이</a:t>
            </a:r>
            <a:r>
              <a:rPr lang="ko-KR" altLang="en-US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0.03% 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이하라는 뜻입니다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※ SUS316L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은 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**</a:t>
            </a:r>
            <a:r>
              <a:rPr lang="ko-KR" altLang="en-US" sz="120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입계부식을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예방하기 위해 낮은 탄소함유량으로 </a:t>
            </a:r>
            <a:r>
              <a:rPr lang="ko-KR" altLang="en-US" sz="120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용접부분의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부식을 방지하지만 기계적 성질은 저하됨</a:t>
            </a:r>
            <a:endParaRPr lang="en-US" altLang="ko-KR" sz="1200" dirty="0" smtClean="0">
              <a:solidFill>
                <a:srgbClr val="000000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※ </a:t>
            </a:r>
            <a:r>
              <a:rPr lang="ko-KR" altLang="en-US" sz="120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용접부위가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없다면 기계적 성질이 더 우수한 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SUS 304 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SUS 316 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재질을 선택해야 함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SUS 304</a:t>
            </a:r>
            <a:r>
              <a:rPr lang="ko-KR" altLang="en-US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 해수에 약함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300" dirty="0" smtClean="0">
              <a:solidFill>
                <a:srgbClr val="000000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1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** </a:t>
            </a:r>
            <a:r>
              <a:rPr lang="ko-KR" altLang="en-US" sz="11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입계부식이란</a:t>
            </a:r>
            <a:endParaRPr lang="en-US" altLang="ko-KR" sz="1100" dirty="0" smtClean="0">
              <a:solidFill>
                <a:srgbClr val="000000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000" dirty="0" err="1"/>
              <a:t>스텐레스강을</a:t>
            </a:r>
            <a:r>
              <a:rPr lang="ko-KR" altLang="en-US" sz="1000" dirty="0"/>
              <a:t> </a:t>
            </a:r>
            <a:r>
              <a:rPr lang="en-US" altLang="ko-KR" sz="1000" dirty="0"/>
              <a:t>500∼800℃</a:t>
            </a:r>
            <a:r>
              <a:rPr lang="ko-KR" altLang="en-US" sz="1000" dirty="0"/>
              <a:t>로 가열시키면 </a:t>
            </a:r>
            <a:r>
              <a:rPr lang="ko-KR" altLang="en-US" sz="1000" dirty="0" err="1"/>
              <a:t>결정입계에</a:t>
            </a:r>
            <a:r>
              <a:rPr lang="ko-KR" altLang="en-US" sz="1000" dirty="0"/>
              <a:t> 탄화물</a:t>
            </a:r>
            <a:r>
              <a:rPr lang="en-US" altLang="ko-KR" sz="1000" dirty="0"/>
              <a:t>(Cr23C6)</a:t>
            </a:r>
            <a:r>
              <a:rPr lang="ko-KR" altLang="en-US" sz="1000" dirty="0"/>
              <a:t>가 </a:t>
            </a:r>
            <a:r>
              <a:rPr lang="ko-KR" altLang="en-US" sz="1000" dirty="0" smtClean="0"/>
              <a:t>생성하고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</a:t>
            </a:r>
            <a:r>
              <a:rPr lang="ko-KR" altLang="en-US" sz="1000" dirty="0" err="1"/>
              <a:t>인접부분의</a:t>
            </a:r>
            <a:r>
              <a:rPr lang="ko-KR" altLang="en-US" sz="1000" dirty="0"/>
              <a:t> </a:t>
            </a:r>
            <a:r>
              <a:rPr lang="en-US" altLang="ko-KR" sz="1000" dirty="0"/>
              <a:t>Cr</a:t>
            </a:r>
            <a:r>
              <a:rPr lang="ko-KR" altLang="en-US" sz="1000" dirty="0"/>
              <a:t>량은 감소하여 </a:t>
            </a:r>
            <a:r>
              <a:rPr lang="en-US" altLang="ko-KR" sz="1000" dirty="0"/>
              <a:t>Cr</a:t>
            </a:r>
            <a:r>
              <a:rPr lang="ko-KR" altLang="en-US" sz="1000" dirty="0" smtClean="0"/>
              <a:t>결핍증이 발생한다</a:t>
            </a:r>
            <a:r>
              <a:rPr lang="en-US" altLang="ko-KR" sz="1000" dirty="0"/>
              <a:t>. </a:t>
            </a:r>
            <a:r>
              <a:rPr lang="ko-KR" altLang="en-US" sz="1000" dirty="0" smtClean="0"/>
              <a:t>이러한 상태에서 </a:t>
            </a:r>
            <a:r>
              <a:rPr lang="ko-KR" altLang="en-US" sz="1000" dirty="0" err="1" smtClean="0"/>
              <a:t>산성용액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중에 </a:t>
            </a:r>
            <a:r>
              <a:rPr lang="ko-KR" altLang="en-US" sz="1000" dirty="0" err="1"/>
              <a:t>침지하면</a:t>
            </a:r>
            <a:r>
              <a:rPr lang="ko-KR" altLang="en-US" sz="1000" dirty="0"/>
              <a:t> </a:t>
            </a:r>
            <a:r>
              <a:rPr lang="en-US" altLang="ko-KR" sz="1000" dirty="0"/>
              <a:t>Cr</a:t>
            </a:r>
            <a:r>
              <a:rPr lang="ko-KR" altLang="en-US" sz="1000" dirty="0" err="1"/>
              <a:t>결핍층이</a:t>
            </a:r>
            <a:r>
              <a:rPr lang="ko-KR" altLang="en-US" sz="1000" dirty="0"/>
              <a:t> 현저히 부식되어 떨어져 나간다</a:t>
            </a:r>
            <a:r>
              <a:rPr lang="en-US" altLang="ko-KR" sz="1000" dirty="0"/>
              <a:t>. </a:t>
            </a:r>
            <a:r>
              <a:rPr lang="ko-KR" altLang="en-US" sz="1000" dirty="0"/>
              <a:t>이러한 것을 </a:t>
            </a:r>
            <a:r>
              <a:rPr lang="ko-KR" altLang="en-US" sz="1000" dirty="0" err="1"/>
              <a:t>입계부식</a:t>
            </a:r>
            <a:r>
              <a:rPr lang="en-US" altLang="ko-KR" sz="1000" dirty="0" smtClean="0"/>
              <a:t>(</a:t>
            </a:r>
            <a:r>
              <a:rPr lang="en-US" altLang="ko-KR" sz="1000" dirty="0" err="1"/>
              <a:t>I</a:t>
            </a:r>
            <a:r>
              <a:rPr lang="en-US" altLang="ko-KR" sz="1000" dirty="0" err="1" smtClean="0"/>
              <a:t>ntergranular</a:t>
            </a:r>
            <a:r>
              <a:rPr lang="en-US" altLang="ko-KR" sz="1000" dirty="0" smtClean="0"/>
              <a:t> Corrosion</a:t>
            </a:r>
            <a:r>
              <a:rPr lang="en-US" altLang="ko-KR" sz="1000" dirty="0"/>
              <a:t>)</a:t>
            </a:r>
            <a:r>
              <a:rPr lang="ko-KR" altLang="en-US" sz="1000" dirty="0"/>
              <a:t>이라 한다</a:t>
            </a:r>
            <a:r>
              <a:rPr lang="en-US" altLang="ko-KR" sz="1000" dirty="0"/>
              <a:t>.</a:t>
            </a:r>
            <a:endParaRPr lang="ko-KR" altLang="en-US" sz="1000" b="0" i="0" dirty="0">
              <a:solidFill>
                <a:srgbClr val="000000"/>
              </a:solidFill>
              <a:effectLst/>
              <a:latin typeface="Dotum" panose="020B0600000101010101" pitchFamily="50" charset="-127"/>
              <a:ea typeface="Dotum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39987" y="938480"/>
            <a:ext cx="98548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 - 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탄소강에 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Ni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과 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Cr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을 다량으로 첨가하여 </a:t>
            </a:r>
            <a:r>
              <a:rPr lang="ko-KR" altLang="en-US" sz="1200" dirty="0" err="1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내식성을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향상시킨 스테인리스강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(Stainless Steel)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입니다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b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200" dirty="0" smtClean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- 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SUS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는 일본 규격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(JIS)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이며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STS</a:t>
            </a:r>
            <a:r>
              <a:rPr lang="ko-KR" altLang="en-US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가 한국 규격</a:t>
            </a:r>
            <a:r>
              <a:rPr lang="en-US" altLang="ko-KR" sz="1200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(KS)</a:t>
            </a:r>
            <a:r>
              <a:rPr lang="ko-KR" altLang="en-US" sz="1200" dirty="0" smtClean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입니다</a:t>
            </a:r>
            <a:endParaRPr lang="ko-KR" altLang="en-US" sz="1200" b="0" i="0" dirty="0"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78190" y="3510746"/>
            <a:ext cx="2536762" cy="27699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"L"</a:t>
            </a:r>
            <a:r>
              <a:rPr lang="ko-KR" altLang="en-US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의 의미는 </a:t>
            </a:r>
            <a:r>
              <a:rPr lang="ko-KR" altLang="en-US" sz="1200" dirty="0" err="1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저탄소</a:t>
            </a:r>
            <a:r>
              <a:rPr lang="en-US" altLang="ko-KR" sz="12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(Low Carbon</a:t>
            </a:r>
            <a:r>
              <a:rPr lang="en-US" altLang="ko-KR" sz="120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),  </a:t>
            </a:r>
            <a:endParaRPr lang="ko-KR" altLang="en-US" sz="1200" dirty="0"/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790788"/>
              </p:ext>
            </p:extLst>
          </p:nvPr>
        </p:nvGraphicFramePr>
        <p:xfrm>
          <a:off x="339987" y="1557943"/>
          <a:ext cx="8888180" cy="16171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4870">
                  <a:extLst>
                    <a:ext uri="{9D8B030D-6E8A-4147-A177-3AD203B41FA5}">
                      <a16:colId xmlns:a16="http://schemas.microsoft.com/office/drawing/2014/main" val="3537872618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4174299754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1967365522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294578153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1001678997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802528391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2181472557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3642796948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925342171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3499444306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2648825643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2253968697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367328403"/>
                    </a:ext>
                  </a:extLst>
                </a:gridCol>
                <a:gridCol w="634870">
                  <a:extLst>
                    <a:ext uri="{9D8B030D-6E8A-4147-A177-3AD203B41FA5}">
                      <a16:colId xmlns:a16="http://schemas.microsoft.com/office/drawing/2014/main" val="1812374963"/>
                    </a:ext>
                  </a:extLst>
                </a:gridCol>
              </a:tblGrid>
              <a:tr h="23927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구분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화학 성분 비교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기계적 성질 비교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0563235"/>
                  </a:ext>
                </a:extLst>
              </a:tr>
              <a:tr h="363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C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Si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Mn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P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Ni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Cr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Mo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내력</a:t>
                      </a:r>
                      <a:br>
                        <a:rPr lang="ko-KR" altLang="en-US" sz="1000" u="none" strike="noStrike">
                          <a:effectLst/>
                        </a:rPr>
                      </a:br>
                      <a:r>
                        <a:rPr lang="en-US" altLang="ko-KR" sz="1000" u="none" strike="noStrike">
                          <a:effectLst/>
                        </a:rPr>
                        <a:t>[</a:t>
                      </a:r>
                      <a:r>
                        <a:rPr lang="en-US" sz="1000" u="none" strike="noStrike">
                          <a:effectLst/>
                        </a:rPr>
                        <a:t>N/mm^2]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인장강도</a:t>
                      </a:r>
                      <a:br>
                        <a:rPr lang="ko-KR" altLang="en-US" sz="1000" u="none" strike="noStrike">
                          <a:effectLst/>
                        </a:rPr>
                      </a:br>
                      <a:r>
                        <a:rPr lang="en-US" altLang="ko-KR" sz="1000" u="none" strike="noStrike">
                          <a:effectLst/>
                        </a:rPr>
                        <a:t>[</a:t>
                      </a:r>
                      <a:r>
                        <a:rPr lang="en-US" sz="1000" u="none" strike="noStrike">
                          <a:effectLst/>
                        </a:rPr>
                        <a:t>N/mm^2]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연신률</a:t>
                      </a:r>
                      <a:br>
                        <a:rPr lang="ko-KR" altLang="en-US" sz="1000" u="none" strike="noStrike">
                          <a:effectLst/>
                        </a:rPr>
                      </a:br>
                      <a:r>
                        <a:rPr lang="en-US" altLang="ko-KR" sz="1000" u="none" strike="noStrike">
                          <a:effectLst/>
                        </a:rPr>
                        <a:t>[%]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단면수축</a:t>
                      </a:r>
                      <a:br>
                        <a:rPr lang="ko-KR" altLang="en-US" sz="1000" u="none" strike="noStrike">
                          <a:effectLst/>
                        </a:rPr>
                      </a:br>
                      <a:r>
                        <a:rPr lang="en-US" altLang="ko-KR" sz="1000" u="none" strike="noStrike">
                          <a:effectLst/>
                        </a:rPr>
                        <a:t>[%]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경도</a:t>
                      </a:r>
                      <a:br>
                        <a:rPr lang="ko-KR" altLang="en-US" sz="1000" u="none" strike="noStrike">
                          <a:effectLst/>
                        </a:rPr>
                      </a:br>
                      <a:r>
                        <a:rPr lang="en-US" altLang="ko-KR" sz="1000" u="none" strike="noStrike">
                          <a:effectLst/>
                        </a:rPr>
                        <a:t>[</a:t>
                      </a:r>
                      <a:r>
                        <a:rPr lang="en-US" sz="1000" u="none" strike="noStrike">
                          <a:effectLst/>
                        </a:rPr>
                        <a:t>HB]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extLst>
                  <a:ext uri="{0D108BD9-81ED-4DB2-BD59-A6C34878D82A}">
                    <a16:rowId xmlns:a16="http://schemas.microsoft.com/office/drawing/2014/main" val="454780487"/>
                  </a:ext>
                </a:extLst>
              </a:tr>
              <a:tr h="3382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SUS </a:t>
                      </a:r>
                      <a:r>
                        <a:rPr lang="en-US" sz="1000" u="none" strike="noStrike" dirty="0">
                          <a:effectLst/>
                        </a:rPr>
                        <a:t>304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0.08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0.045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0.03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8 ~ 10.50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18 ~ 20.00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-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205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520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99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40 </a:t>
                      </a:r>
                      <a:r>
                        <a:rPr lang="ko-KR" altLang="en-US" sz="1000" u="none" strike="noStrike">
                          <a:effectLst/>
                        </a:rPr>
                        <a:t>이상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60 </a:t>
                      </a:r>
                      <a:r>
                        <a:rPr lang="ko-KR" altLang="en-US" sz="1000" u="none" strike="noStrike">
                          <a:effectLst/>
                        </a:rPr>
                        <a:t>이상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187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extLst>
                  <a:ext uri="{0D108BD9-81ED-4DB2-BD59-A6C34878D82A}">
                    <a16:rowId xmlns:a16="http://schemas.microsoft.com/office/drawing/2014/main" val="3877565959"/>
                  </a:ext>
                </a:extLst>
              </a:tr>
              <a:tr h="338286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316</a:t>
                      </a:r>
                    </a:p>
                  </a:txBody>
                  <a:tcPr marL="6909" marR="6909" marT="690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0.08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0.045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0.03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 ~ 14.00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16 ~ 18.00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 ~ 3.00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205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520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99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171160"/>
                  </a:ext>
                </a:extLst>
              </a:tr>
              <a:tr h="338286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 </a:t>
                      </a:r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316L</a:t>
                      </a:r>
                    </a:p>
                  </a:txBody>
                  <a:tcPr marL="6909" marR="6909" marT="690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0.03 </a:t>
                      </a:r>
                      <a:r>
                        <a:rPr lang="ko-KR" altLang="en-US" sz="1000" u="none" strike="noStrike" dirty="0">
                          <a:effectLst/>
                        </a:rPr>
                        <a:t>이하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1 </a:t>
                      </a:r>
                      <a:r>
                        <a:rPr lang="ko-KR" altLang="en-US" sz="1000" u="none" strike="noStrike" dirty="0">
                          <a:effectLst/>
                        </a:rPr>
                        <a:t>이하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0.045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0.03 </a:t>
                      </a:r>
                      <a:r>
                        <a:rPr lang="ko-KR" altLang="en-US" sz="1000" u="none" strike="noStrike">
                          <a:effectLst/>
                        </a:rPr>
                        <a:t>이하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12 ~ 15.00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16 ~ 18.00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 ~ 3.00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175 </a:t>
                      </a:r>
                      <a:r>
                        <a:rPr lang="ko-KR" altLang="en-US" sz="1000" u="none" strike="noStrike">
                          <a:effectLst/>
                        </a:rPr>
                        <a:t>이상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480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909" marR="6909" marT="6909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910431"/>
                  </a:ext>
                </a:extLst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339986" y="5270959"/>
            <a:ext cx="8229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줄 요약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1.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SUS304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해수 조건에서 염소 이온에 취약하다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2. SUS316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은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몰리브덴을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첨가하여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SUS304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보다 해수에 강하다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3.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용접을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해야 하는 경우에는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SUS316L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을 사용해야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하지만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강도는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SUS316</a:t>
            </a:r>
            <a:r>
              <a:rPr lang="ko-KR" altLang="en-US" sz="1200" smtClean="0">
                <a:latin typeface="굴림" panose="020B0600000101010101" pitchFamily="50" charset="-127"/>
                <a:ea typeface="굴림" panose="020B0600000101010101" pitchFamily="50" charset="-127"/>
              </a:rPr>
              <a:t>이 우수하다</a:t>
            </a:r>
            <a:r>
              <a:rPr lang="en-US" altLang="ko-KR" sz="120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543463" y="569148"/>
            <a:ext cx="981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SUS</a:t>
            </a:r>
            <a:r>
              <a:rPr lang="ko-KR" altLang="en-US" b="1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란</a:t>
            </a:r>
            <a:r>
              <a:rPr lang="en-US" altLang="ko-KR" b="1" dirty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58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1366</TotalTime>
  <Words>154</Words>
  <Application>Microsoft Office PowerPoint</Application>
  <PresentationFormat>A4 용지(210x297mm)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굴림</vt:lpstr>
      <vt:lpstr>Dotum</vt:lpstr>
      <vt:lpstr>Dotum</vt:lpstr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Sanghyun Oh</dc:creator>
  <cp:lastModifiedBy>김 한도</cp:lastModifiedBy>
  <cp:revision>132</cp:revision>
  <dcterms:created xsi:type="dcterms:W3CDTF">2017-02-01T02:06:31Z</dcterms:created>
  <dcterms:modified xsi:type="dcterms:W3CDTF">2019-08-01T00:25:03Z</dcterms:modified>
</cp:coreProperties>
</file>