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4" r:id="rId2"/>
    <p:sldId id="341" r:id="rId3"/>
    <p:sldId id="351" r:id="rId4"/>
    <p:sldId id="348" r:id="rId5"/>
    <p:sldId id="338" r:id="rId6"/>
    <p:sldId id="331" r:id="rId7"/>
    <p:sldId id="332" r:id="rId8"/>
    <p:sldId id="318" r:id="rId9"/>
    <p:sldId id="350" r:id="rId10"/>
    <p:sldId id="334" r:id="rId11"/>
    <p:sldId id="327" r:id="rId12"/>
    <p:sldId id="328" r:id="rId13"/>
    <p:sldId id="335" r:id="rId14"/>
    <p:sldId id="336" r:id="rId15"/>
    <p:sldId id="271" r:id="rId16"/>
  </p:sldIdLst>
  <p:sldSz cx="12192000" cy="6858000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사용자" initials="W사" lastIdx="0" clrIdx="0">
    <p:extLst>
      <p:ext uri="{19B8F6BF-5375-455C-9EA6-DF929625EA0E}">
        <p15:presenceInfo xmlns:p15="http://schemas.microsoft.com/office/powerpoint/2012/main" userId="Windows 사용자" providerId="None"/>
      </p:ext>
    </p:extLst>
  </p:cmAuthor>
  <p:cmAuthor id="2" name="재 김" initials="재김" lastIdx="1" clrIdx="1">
    <p:extLst>
      <p:ext uri="{19B8F6BF-5375-455C-9EA6-DF929625EA0E}">
        <p15:presenceInfo xmlns:p15="http://schemas.microsoft.com/office/powerpoint/2012/main" userId="98b9d530fac3963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D8A03"/>
    <a:srgbClr val="009A46"/>
    <a:srgbClr val="2886C6"/>
    <a:srgbClr val="5CD4AF"/>
    <a:srgbClr val="6EFA36"/>
    <a:srgbClr val="FF0066"/>
    <a:srgbClr val="F2C1B4"/>
    <a:srgbClr val="7BD55B"/>
    <a:srgbClr val="56DA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03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0165-5E98-48F8-B73F-49007B6A845E}" type="doc">
      <dgm:prSet loTypeId="urn:microsoft.com/office/officeart/2008/layout/VerticalCurvedList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2FF751D4-538C-420B-A2D1-89C112BDB786}">
      <dgm:prSet custT="1"/>
      <dgm:spPr>
        <a:solidFill>
          <a:srgbClr val="FF0000"/>
        </a:solidFill>
      </dgm:spPr>
      <dgm:t>
        <a:bodyPr/>
        <a:lstStyle/>
        <a:p>
          <a:pPr latinLnBrk="1"/>
          <a:r>
            <a:rPr lang="en-US" altLang="ko-KR" sz="2000" b="1" dirty="0"/>
            <a:t>Vision &amp; Mission </a:t>
          </a:r>
          <a:endParaRPr lang="ko-KR" sz="2000" b="1" dirty="0"/>
        </a:p>
      </dgm:t>
    </dgm:pt>
    <dgm:pt modelId="{9D75328D-FDB0-425E-A627-B6C8A469C514}" type="parTrans" cxnId="{F641ADB0-1600-4A49-8DD0-A33214DA7144}">
      <dgm:prSet/>
      <dgm:spPr/>
      <dgm:t>
        <a:bodyPr/>
        <a:lstStyle/>
        <a:p>
          <a:pPr latinLnBrk="1"/>
          <a:endParaRPr lang="ko-KR" altLang="en-US"/>
        </a:p>
      </dgm:t>
    </dgm:pt>
    <dgm:pt modelId="{58F942B0-CA24-4EC4-8A9E-2796FB903A59}" type="sibTrans" cxnId="{F641ADB0-1600-4A49-8DD0-A33214DA7144}">
      <dgm:prSet/>
      <dgm:spPr/>
      <dgm:t>
        <a:bodyPr/>
        <a:lstStyle/>
        <a:p>
          <a:pPr latinLnBrk="1"/>
          <a:endParaRPr lang="ko-KR" altLang="en-US"/>
        </a:p>
      </dgm:t>
    </dgm:pt>
    <dgm:pt modelId="{19FE10C9-E94A-4450-A792-FE215E3FC268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/>
          <a:r>
            <a:rPr lang="ko-KR" altLang="en-US" sz="2000" dirty="0"/>
            <a:t>회사 현황</a:t>
          </a:r>
          <a:r>
            <a:rPr lang="en-US" altLang="ko-KR" sz="2000" dirty="0"/>
            <a:t> / </a:t>
          </a:r>
          <a:r>
            <a:rPr lang="ko-KR" altLang="en-US" sz="2000" dirty="0"/>
            <a:t>연혁</a:t>
          </a:r>
        </a:p>
      </dgm:t>
    </dgm:pt>
    <dgm:pt modelId="{AB558BBB-695B-4D6D-8835-2D20A15D9BEB}" type="parTrans" cxnId="{AA58A092-9817-4B4E-B917-FF602D12587E}">
      <dgm:prSet/>
      <dgm:spPr/>
      <dgm:t>
        <a:bodyPr/>
        <a:lstStyle/>
        <a:p>
          <a:pPr latinLnBrk="1"/>
          <a:endParaRPr lang="ko-KR" altLang="en-US"/>
        </a:p>
      </dgm:t>
    </dgm:pt>
    <dgm:pt modelId="{36256F93-768C-4EDE-8EAD-4169113F3C3B}" type="sibTrans" cxnId="{AA58A092-9817-4B4E-B917-FF602D12587E}">
      <dgm:prSet/>
      <dgm:spPr/>
      <dgm:t>
        <a:bodyPr/>
        <a:lstStyle/>
        <a:p>
          <a:pPr latinLnBrk="1"/>
          <a:endParaRPr lang="ko-KR" altLang="en-US"/>
        </a:p>
      </dgm:t>
    </dgm:pt>
    <dgm:pt modelId="{46FDE761-719A-42AE-B71B-34BCA3C54155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 latinLnBrk="1"/>
          <a:r>
            <a:rPr lang="ko-KR" altLang="en-US" sz="2000" dirty="0"/>
            <a:t>지적재산권 현황</a:t>
          </a:r>
        </a:p>
      </dgm:t>
    </dgm:pt>
    <dgm:pt modelId="{4E14E561-8EBE-4942-B035-A4A37280A604}" type="parTrans" cxnId="{15B6716B-78C4-4915-A5B0-63444B005354}">
      <dgm:prSet/>
      <dgm:spPr/>
      <dgm:t>
        <a:bodyPr/>
        <a:lstStyle/>
        <a:p>
          <a:pPr latinLnBrk="1"/>
          <a:endParaRPr lang="ko-KR" altLang="en-US"/>
        </a:p>
      </dgm:t>
    </dgm:pt>
    <dgm:pt modelId="{1450494E-FF04-4F92-986A-EC5698093D65}" type="sibTrans" cxnId="{15B6716B-78C4-4915-A5B0-63444B005354}">
      <dgm:prSet/>
      <dgm:spPr/>
      <dgm:t>
        <a:bodyPr/>
        <a:lstStyle/>
        <a:p>
          <a:pPr latinLnBrk="1"/>
          <a:endParaRPr lang="ko-KR" altLang="en-US"/>
        </a:p>
      </dgm:t>
    </dgm:pt>
    <dgm:pt modelId="{F8063D6C-3876-489E-B00C-6A965FE2D205}">
      <dgm:prSet custT="1"/>
      <dgm:spPr>
        <a:solidFill>
          <a:srgbClr val="7030A0"/>
        </a:solidFill>
      </dgm:spPr>
      <dgm:t>
        <a:bodyPr/>
        <a:lstStyle/>
        <a:p>
          <a:pPr latinLnBrk="1"/>
          <a:r>
            <a:rPr lang="ko-KR" altLang="en-US" sz="2000"/>
            <a:t>인증 현황</a:t>
          </a:r>
        </a:p>
      </dgm:t>
    </dgm:pt>
    <dgm:pt modelId="{47B8E5E5-B712-4E4A-BB75-46F96E5B65E8}" type="parTrans" cxnId="{6D9ED694-A9ED-41DF-B190-0E63F9CFD987}">
      <dgm:prSet/>
      <dgm:spPr/>
      <dgm:t>
        <a:bodyPr/>
        <a:lstStyle/>
        <a:p>
          <a:pPr latinLnBrk="1"/>
          <a:endParaRPr lang="ko-KR" altLang="en-US"/>
        </a:p>
      </dgm:t>
    </dgm:pt>
    <dgm:pt modelId="{BC80DC79-7A32-4EA2-AC34-3671835EACEF}" type="sibTrans" cxnId="{6D9ED694-A9ED-41DF-B190-0E63F9CFD987}">
      <dgm:prSet/>
      <dgm:spPr/>
      <dgm:t>
        <a:bodyPr/>
        <a:lstStyle/>
        <a:p>
          <a:pPr latinLnBrk="1"/>
          <a:endParaRPr lang="ko-KR" altLang="en-US"/>
        </a:p>
      </dgm:t>
    </dgm:pt>
    <dgm:pt modelId="{0F6D3B11-A2B3-45EE-8982-156DEE9FB5E9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latinLnBrk="1"/>
          <a:r>
            <a:rPr lang="ko-KR" sz="2000"/>
            <a:t>제품 </a:t>
          </a:r>
          <a:r>
            <a:rPr lang="en-US" sz="2000"/>
            <a:t>Line Up</a:t>
          </a:r>
          <a:endParaRPr lang="ko-KR" sz="2000"/>
        </a:p>
      </dgm:t>
    </dgm:pt>
    <dgm:pt modelId="{951A7569-AB29-497E-9907-B1D465EE3822}" type="parTrans" cxnId="{055CA235-337A-4E35-AA55-7F3CB91A62B4}">
      <dgm:prSet/>
      <dgm:spPr/>
      <dgm:t>
        <a:bodyPr/>
        <a:lstStyle/>
        <a:p>
          <a:pPr latinLnBrk="1"/>
          <a:endParaRPr lang="ko-KR" altLang="en-US"/>
        </a:p>
      </dgm:t>
    </dgm:pt>
    <dgm:pt modelId="{5776A432-1216-463F-AF87-D5E2C6FACB83}" type="sibTrans" cxnId="{055CA235-337A-4E35-AA55-7F3CB91A62B4}">
      <dgm:prSet/>
      <dgm:spPr/>
      <dgm:t>
        <a:bodyPr/>
        <a:lstStyle/>
        <a:p>
          <a:pPr latinLnBrk="1"/>
          <a:endParaRPr lang="ko-KR" altLang="en-US"/>
        </a:p>
      </dgm:t>
    </dgm:pt>
    <dgm:pt modelId="{AAD81669-2456-46FA-8BF6-F5FB31D23816}">
      <dgm:prSet custT="1"/>
      <dgm:spPr>
        <a:solidFill>
          <a:srgbClr val="FF0000"/>
        </a:solidFill>
      </dgm:spPr>
      <dgm:t>
        <a:bodyPr/>
        <a:lstStyle/>
        <a:p>
          <a:pPr latinLnBrk="1"/>
          <a:r>
            <a:rPr lang="ko-KR" altLang="en-US" sz="2000" dirty="0"/>
            <a:t>납품 실적 </a:t>
          </a:r>
          <a:r>
            <a:rPr lang="en-US" altLang="ko-KR" sz="2000" dirty="0"/>
            <a:t>/ </a:t>
          </a:r>
          <a:r>
            <a:rPr lang="ko-KR" altLang="en-US" sz="2000" dirty="0"/>
            <a:t>제품 설치 사진</a:t>
          </a:r>
        </a:p>
      </dgm:t>
    </dgm:pt>
    <dgm:pt modelId="{69BF39FF-0618-40F0-803A-EEB617CB075E}" type="parTrans" cxnId="{4F525FE9-4C88-4B9F-8AB3-E06CF1B4E4E5}">
      <dgm:prSet/>
      <dgm:spPr/>
      <dgm:t>
        <a:bodyPr/>
        <a:lstStyle/>
        <a:p>
          <a:pPr latinLnBrk="1"/>
          <a:endParaRPr lang="ko-KR" altLang="en-US"/>
        </a:p>
      </dgm:t>
    </dgm:pt>
    <dgm:pt modelId="{493DE043-CE94-4798-A9CC-60E095FF0BBF}" type="sibTrans" cxnId="{4F525FE9-4C88-4B9F-8AB3-E06CF1B4E4E5}">
      <dgm:prSet/>
      <dgm:spPr/>
      <dgm:t>
        <a:bodyPr/>
        <a:lstStyle/>
        <a:p>
          <a:pPr latinLnBrk="1"/>
          <a:endParaRPr lang="ko-KR" altLang="en-US"/>
        </a:p>
      </dgm:t>
    </dgm:pt>
    <dgm:pt modelId="{F2149008-7AB9-4D30-90C3-D7A3B367582F}" type="pres">
      <dgm:prSet presAssocID="{A33C0165-5E98-48F8-B73F-49007B6A845E}" presName="Name0" presStyleCnt="0">
        <dgm:presLayoutVars>
          <dgm:chMax val="7"/>
          <dgm:chPref val="7"/>
          <dgm:dir/>
        </dgm:presLayoutVars>
      </dgm:prSet>
      <dgm:spPr/>
    </dgm:pt>
    <dgm:pt modelId="{E2693C85-2D97-4B64-843A-455AA481DDF5}" type="pres">
      <dgm:prSet presAssocID="{A33C0165-5E98-48F8-B73F-49007B6A845E}" presName="Name1" presStyleCnt="0"/>
      <dgm:spPr/>
    </dgm:pt>
    <dgm:pt modelId="{672011FC-17BA-4343-AC6E-606E52597F01}" type="pres">
      <dgm:prSet presAssocID="{A33C0165-5E98-48F8-B73F-49007B6A845E}" presName="cycle" presStyleCnt="0"/>
      <dgm:spPr/>
    </dgm:pt>
    <dgm:pt modelId="{B2C227AB-35FA-4890-AFC4-5AD7F0ADE179}" type="pres">
      <dgm:prSet presAssocID="{A33C0165-5E98-48F8-B73F-49007B6A845E}" presName="srcNode" presStyleLbl="node1" presStyleIdx="0" presStyleCnt="6"/>
      <dgm:spPr/>
    </dgm:pt>
    <dgm:pt modelId="{7598B918-6C15-41F5-96CB-2228004B7114}" type="pres">
      <dgm:prSet presAssocID="{A33C0165-5E98-48F8-B73F-49007B6A845E}" presName="conn" presStyleLbl="parChTrans1D2" presStyleIdx="0" presStyleCnt="1"/>
      <dgm:spPr/>
    </dgm:pt>
    <dgm:pt modelId="{0AD51E77-2548-4F4C-A200-E12D44A311A4}" type="pres">
      <dgm:prSet presAssocID="{A33C0165-5E98-48F8-B73F-49007B6A845E}" presName="extraNode" presStyleLbl="node1" presStyleIdx="0" presStyleCnt="6"/>
      <dgm:spPr/>
    </dgm:pt>
    <dgm:pt modelId="{FE3F9624-CF8D-4A53-BACE-F60618ED8818}" type="pres">
      <dgm:prSet presAssocID="{A33C0165-5E98-48F8-B73F-49007B6A845E}" presName="dstNode" presStyleLbl="node1" presStyleIdx="0" presStyleCnt="6"/>
      <dgm:spPr/>
    </dgm:pt>
    <dgm:pt modelId="{46B3DA30-5B1A-4491-A1EC-3CDB777D7890}" type="pres">
      <dgm:prSet presAssocID="{2FF751D4-538C-420B-A2D1-89C112BDB786}" presName="text_1" presStyleLbl="node1" presStyleIdx="0" presStyleCnt="6">
        <dgm:presLayoutVars>
          <dgm:bulletEnabled val="1"/>
        </dgm:presLayoutVars>
      </dgm:prSet>
      <dgm:spPr/>
    </dgm:pt>
    <dgm:pt modelId="{47540E5B-4286-4BB6-8554-A8E6C11455A7}" type="pres">
      <dgm:prSet presAssocID="{2FF751D4-538C-420B-A2D1-89C112BDB786}" presName="accent_1" presStyleCnt="0"/>
      <dgm:spPr/>
    </dgm:pt>
    <dgm:pt modelId="{C7514700-075D-4E0F-B218-C4F9131A7980}" type="pres">
      <dgm:prSet presAssocID="{2FF751D4-538C-420B-A2D1-89C112BDB786}" presName="accentRepeatNode" presStyleLbl="solidFgAcc1" presStyleIdx="0" presStyleCnt="6"/>
      <dgm:spPr/>
    </dgm:pt>
    <dgm:pt modelId="{0A341303-32AE-4737-87E5-DB705F8FCC8D}" type="pres">
      <dgm:prSet presAssocID="{19FE10C9-E94A-4450-A792-FE215E3FC268}" presName="text_2" presStyleLbl="node1" presStyleIdx="1" presStyleCnt="6">
        <dgm:presLayoutVars>
          <dgm:bulletEnabled val="1"/>
        </dgm:presLayoutVars>
      </dgm:prSet>
      <dgm:spPr/>
    </dgm:pt>
    <dgm:pt modelId="{7AE676FE-9268-4584-8840-CA8AB1756599}" type="pres">
      <dgm:prSet presAssocID="{19FE10C9-E94A-4450-A792-FE215E3FC268}" presName="accent_2" presStyleCnt="0"/>
      <dgm:spPr/>
    </dgm:pt>
    <dgm:pt modelId="{98BA6A60-A6EA-4919-8D7A-57BBA03A07A0}" type="pres">
      <dgm:prSet presAssocID="{19FE10C9-E94A-4450-A792-FE215E3FC268}" presName="accentRepeatNode" presStyleLbl="solidFgAcc1" presStyleIdx="1" presStyleCnt="6"/>
      <dgm:spPr/>
    </dgm:pt>
    <dgm:pt modelId="{1585A3D1-8320-4AB3-8BB6-F1E5291F0DDE}" type="pres">
      <dgm:prSet presAssocID="{46FDE761-719A-42AE-B71B-34BCA3C54155}" presName="text_3" presStyleLbl="node1" presStyleIdx="2" presStyleCnt="6">
        <dgm:presLayoutVars>
          <dgm:bulletEnabled val="1"/>
        </dgm:presLayoutVars>
      </dgm:prSet>
      <dgm:spPr/>
    </dgm:pt>
    <dgm:pt modelId="{B74F9361-FB3B-454D-80F4-B72768F26DA5}" type="pres">
      <dgm:prSet presAssocID="{46FDE761-719A-42AE-B71B-34BCA3C54155}" presName="accent_3" presStyleCnt="0"/>
      <dgm:spPr/>
    </dgm:pt>
    <dgm:pt modelId="{2E5E4E11-CA4A-4653-8F8A-89B65C27CC86}" type="pres">
      <dgm:prSet presAssocID="{46FDE761-719A-42AE-B71B-34BCA3C54155}" presName="accentRepeatNode" presStyleLbl="solidFgAcc1" presStyleIdx="2" presStyleCnt="6"/>
      <dgm:spPr/>
    </dgm:pt>
    <dgm:pt modelId="{06D820C7-25EC-49DC-BB17-E6BE7D3AFC12}" type="pres">
      <dgm:prSet presAssocID="{F8063D6C-3876-489E-B00C-6A965FE2D205}" presName="text_4" presStyleLbl="node1" presStyleIdx="3" presStyleCnt="6">
        <dgm:presLayoutVars>
          <dgm:bulletEnabled val="1"/>
        </dgm:presLayoutVars>
      </dgm:prSet>
      <dgm:spPr/>
    </dgm:pt>
    <dgm:pt modelId="{714DDDC8-5BD6-496E-B0F5-3E08F38508BE}" type="pres">
      <dgm:prSet presAssocID="{F8063D6C-3876-489E-B00C-6A965FE2D205}" presName="accent_4" presStyleCnt="0"/>
      <dgm:spPr/>
    </dgm:pt>
    <dgm:pt modelId="{C03E5A31-C549-4C07-B642-8C357072AAEE}" type="pres">
      <dgm:prSet presAssocID="{F8063D6C-3876-489E-B00C-6A965FE2D205}" presName="accentRepeatNode" presStyleLbl="solidFgAcc1" presStyleIdx="3" presStyleCnt="6"/>
      <dgm:spPr/>
    </dgm:pt>
    <dgm:pt modelId="{59327FBF-F654-4067-BF5B-76BE3D17B649}" type="pres">
      <dgm:prSet presAssocID="{0F6D3B11-A2B3-45EE-8982-156DEE9FB5E9}" presName="text_5" presStyleLbl="node1" presStyleIdx="4" presStyleCnt="6">
        <dgm:presLayoutVars>
          <dgm:bulletEnabled val="1"/>
        </dgm:presLayoutVars>
      </dgm:prSet>
      <dgm:spPr/>
    </dgm:pt>
    <dgm:pt modelId="{142D191F-3A0A-4983-BC06-FA5D38B28B9B}" type="pres">
      <dgm:prSet presAssocID="{0F6D3B11-A2B3-45EE-8982-156DEE9FB5E9}" presName="accent_5" presStyleCnt="0"/>
      <dgm:spPr/>
    </dgm:pt>
    <dgm:pt modelId="{3638D438-ABDE-4C97-8E31-F2E4DF718E2E}" type="pres">
      <dgm:prSet presAssocID="{0F6D3B11-A2B3-45EE-8982-156DEE9FB5E9}" presName="accentRepeatNode" presStyleLbl="solidFgAcc1" presStyleIdx="4" presStyleCnt="6"/>
      <dgm:spPr/>
    </dgm:pt>
    <dgm:pt modelId="{4138FB7D-7CDB-47AC-B7DC-D2728779F9F8}" type="pres">
      <dgm:prSet presAssocID="{AAD81669-2456-46FA-8BF6-F5FB31D23816}" presName="text_6" presStyleLbl="node1" presStyleIdx="5" presStyleCnt="6">
        <dgm:presLayoutVars>
          <dgm:bulletEnabled val="1"/>
        </dgm:presLayoutVars>
      </dgm:prSet>
      <dgm:spPr/>
    </dgm:pt>
    <dgm:pt modelId="{27393875-92C8-47EC-A49A-0613600566AF}" type="pres">
      <dgm:prSet presAssocID="{AAD81669-2456-46FA-8BF6-F5FB31D23816}" presName="accent_6" presStyleCnt="0"/>
      <dgm:spPr/>
    </dgm:pt>
    <dgm:pt modelId="{B0D2812B-C5D7-4186-A5AD-A41EC1305128}" type="pres">
      <dgm:prSet presAssocID="{AAD81669-2456-46FA-8BF6-F5FB31D23816}" presName="accentRepeatNode" presStyleLbl="solidFgAcc1" presStyleIdx="5" presStyleCnt="6"/>
      <dgm:spPr/>
    </dgm:pt>
  </dgm:ptLst>
  <dgm:cxnLst>
    <dgm:cxn modelId="{0D76C416-EFB5-4035-8A2B-BF03BC32E9A4}" type="presOf" srcId="{19FE10C9-E94A-4450-A792-FE215E3FC268}" destId="{0A341303-32AE-4737-87E5-DB705F8FCC8D}" srcOrd="0" destOrd="0" presId="urn:microsoft.com/office/officeart/2008/layout/VerticalCurvedList"/>
    <dgm:cxn modelId="{70E50024-8835-4503-9889-3BE5D5ABDF50}" type="presOf" srcId="{AAD81669-2456-46FA-8BF6-F5FB31D23816}" destId="{4138FB7D-7CDB-47AC-B7DC-D2728779F9F8}" srcOrd="0" destOrd="0" presId="urn:microsoft.com/office/officeart/2008/layout/VerticalCurvedList"/>
    <dgm:cxn modelId="{055CA235-337A-4E35-AA55-7F3CB91A62B4}" srcId="{A33C0165-5E98-48F8-B73F-49007B6A845E}" destId="{0F6D3B11-A2B3-45EE-8982-156DEE9FB5E9}" srcOrd="4" destOrd="0" parTransId="{951A7569-AB29-497E-9907-B1D465EE3822}" sibTransId="{5776A432-1216-463F-AF87-D5E2C6FACB83}"/>
    <dgm:cxn modelId="{E5004F37-A9C1-4A46-833A-B3CCD3C3A2F5}" type="presOf" srcId="{0F6D3B11-A2B3-45EE-8982-156DEE9FB5E9}" destId="{59327FBF-F654-4067-BF5B-76BE3D17B649}" srcOrd="0" destOrd="0" presId="urn:microsoft.com/office/officeart/2008/layout/VerticalCurvedList"/>
    <dgm:cxn modelId="{0340A643-11EA-4BEA-80D2-B78146F49DB7}" type="presOf" srcId="{46FDE761-719A-42AE-B71B-34BCA3C54155}" destId="{1585A3D1-8320-4AB3-8BB6-F1E5291F0DDE}" srcOrd="0" destOrd="0" presId="urn:microsoft.com/office/officeart/2008/layout/VerticalCurvedList"/>
    <dgm:cxn modelId="{15B6716B-78C4-4915-A5B0-63444B005354}" srcId="{A33C0165-5E98-48F8-B73F-49007B6A845E}" destId="{46FDE761-719A-42AE-B71B-34BCA3C54155}" srcOrd="2" destOrd="0" parTransId="{4E14E561-8EBE-4942-B035-A4A37280A604}" sibTransId="{1450494E-FF04-4F92-986A-EC5698093D65}"/>
    <dgm:cxn modelId="{6B8DF26F-646F-4BA7-9766-D52EF89E81CA}" type="presOf" srcId="{F8063D6C-3876-489E-B00C-6A965FE2D205}" destId="{06D820C7-25EC-49DC-BB17-E6BE7D3AFC12}" srcOrd="0" destOrd="0" presId="urn:microsoft.com/office/officeart/2008/layout/VerticalCurvedList"/>
    <dgm:cxn modelId="{BB836D89-0937-48FB-AB49-D2A24D782149}" type="presOf" srcId="{A33C0165-5E98-48F8-B73F-49007B6A845E}" destId="{F2149008-7AB9-4D30-90C3-D7A3B367582F}" srcOrd="0" destOrd="0" presId="urn:microsoft.com/office/officeart/2008/layout/VerticalCurvedList"/>
    <dgm:cxn modelId="{AA58A092-9817-4B4E-B917-FF602D12587E}" srcId="{A33C0165-5E98-48F8-B73F-49007B6A845E}" destId="{19FE10C9-E94A-4450-A792-FE215E3FC268}" srcOrd="1" destOrd="0" parTransId="{AB558BBB-695B-4D6D-8835-2D20A15D9BEB}" sibTransId="{36256F93-768C-4EDE-8EAD-4169113F3C3B}"/>
    <dgm:cxn modelId="{6D9ED694-A9ED-41DF-B190-0E63F9CFD987}" srcId="{A33C0165-5E98-48F8-B73F-49007B6A845E}" destId="{F8063D6C-3876-489E-B00C-6A965FE2D205}" srcOrd="3" destOrd="0" parTransId="{47B8E5E5-B712-4E4A-BB75-46F96E5B65E8}" sibTransId="{BC80DC79-7A32-4EA2-AC34-3671835EACEF}"/>
    <dgm:cxn modelId="{D11E9E9B-0255-4246-826A-5DA980C02175}" type="presOf" srcId="{2FF751D4-538C-420B-A2D1-89C112BDB786}" destId="{46B3DA30-5B1A-4491-A1EC-3CDB777D7890}" srcOrd="0" destOrd="0" presId="urn:microsoft.com/office/officeart/2008/layout/VerticalCurvedList"/>
    <dgm:cxn modelId="{F641ADB0-1600-4A49-8DD0-A33214DA7144}" srcId="{A33C0165-5E98-48F8-B73F-49007B6A845E}" destId="{2FF751D4-538C-420B-A2D1-89C112BDB786}" srcOrd="0" destOrd="0" parTransId="{9D75328D-FDB0-425E-A627-B6C8A469C514}" sibTransId="{58F942B0-CA24-4EC4-8A9E-2796FB903A59}"/>
    <dgm:cxn modelId="{A4C3EBB1-272A-48E1-8385-23E56A3D7BE8}" type="presOf" srcId="{58F942B0-CA24-4EC4-8A9E-2796FB903A59}" destId="{7598B918-6C15-41F5-96CB-2228004B7114}" srcOrd="0" destOrd="0" presId="urn:microsoft.com/office/officeart/2008/layout/VerticalCurvedList"/>
    <dgm:cxn modelId="{4F525FE9-4C88-4B9F-8AB3-E06CF1B4E4E5}" srcId="{A33C0165-5E98-48F8-B73F-49007B6A845E}" destId="{AAD81669-2456-46FA-8BF6-F5FB31D23816}" srcOrd="5" destOrd="0" parTransId="{69BF39FF-0618-40F0-803A-EEB617CB075E}" sibTransId="{493DE043-CE94-4798-A9CC-60E095FF0BBF}"/>
    <dgm:cxn modelId="{DECCD126-03D0-4678-B451-9278D6439F69}" type="presParOf" srcId="{F2149008-7AB9-4D30-90C3-D7A3B367582F}" destId="{E2693C85-2D97-4B64-843A-455AA481DDF5}" srcOrd="0" destOrd="0" presId="urn:microsoft.com/office/officeart/2008/layout/VerticalCurvedList"/>
    <dgm:cxn modelId="{D039EF75-A0CB-41CA-953C-FE221C4BC3D3}" type="presParOf" srcId="{E2693C85-2D97-4B64-843A-455AA481DDF5}" destId="{672011FC-17BA-4343-AC6E-606E52597F01}" srcOrd="0" destOrd="0" presId="urn:microsoft.com/office/officeart/2008/layout/VerticalCurvedList"/>
    <dgm:cxn modelId="{28BF27F1-411F-4BBA-AE4F-C2B2DCD19C3E}" type="presParOf" srcId="{672011FC-17BA-4343-AC6E-606E52597F01}" destId="{B2C227AB-35FA-4890-AFC4-5AD7F0ADE179}" srcOrd="0" destOrd="0" presId="urn:microsoft.com/office/officeart/2008/layout/VerticalCurvedList"/>
    <dgm:cxn modelId="{6C3D74AF-83E5-48A4-B8E8-578521E71308}" type="presParOf" srcId="{672011FC-17BA-4343-AC6E-606E52597F01}" destId="{7598B918-6C15-41F5-96CB-2228004B7114}" srcOrd="1" destOrd="0" presId="urn:microsoft.com/office/officeart/2008/layout/VerticalCurvedList"/>
    <dgm:cxn modelId="{A1CABB03-6884-47C9-B9F6-76741D51C529}" type="presParOf" srcId="{672011FC-17BA-4343-AC6E-606E52597F01}" destId="{0AD51E77-2548-4F4C-A200-E12D44A311A4}" srcOrd="2" destOrd="0" presId="urn:microsoft.com/office/officeart/2008/layout/VerticalCurvedList"/>
    <dgm:cxn modelId="{4CCEB427-8736-4911-8FA8-52DF47911064}" type="presParOf" srcId="{672011FC-17BA-4343-AC6E-606E52597F01}" destId="{FE3F9624-CF8D-4A53-BACE-F60618ED8818}" srcOrd="3" destOrd="0" presId="urn:microsoft.com/office/officeart/2008/layout/VerticalCurvedList"/>
    <dgm:cxn modelId="{AC9614EB-E4B3-4EC4-A23E-A3112EC02DA3}" type="presParOf" srcId="{E2693C85-2D97-4B64-843A-455AA481DDF5}" destId="{46B3DA30-5B1A-4491-A1EC-3CDB777D7890}" srcOrd="1" destOrd="0" presId="urn:microsoft.com/office/officeart/2008/layout/VerticalCurvedList"/>
    <dgm:cxn modelId="{CBD9C14E-9AC3-4D1D-97C8-1C08DC0577E2}" type="presParOf" srcId="{E2693C85-2D97-4B64-843A-455AA481DDF5}" destId="{47540E5B-4286-4BB6-8554-A8E6C11455A7}" srcOrd="2" destOrd="0" presId="urn:microsoft.com/office/officeart/2008/layout/VerticalCurvedList"/>
    <dgm:cxn modelId="{7B0CE7FE-3490-436E-B492-431EB6272490}" type="presParOf" srcId="{47540E5B-4286-4BB6-8554-A8E6C11455A7}" destId="{C7514700-075D-4E0F-B218-C4F9131A7980}" srcOrd="0" destOrd="0" presId="urn:microsoft.com/office/officeart/2008/layout/VerticalCurvedList"/>
    <dgm:cxn modelId="{5A9D85F8-E1A0-47D1-BECD-F9D2B824EC7F}" type="presParOf" srcId="{E2693C85-2D97-4B64-843A-455AA481DDF5}" destId="{0A341303-32AE-4737-87E5-DB705F8FCC8D}" srcOrd="3" destOrd="0" presId="urn:microsoft.com/office/officeart/2008/layout/VerticalCurvedList"/>
    <dgm:cxn modelId="{86F18836-3CF7-4E45-9B28-A323E6ADB867}" type="presParOf" srcId="{E2693C85-2D97-4B64-843A-455AA481DDF5}" destId="{7AE676FE-9268-4584-8840-CA8AB1756599}" srcOrd="4" destOrd="0" presId="urn:microsoft.com/office/officeart/2008/layout/VerticalCurvedList"/>
    <dgm:cxn modelId="{D5ECDEC9-C919-4B91-A7BD-169E6350B067}" type="presParOf" srcId="{7AE676FE-9268-4584-8840-CA8AB1756599}" destId="{98BA6A60-A6EA-4919-8D7A-57BBA03A07A0}" srcOrd="0" destOrd="0" presId="urn:microsoft.com/office/officeart/2008/layout/VerticalCurvedList"/>
    <dgm:cxn modelId="{177B11B9-F392-4B6C-AAAB-DB5EA8BBC1B6}" type="presParOf" srcId="{E2693C85-2D97-4B64-843A-455AA481DDF5}" destId="{1585A3D1-8320-4AB3-8BB6-F1E5291F0DDE}" srcOrd="5" destOrd="0" presId="urn:microsoft.com/office/officeart/2008/layout/VerticalCurvedList"/>
    <dgm:cxn modelId="{D9BC407E-A7DB-4CE3-9A02-68FAD5A39508}" type="presParOf" srcId="{E2693C85-2D97-4B64-843A-455AA481DDF5}" destId="{B74F9361-FB3B-454D-80F4-B72768F26DA5}" srcOrd="6" destOrd="0" presId="urn:microsoft.com/office/officeart/2008/layout/VerticalCurvedList"/>
    <dgm:cxn modelId="{1B7137B1-AB2C-4566-908B-A17FDEA53A99}" type="presParOf" srcId="{B74F9361-FB3B-454D-80F4-B72768F26DA5}" destId="{2E5E4E11-CA4A-4653-8F8A-89B65C27CC86}" srcOrd="0" destOrd="0" presId="urn:microsoft.com/office/officeart/2008/layout/VerticalCurvedList"/>
    <dgm:cxn modelId="{BDF8B3D7-F168-4199-BE24-1EBAF5D8B9FF}" type="presParOf" srcId="{E2693C85-2D97-4B64-843A-455AA481DDF5}" destId="{06D820C7-25EC-49DC-BB17-E6BE7D3AFC12}" srcOrd="7" destOrd="0" presId="urn:microsoft.com/office/officeart/2008/layout/VerticalCurvedList"/>
    <dgm:cxn modelId="{F2CAB2F2-3BAB-45DE-A87E-F90C84205E30}" type="presParOf" srcId="{E2693C85-2D97-4B64-843A-455AA481DDF5}" destId="{714DDDC8-5BD6-496E-B0F5-3E08F38508BE}" srcOrd="8" destOrd="0" presId="urn:microsoft.com/office/officeart/2008/layout/VerticalCurvedList"/>
    <dgm:cxn modelId="{5631E11E-B231-4FDB-BBE7-3C20831D0C29}" type="presParOf" srcId="{714DDDC8-5BD6-496E-B0F5-3E08F38508BE}" destId="{C03E5A31-C549-4C07-B642-8C357072AAEE}" srcOrd="0" destOrd="0" presId="urn:microsoft.com/office/officeart/2008/layout/VerticalCurvedList"/>
    <dgm:cxn modelId="{EA737B94-65EA-455E-B347-834E4300E32A}" type="presParOf" srcId="{E2693C85-2D97-4B64-843A-455AA481DDF5}" destId="{59327FBF-F654-4067-BF5B-76BE3D17B649}" srcOrd="9" destOrd="0" presId="urn:microsoft.com/office/officeart/2008/layout/VerticalCurvedList"/>
    <dgm:cxn modelId="{01605ACB-772A-40B2-93ED-4AD5BD2F4771}" type="presParOf" srcId="{E2693C85-2D97-4B64-843A-455AA481DDF5}" destId="{142D191F-3A0A-4983-BC06-FA5D38B28B9B}" srcOrd="10" destOrd="0" presId="urn:microsoft.com/office/officeart/2008/layout/VerticalCurvedList"/>
    <dgm:cxn modelId="{59F3A923-0322-432C-B74E-6B3E6C52DFC7}" type="presParOf" srcId="{142D191F-3A0A-4983-BC06-FA5D38B28B9B}" destId="{3638D438-ABDE-4C97-8E31-F2E4DF718E2E}" srcOrd="0" destOrd="0" presId="urn:microsoft.com/office/officeart/2008/layout/VerticalCurvedList"/>
    <dgm:cxn modelId="{32F8DCD4-B366-477B-B6B2-E7A9C50BCA1E}" type="presParOf" srcId="{E2693C85-2D97-4B64-843A-455AA481DDF5}" destId="{4138FB7D-7CDB-47AC-B7DC-D2728779F9F8}" srcOrd="11" destOrd="0" presId="urn:microsoft.com/office/officeart/2008/layout/VerticalCurvedList"/>
    <dgm:cxn modelId="{72ED3438-CAF2-46FD-B4A3-4E85E9BB8726}" type="presParOf" srcId="{E2693C85-2D97-4B64-843A-455AA481DDF5}" destId="{27393875-92C8-47EC-A49A-0613600566AF}" srcOrd="12" destOrd="0" presId="urn:microsoft.com/office/officeart/2008/layout/VerticalCurvedList"/>
    <dgm:cxn modelId="{D2F0A0EB-E882-46D4-BBDB-EC6712DBFE8D}" type="presParOf" srcId="{27393875-92C8-47EC-A49A-0613600566AF}" destId="{B0D2812B-C5D7-4186-A5AD-A41EC130512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8B918-6C15-41F5-96CB-2228004B7114}">
      <dsp:nvSpPr>
        <dsp:cNvPr id="0" name=""/>
        <dsp:cNvSpPr/>
      </dsp:nvSpPr>
      <dsp:spPr>
        <a:xfrm>
          <a:off x="-6135791" y="-938750"/>
          <a:ext cx="7303954" cy="7303954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B3DA30-5B1A-4491-A1EC-3CDB777D7890}">
      <dsp:nvSpPr>
        <dsp:cNvPr id="0" name=""/>
        <dsp:cNvSpPr/>
      </dsp:nvSpPr>
      <dsp:spPr>
        <a:xfrm>
          <a:off x="435009" y="285757"/>
          <a:ext cx="6626203" cy="571297"/>
        </a:xfrm>
        <a:prstGeom prst="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3467" tIns="50800" rIns="50800" bIns="508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000" b="1" kern="1200" dirty="0"/>
            <a:t>Vision &amp; Mission </a:t>
          </a:r>
          <a:endParaRPr lang="ko-KR" sz="2000" b="1" kern="1200" dirty="0"/>
        </a:p>
      </dsp:txBody>
      <dsp:txXfrm>
        <a:off x="435009" y="285757"/>
        <a:ext cx="6626203" cy="571297"/>
      </dsp:txXfrm>
    </dsp:sp>
    <dsp:sp modelId="{C7514700-075D-4E0F-B218-C4F9131A7980}">
      <dsp:nvSpPr>
        <dsp:cNvPr id="0" name=""/>
        <dsp:cNvSpPr/>
      </dsp:nvSpPr>
      <dsp:spPr>
        <a:xfrm>
          <a:off x="77948" y="214344"/>
          <a:ext cx="714121" cy="71412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41303-32AE-4737-87E5-DB705F8FCC8D}">
      <dsp:nvSpPr>
        <dsp:cNvPr id="0" name=""/>
        <dsp:cNvSpPr/>
      </dsp:nvSpPr>
      <dsp:spPr>
        <a:xfrm>
          <a:off x="904940" y="1142594"/>
          <a:ext cx="6156272" cy="571297"/>
        </a:xfrm>
        <a:prstGeom prst="rect">
          <a:avLst/>
        </a:prstGeom>
        <a:solidFill>
          <a:schemeClr val="accent1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3467" tIns="50800" rIns="50800" bIns="508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회사 현황</a:t>
          </a:r>
          <a:r>
            <a:rPr lang="en-US" altLang="ko-KR" sz="2000" kern="1200" dirty="0"/>
            <a:t> / </a:t>
          </a:r>
          <a:r>
            <a:rPr lang="ko-KR" altLang="en-US" sz="2000" kern="1200" dirty="0"/>
            <a:t>연혁</a:t>
          </a:r>
        </a:p>
      </dsp:txBody>
      <dsp:txXfrm>
        <a:off x="904940" y="1142594"/>
        <a:ext cx="6156272" cy="571297"/>
      </dsp:txXfrm>
    </dsp:sp>
    <dsp:sp modelId="{98BA6A60-A6EA-4919-8D7A-57BBA03A07A0}">
      <dsp:nvSpPr>
        <dsp:cNvPr id="0" name=""/>
        <dsp:cNvSpPr/>
      </dsp:nvSpPr>
      <dsp:spPr>
        <a:xfrm>
          <a:off x="547879" y="1071182"/>
          <a:ext cx="714121" cy="71412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85A3D1-8320-4AB3-8BB6-F1E5291F0DDE}">
      <dsp:nvSpPr>
        <dsp:cNvPr id="0" name=""/>
        <dsp:cNvSpPr/>
      </dsp:nvSpPr>
      <dsp:spPr>
        <a:xfrm>
          <a:off x="1119828" y="1999431"/>
          <a:ext cx="5941384" cy="571297"/>
        </a:xfrm>
        <a:prstGeom prst="rect">
          <a:avLst/>
        </a:prstGeom>
        <a:solidFill>
          <a:schemeClr val="accent4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3467" tIns="50800" rIns="50800" bIns="508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지적재산권 현황</a:t>
          </a:r>
        </a:p>
      </dsp:txBody>
      <dsp:txXfrm>
        <a:off x="1119828" y="1999431"/>
        <a:ext cx="5941384" cy="571297"/>
      </dsp:txXfrm>
    </dsp:sp>
    <dsp:sp modelId="{2E5E4E11-CA4A-4653-8F8A-89B65C27CC86}">
      <dsp:nvSpPr>
        <dsp:cNvPr id="0" name=""/>
        <dsp:cNvSpPr/>
      </dsp:nvSpPr>
      <dsp:spPr>
        <a:xfrm>
          <a:off x="762767" y="1928019"/>
          <a:ext cx="714121" cy="71412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D820C7-25EC-49DC-BB17-E6BE7D3AFC12}">
      <dsp:nvSpPr>
        <dsp:cNvPr id="0" name=""/>
        <dsp:cNvSpPr/>
      </dsp:nvSpPr>
      <dsp:spPr>
        <a:xfrm>
          <a:off x="1119828" y="2855725"/>
          <a:ext cx="5941384" cy="571297"/>
        </a:xfrm>
        <a:prstGeom prst="rect">
          <a:avLst/>
        </a:prstGeom>
        <a:solidFill>
          <a:srgbClr val="7030A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3467" tIns="50800" rIns="50800" bIns="508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/>
            <a:t>인증 현황</a:t>
          </a:r>
        </a:p>
      </dsp:txBody>
      <dsp:txXfrm>
        <a:off x="1119828" y="2855725"/>
        <a:ext cx="5941384" cy="571297"/>
      </dsp:txXfrm>
    </dsp:sp>
    <dsp:sp modelId="{C03E5A31-C549-4C07-B642-8C357072AAEE}">
      <dsp:nvSpPr>
        <dsp:cNvPr id="0" name=""/>
        <dsp:cNvSpPr/>
      </dsp:nvSpPr>
      <dsp:spPr>
        <a:xfrm>
          <a:off x="762767" y="2784313"/>
          <a:ext cx="714121" cy="71412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327FBF-F654-4067-BF5B-76BE3D17B649}">
      <dsp:nvSpPr>
        <dsp:cNvPr id="0" name=""/>
        <dsp:cNvSpPr/>
      </dsp:nvSpPr>
      <dsp:spPr>
        <a:xfrm>
          <a:off x="904940" y="3712562"/>
          <a:ext cx="6156272" cy="571297"/>
        </a:xfrm>
        <a:prstGeom prst="rect">
          <a:avLst/>
        </a:prstGeom>
        <a:solidFill>
          <a:schemeClr val="accent6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3467" tIns="50800" rIns="50800" bIns="508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000" kern="1200"/>
            <a:t>제품 </a:t>
          </a:r>
          <a:r>
            <a:rPr lang="en-US" sz="2000" kern="1200"/>
            <a:t>Line Up</a:t>
          </a:r>
          <a:endParaRPr lang="ko-KR" sz="2000" kern="1200"/>
        </a:p>
      </dsp:txBody>
      <dsp:txXfrm>
        <a:off x="904940" y="3712562"/>
        <a:ext cx="6156272" cy="571297"/>
      </dsp:txXfrm>
    </dsp:sp>
    <dsp:sp modelId="{3638D438-ABDE-4C97-8E31-F2E4DF718E2E}">
      <dsp:nvSpPr>
        <dsp:cNvPr id="0" name=""/>
        <dsp:cNvSpPr/>
      </dsp:nvSpPr>
      <dsp:spPr>
        <a:xfrm>
          <a:off x="547879" y="3641150"/>
          <a:ext cx="714121" cy="71412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38FB7D-7CDB-47AC-B7DC-D2728779F9F8}">
      <dsp:nvSpPr>
        <dsp:cNvPr id="0" name=""/>
        <dsp:cNvSpPr/>
      </dsp:nvSpPr>
      <dsp:spPr>
        <a:xfrm>
          <a:off x="435009" y="4569399"/>
          <a:ext cx="6626203" cy="571297"/>
        </a:xfrm>
        <a:prstGeom prst="rect">
          <a:avLst/>
        </a:prstGeom>
        <a:solidFill>
          <a:srgbClr val="FF000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3467" tIns="50800" rIns="50800" bIns="50800" numCol="1" spcCol="1270" anchor="ctr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kern="1200" dirty="0"/>
            <a:t>납품 실적 </a:t>
          </a:r>
          <a:r>
            <a:rPr lang="en-US" altLang="ko-KR" sz="2000" kern="1200" dirty="0"/>
            <a:t>/ </a:t>
          </a:r>
          <a:r>
            <a:rPr lang="ko-KR" altLang="en-US" sz="2000" kern="1200" dirty="0"/>
            <a:t>제품 설치 사진</a:t>
          </a:r>
        </a:p>
      </dsp:txBody>
      <dsp:txXfrm>
        <a:off x="435009" y="4569399"/>
        <a:ext cx="6626203" cy="571297"/>
      </dsp:txXfrm>
    </dsp:sp>
    <dsp:sp modelId="{B0D2812B-C5D7-4186-A5AD-A41EC1305128}">
      <dsp:nvSpPr>
        <dsp:cNvPr id="0" name=""/>
        <dsp:cNvSpPr/>
      </dsp:nvSpPr>
      <dsp:spPr>
        <a:xfrm>
          <a:off x="77948" y="4497987"/>
          <a:ext cx="714121" cy="71412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988" cy="500464"/>
          </a:xfrm>
          <a:prstGeom prst="rect">
            <a:avLst/>
          </a:prstGeom>
        </p:spPr>
        <p:txBody>
          <a:bodyPr vert="horz" lIns="92199" tIns="46099" rIns="92199" bIns="4609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8347" y="0"/>
            <a:ext cx="2975988" cy="500464"/>
          </a:xfrm>
          <a:prstGeom prst="rect">
            <a:avLst/>
          </a:prstGeom>
        </p:spPr>
        <p:txBody>
          <a:bodyPr vert="horz" lIns="92199" tIns="46099" rIns="92199" bIns="46099" rtlCol="0"/>
          <a:lstStyle>
            <a:lvl1pPr algn="r">
              <a:defRPr sz="1200"/>
            </a:lvl1pPr>
          </a:lstStyle>
          <a:p>
            <a:fld id="{E1B403C5-67CB-445A-8757-784C0C79A34E}" type="datetimeFigureOut">
              <a:rPr lang="ko-KR" altLang="en-US" smtClean="0"/>
              <a:pPr/>
              <a:t>2019-08-14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013" y="749300"/>
            <a:ext cx="6665912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99" tIns="46099" rIns="92199" bIns="4609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274" y="4748806"/>
            <a:ext cx="5493392" cy="4499373"/>
          </a:xfrm>
          <a:prstGeom prst="rect">
            <a:avLst/>
          </a:prstGeom>
        </p:spPr>
        <p:txBody>
          <a:bodyPr vert="horz" lIns="92199" tIns="46099" rIns="92199" bIns="46099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6013"/>
            <a:ext cx="2975988" cy="500463"/>
          </a:xfrm>
          <a:prstGeom prst="rect">
            <a:avLst/>
          </a:prstGeom>
        </p:spPr>
        <p:txBody>
          <a:bodyPr vert="horz" lIns="92199" tIns="46099" rIns="92199" bIns="4609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8347" y="9496013"/>
            <a:ext cx="2975988" cy="500463"/>
          </a:xfrm>
          <a:prstGeom prst="rect">
            <a:avLst/>
          </a:prstGeom>
        </p:spPr>
        <p:txBody>
          <a:bodyPr vert="horz" lIns="92199" tIns="46099" rIns="92199" bIns="46099" rtlCol="0" anchor="b"/>
          <a:lstStyle>
            <a:lvl1pPr algn="r">
              <a:defRPr sz="1200"/>
            </a:lvl1pPr>
          </a:lstStyle>
          <a:p>
            <a:fld id="{091A1AEF-AD68-41E3-B2F1-5D08524EB9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52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335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76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386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479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6715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5356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8230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772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1021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00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5509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タイトルとコンテンツ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31"/>
          <p:cNvSpPr/>
          <p:nvPr userDrawn="1"/>
        </p:nvSpPr>
        <p:spPr>
          <a:xfrm>
            <a:off x="0" y="0"/>
            <a:ext cx="12192000" cy="651934"/>
          </a:xfrm>
          <a:prstGeom prst="rect">
            <a:avLst/>
          </a:prstGeom>
          <a:solidFill>
            <a:srgbClr val="F0F0F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9182745" y="6574959"/>
            <a:ext cx="29594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Copyright </a:t>
            </a:r>
            <a:r>
              <a:rPr lang="ko-KR" altLang="en-US" sz="900" dirty="0">
                <a:solidFill>
                  <a:schemeClr val="bg1">
                    <a:lumMod val="65000"/>
                  </a:schemeClr>
                </a:solidFill>
              </a:rPr>
              <a:t>ⓒ </a:t>
            </a:r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2017 GMP Co., Ltd. All Rights Reserved</a:t>
            </a:r>
            <a:endParaRPr lang="ko-KR" altLang="en-US" sz="900" b="0" spc="50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\\GMPNAS\Data\GMP WORK\제안서\2018년\Image\카카오톡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3895" y="57665"/>
            <a:ext cx="578181" cy="535459"/>
          </a:xfrm>
          <a:prstGeom prst="rect">
            <a:avLst/>
          </a:prstGeom>
          <a:noFill/>
        </p:spPr>
      </p:pic>
      <p:pic>
        <p:nvPicPr>
          <p:cNvPr id="2050" name="Picture 2" descr="\\GMPNAS\Data\GMP WORK\제안서\2018년\Image\LMS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613" y="41190"/>
            <a:ext cx="559229" cy="557689"/>
          </a:xfrm>
          <a:prstGeom prst="rect">
            <a:avLst/>
          </a:prstGeom>
          <a:noFill/>
        </p:spPr>
      </p:pic>
      <p:pic>
        <p:nvPicPr>
          <p:cNvPr id="2051" name="Picture 3" descr="\\GMPNAS\Data\GMP WORK\제안서\2018년\Image\SMS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42906" y="32952"/>
            <a:ext cx="578500" cy="576906"/>
          </a:xfrm>
          <a:prstGeom prst="rect">
            <a:avLst/>
          </a:prstGeom>
          <a:noFill/>
        </p:spPr>
      </p:pic>
      <p:sp>
        <p:nvSpPr>
          <p:cNvPr id="20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819775" y="6492875"/>
            <a:ext cx="685800" cy="365125"/>
          </a:xfrm>
        </p:spPr>
        <p:txBody>
          <a:bodyPr/>
          <a:lstStyle>
            <a:lvl1pPr algn="ctr">
              <a:defRPr b="1">
                <a:solidFill>
                  <a:schemeClr val="tx1"/>
                </a:solidFill>
              </a:defRPr>
            </a:lvl1pPr>
          </a:lstStyle>
          <a:p>
            <a:r>
              <a:rPr lang="en-US" altLang="ko-KR" dirty="0"/>
              <a:t>- </a:t>
            </a:r>
            <a:fld id="{A8E26909-83D1-4614-9A5E-27159C2C77EA}" type="slidenum">
              <a:rPr lang="ko-KR" altLang="en-US" smtClean="0"/>
              <a:pPr/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3336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 userDrawn="1"/>
        </p:nvCxnSpPr>
        <p:spPr>
          <a:xfrm>
            <a:off x="838200" y="710142"/>
            <a:ext cx="113538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190501" y="3832"/>
            <a:ext cx="647700" cy="715835"/>
          </a:xfrm>
          <a:prstGeom prst="rect">
            <a:avLst/>
          </a:prstGeom>
          <a:solidFill>
            <a:srgbClr val="006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7" name="직사각형 16"/>
          <p:cNvSpPr/>
          <p:nvPr userDrawn="1"/>
        </p:nvSpPr>
        <p:spPr>
          <a:xfrm>
            <a:off x="0" y="3832"/>
            <a:ext cx="114300" cy="7158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18" name="직사각형 17"/>
          <p:cNvSpPr/>
          <p:nvPr userDrawn="1"/>
        </p:nvSpPr>
        <p:spPr>
          <a:xfrm>
            <a:off x="190499" y="3832"/>
            <a:ext cx="180975" cy="71583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/>
          </a:p>
        </p:txBody>
      </p:sp>
      <p:sp>
        <p:nvSpPr>
          <p:cNvPr id="25" name="텍스트 개체 틀 24"/>
          <p:cNvSpPr>
            <a:spLocks noGrp="1"/>
          </p:cNvSpPr>
          <p:nvPr>
            <p:ph type="body" sz="quarter" idx="14"/>
          </p:nvPr>
        </p:nvSpPr>
        <p:spPr>
          <a:xfrm>
            <a:off x="990600" y="184150"/>
            <a:ext cx="10134600" cy="492125"/>
          </a:xfrm>
        </p:spPr>
        <p:txBody>
          <a:bodyPr>
            <a:normAutofit/>
          </a:bodyPr>
          <a:lstStyle>
            <a:lvl1pPr marL="0" indent="0" algn="l" defTabSz="914400" rtl="0" eaLnBrk="1" latinLnBrk="1" hangingPunct="1">
              <a:buNone/>
              <a:defRPr lang="ko-KR" altLang="en-US" sz="2600" kern="1200" spc="-150" dirty="0">
                <a:solidFill>
                  <a:srgbClr val="0065B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9182745" y="6574959"/>
            <a:ext cx="29594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Copyright </a:t>
            </a:r>
            <a:r>
              <a:rPr lang="ko-KR" altLang="en-US" sz="900" dirty="0">
                <a:solidFill>
                  <a:schemeClr val="bg1">
                    <a:lumMod val="65000"/>
                  </a:schemeClr>
                </a:solidFill>
              </a:rPr>
              <a:t>ⓒ </a:t>
            </a:r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2017 GMP Co., Ltd. All Rights Reserved</a:t>
            </a:r>
            <a:endParaRPr lang="ko-KR" altLang="en-US" sz="900" b="0" spc="50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Picture 2" descr="\\GMPNAS\Data\GMP WORK\제안서\2018년\Image\카카오톡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3895" y="90617"/>
            <a:ext cx="578181" cy="535459"/>
          </a:xfrm>
          <a:prstGeom prst="rect">
            <a:avLst/>
          </a:prstGeom>
          <a:noFill/>
        </p:spPr>
      </p:pic>
      <p:pic>
        <p:nvPicPr>
          <p:cNvPr id="22" name="Picture 2" descr="\\GMPNAS\Data\GMP WORK\제안서\2018년\Image\LMS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613" y="74142"/>
            <a:ext cx="559229" cy="557689"/>
          </a:xfrm>
          <a:prstGeom prst="rect">
            <a:avLst/>
          </a:prstGeom>
          <a:noFill/>
        </p:spPr>
      </p:pic>
      <p:pic>
        <p:nvPicPr>
          <p:cNvPr id="23" name="Picture 3" descr="\\GMPNAS\Data\GMP WORK\제안서\2018년\Image\SMS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42906" y="65904"/>
            <a:ext cx="578500" cy="5769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8167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6_タイトルとコンテンツ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31"/>
          <p:cNvSpPr/>
          <p:nvPr userDrawn="1"/>
        </p:nvSpPr>
        <p:spPr>
          <a:xfrm>
            <a:off x="-1" y="0"/>
            <a:ext cx="12192001" cy="651934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TextBox 11"/>
          <p:cNvSpPr txBox="1"/>
          <p:nvPr userDrawn="1"/>
        </p:nvSpPr>
        <p:spPr>
          <a:xfrm>
            <a:off x="9182745" y="6574959"/>
            <a:ext cx="29594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Copyright </a:t>
            </a:r>
            <a:r>
              <a:rPr lang="ko-KR" altLang="en-US" sz="900" dirty="0">
                <a:solidFill>
                  <a:schemeClr val="bg1">
                    <a:lumMod val="65000"/>
                  </a:schemeClr>
                </a:solidFill>
              </a:rPr>
              <a:t>ⓒ </a:t>
            </a:r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2018 GMP Co., Ltd. All Rights Reserved</a:t>
            </a:r>
            <a:endParaRPr lang="ko-KR" altLang="en-US" sz="900" b="0" spc="50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 descr="\\GMPNAS\Data\GMP WORK\제안서\2018년\Image\카카오톡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3895" y="57665"/>
            <a:ext cx="578181" cy="535459"/>
          </a:xfrm>
          <a:prstGeom prst="rect">
            <a:avLst/>
          </a:prstGeom>
          <a:noFill/>
        </p:spPr>
      </p:pic>
      <p:pic>
        <p:nvPicPr>
          <p:cNvPr id="10" name="Picture 2" descr="\\GMPNAS\Data\GMP WORK\제안서\2018년\Image\LMS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613" y="41190"/>
            <a:ext cx="559229" cy="557689"/>
          </a:xfrm>
          <a:prstGeom prst="rect">
            <a:avLst/>
          </a:prstGeom>
          <a:noFill/>
        </p:spPr>
      </p:pic>
      <p:pic>
        <p:nvPicPr>
          <p:cNvPr id="14" name="Picture 3" descr="\\GMPNAS\Data\GMP WORK\제안서\2018년\Image\SMS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42906" y="32952"/>
            <a:ext cx="578500" cy="576906"/>
          </a:xfrm>
          <a:prstGeom prst="rect">
            <a:avLst/>
          </a:prstGeom>
          <a:noFill/>
        </p:spPr>
      </p:pic>
      <p:sp>
        <p:nvSpPr>
          <p:cNvPr id="1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819775" y="6492875"/>
            <a:ext cx="685800" cy="365125"/>
          </a:xfrm>
        </p:spPr>
        <p:txBody>
          <a:bodyPr/>
          <a:lstStyle>
            <a:lvl1pPr algn="ctr">
              <a:defRPr b="1">
                <a:solidFill>
                  <a:schemeClr val="tx1"/>
                </a:solidFill>
              </a:defRPr>
            </a:lvl1pPr>
          </a:lstStyle>
          <a:p>
            <a:r>
              <a:rPr lang="en-US" altLang="ko-KR" dirty="0"/>
              <a:t>- </a:t>
            </a:r>
            <a:fld id="{A8E26909-83D1-4614-9A5E-27159C2C77EA}" type="slidenum">
              <a:rPr lang="ko-KR" altLang="en-US" smtClean="0"/>
              <a:pPr/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24087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10215008" y="6233381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800" b="1" dirty="0">
                <a:solidFill>
                  <a:schemeClr val="bg1"/>
                </a:solidFill>
                <a:latin typeface="+mn-ea"/>
              </a:rPr>
              <a:t>GMP</a:t>
            </a:r>
            <a:r>
              <a:rPr lang="en-US" altLang="ko-KR" sz="1800" b="1" baseline="0" dirty="0">
                <a:solidFill>
                  <a:schemeClr val="bg1"/>
                </a:solidFill>
                <a:latin typeface="+mn-ea"/>
              </a:rPr>
              <a:t> Co., Ltd.</a:t>
            </a:r>
            <a:endParaRPr lang="en-US" altLang="ko-KR" sz="18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10356791" y="6518907"/>
            <a:ext cx="15483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www.gmp-kr.com</a:t>
            </a:r>
            <a:endParaRPr lang="ko-KR" alt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7723517" y="5546785"/>
            <a:ext cx="44684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bg1"/>
                </a:solidFill>
              </a:rPr>
              <a:t>GMP</a:t>
            </a:r>
            <a:r>
              <a:rPr lang="ko-KR" altLang="en-US" sz="1400" b="1" dirty="0">
                <a:solidFill>
                  <a:schemeClr val="bg1"/>
                </a:solidFill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</a:rPr>
              <a:t>Co., Ltd.</a:t>
            </a:r>
          </a:p>
          <a:p>
            <a:pPr algn="r"/>
            <a:r>
              <a:rPr lang="en-US" altLang="ko-KR" sz="1400" b="1" dirty="0">
                <a:solidFill>
                  <a:schemeClr val="bg1"/>
                </a:solidFill>
              </a:rPr>
              <a:t>Homepage : www.gmp-kr.com</a:t>
            </a:r>
          </a:p>
          <a:p>
            <a:pPr algn="r"/>
            <a:r>
              <a:rPr lang="en-US" altLang="ko-KR" sz="1400" b="1" dirty="0">
                <a:solidFill>
                  <a:schemeClr val="bg1"/>
                </a:solidFill>
              </a:rPr>
              <a:t>Tel.  :</a:t>
            </a:r>
            <a:r>
              <a:rPr lang="en-US" altLang="ko-KR" sz="1400" b="1" baseline="0" dirty="0">
                <a:solidFill>
                  <a:schemeClr val="bg1"/>
                </a:solidFill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</a:rPr>
              <a:t>+80-70-7092-8021</a:t>
            </a:r>
          </a:p>
          <a:p>
            <a:pPr algn="r"/>
            <a:r>
              <a:rPr lang="en-US" altLang="ko-KR" sz="1400" b="1" dirty="0">
                <a:solidFill>
                  <a:schemeClr val="bg1"/>
                </a:solidFill>
              </a:rPr>
              <a:t>Fax. : +82-32-326-1871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7E7D6A1-1AD9-439B-B574-45671C6458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72A864F-A61D-4F82-AB04-3DE452A1B1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715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AACED61D-A500-4D36-828B-00C406A5C5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7476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タイトルとコンテンツ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950C9C2-4D01-4779-ADBF-655426D56A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9182745" y="6574959"/>
            <a:ext cx="295946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Copyright </a:t>
            </a:r>
            <a:r>
              <a:rPr lang="ko-KR" altLang="en-US" sz="900" dirty="0">
                <a:solidFill>
                  <a:schemeClr val="bg1">
                    <a:lumMod val="65000"/>
                  </a:schemeClr>
                </a:solidFill>
              </a:rPr>
              <a:t>ⓒ </a:t>
            </a:r>
            <a:r>
              <a:rPr lang="en-US" altLang="ko-KR" sz="900" dirty="0">
                <a:solidFill>
                  <a:schemeClr val="bg1">
                    <a:lumMod val="65000"/>
                  </a:schemeClr>
                </a:solidFill>
              </a:rPr>
              <a:t>2017 GMP Co., Ltd. All Rights Reserved</a:t>
            </a:r>
            <a:endParaRPr lang="ko-KR" altLang="en-US" sz="900" b="0" spc="50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5819775" y="6492875"/>
            <a:ext cx="685800" cy="365125"/>
          </a:xfrm>
        </p:spPr>
        <p:txBody>
          <a:bodyPr/>
          <a:lstStyle>
            <a:lvl1pPr algn="ctr">
              <a:defRPr b="1">
                <a:solidFill>
                  <a:schemeClr val="tx1"/>
                </a:solidFill>
              </a:defRPr>
            </a:lvl1pPr>
          </a:lstStyle>
          <a:p>
            <a:r>
              <a:rPr lang="en-US" altLang="ko-KR" dirty="0"/>
              <a:t>- </a:t>
            </a:r>
            <a:fld id="{A8E26909-83D1-4614-9A5E-27159C2C77EA}" type="slidenum">
              <a:rPr lang="ko-KR" altLang="en-US" smtClean="0"/>
              <a:pPr/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-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F050B8F-C583-426C-9C6F-62FE3DF082C4}"/>
              </a:ext>
            </a:extLst>
          </p:cNvPr>
          <p:cNvSpPr/>
          <p:nvPr userDrawn="1"/>
        </p:nvSpPr>
        <p:spPr>
          <a:xfrm>
            <a:off x="0" y="0"/>
            <a:ext cx="315884" cy="656705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2187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26909-83D1-4614-9A5E-27159C2C77E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040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  <p:sldLayoutId id="2147483666" r:id="rId16"/>
    <p:sldLayoutId id="2147483665" r:id="rId17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11" Type="http://schemas.openxmlformats.org/officeDocument/2006/relationships/image" Target="../media/image13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2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" Type="http://schemas.openxmlformats.org/officeDocument/2006/relationships/image" Target="../media/image16.pn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jpe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jpe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18" Type="http://schemas.openxmlformats.org/officeDocument/2006/relationships/image" Target="../media/image61.png"/><Relationship Id="rId26" Type="http://schemas.openxmlformats.org/officeDocument/2006/relationships/image" Target="../media/image68.png"/><Relationship Id="rId3" Type="http://schemas.openxmlformats.org/officeDocument/2006/relationships/image" Target="../media/image46.png"/><Relationship Id="rId21" Type="http://schemas.openxmlformats.org/officeDocument/2006/relationships/image" Target="../media/image64.png"/><Relationship Id="rId7" Type="http://schemas.openxmlformats.org/officeDocument/2006/relationships/image" Target="../media/image50.jpe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5" Type="http://schemas.openxmlformats.org/officeDocument/2006/relationships/image" Target="../media/image67.png"/><Relationship Id="rId2" Type="http://schemas.openxmlformats.org/officeDocument/2006/relationships/image" Target="../media/image45.png"/><Relationship Id="rId16" Type="http://schemas.openxmlformats.org/officeDocument/2006/relationships/image" Target="../media/image59.png"/><Relationship Id="rId20" Type="http://schemas.openxmlformats.org/officeDocument/2006/relationships/image" Target="../media/image6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24" Type="http://schemas.openxmlformats.org/officeDocument/2006/relationships/image" Target="../media/image30.png"/><Relationship Id="rId5" Type="http://schemas.openxmlformats.org/officeDocument/2006/relationships/image" Target="../media/image48.png"/><Relationship Id="rId15" Type="http://schemas.openxmlformats.org/officeDocument/2006/relationships/image" Target="../media/image58.png"/><Relationship Id="rId23" Type="http://schemas.openxmlformats.org/officeDocument/2006/relationships/image" Target="../media/image66.png"/><Relationship Id="rId10" Type="http://schemas.openxmlformats.org/officeDocument/2006/relationships/image" Target="../media/image53.png"/><Relationship Id="rId19" Type="http://schemas.openxmlformats.org/officeDocument/2006/relationships/image" Target="../media/image62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Relationship Id="rId22" Type="http://schemas.openxmlformats.org/officeDocument/2006/relationships/image" Target="../media/image65.png"/><Relationship Id="rId27" Type="http://schemas.openxmlformats.org/officeDocument/2006/relationships/image" Target="../media/image6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image" Target="../media/image81.png"/><Relationship Id="rId18" Type="http://schemas.openxmlformats.org/officeDocument/2006/relationships/image" Target="../media/image86.png"/><Relationship Id="rId26" Type="http://schemas.openxmlformats.org/officeDocument/2006/relationships/image" Target="../media/image94.png"/><Relationship Id="rId39" Type="http://schemas.openxmlformats.org/officeDocument/2006/relationships/image" Target="../media/image107.png"/><Relationship Id="rId3" Type="http://schemas.openxmlformats.org/officeDocument/2006/relationships/image" Target="../media/image71.png"/><Relationship Id="rId21" Type="http://schemas.openxmlformats.org/officeDocument/2006/relationships/image" Target="../media/image89.png"/><Relationship Id="rId34" Type="http://schemas.openxmlformats.org/officeDocument/2006/relationships/image" Target="../media/image102.png"/><Relationship Id="rId7" Type="http://schemas.openxmlformats.org/officeDocument/2006/relationships/image" Target="../media/image75.png"/><Relationship Id="rId12" Type="http://schemas.openxmlformats.org/officeDocument/2006/relationships/image" Target="../media/image80.png"/><Relationship Id="rId17" Type="http://schemas.openxmlformats.org/officeDocument/2006/relationships/image" Target="../media/image85.png"/><Relationship Id="rId25" Type="http://schemas.openxmlformats.org/officeDocument/2006/relationships/image" Target="../media/image93.png"/><Relationship Id="rId33" Type="http://schemas.openxmlformats.org/officeDocument/2006/relationships/image" Target="../media/image101.png"/><Relationship Id="rId38" Type="http://schemas.openxmlformats.org/officeDocument/2006/relationships/image" Target="../media/image106.png"/><Relationship Id="rId2" Type="http://schemas.openxmlformats.org/officeDocument/2006/relationships/image" Target="../media/image70.png"/><Relationship Id="rId16" Type="http://schemas.openxmlformats.org/officeDocument/2006/relationships/image" Target="../media/image84.png"/><Relationship Id="rId20" Type="http://schemas.openxmlformats.org/officeDocument/2006/relationships/image" Target="../media/image88.png"/><Relationship Id="rId29" Type="http://schemas.openxmlformats.org/officeDocument/2006/relationships/image" Target="../media/image97.png"/><Relationship Id="rId41" Type="http://schemas.openxmlformats.org/officeDocument/2006/relationships/image" Target="../media/image2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24" Type="http://schemas.openxmlformats.org/officeDocument/2006/relationships/image" Target="../media/image92.png"/><Relationship Id="rId32" Type="http://schemas.openxmlformats.org/officeDocument/2006/relationships/image" Target="../media/image100.png"/><Relationship Id="rId37" Type="http://schemas.openxmlformats.org/officeDocument/2006/relationships/image" Target="../media/image105.png"/><Relationship Id="rId40" Type="http://schemas.openxmlformats.org/officeDocument/2006/relationships/image" Target="../media/image108.png"/><Relationship Id="rId5" Type="http://schemas.openxmlformats.org/officeDocument/2006/relationships/image" Target="../media/image73.png"/><Relationship Id="rId15" Type="http://schemas.openxmlformats.org/officeDocument/2006/relationships/image" Target="../media/image83.png"/><Relationship Id="rId23" Type="http://schemas.openxmlformats.org/officeDocument/2006/relationships/image" Target="../media/image91.png"/><Relationship Id="rId28" Type="http://schemas.openxmlformats.org/officeDocument/2006/relationships/image" Target="../media/image96.png"/><Relationship Id="rId36" Type="http://schemas.openxmlformats.org/officeDocument/2006/relationships/image" Target="../media/image104.png"/><Relationship Id="rId10" Type="http://schemas.openxmlformats.org/officeDocument/2006/relationships/image" Target="../media/image78.png"/><Relationship Id="rId19" Type="http://schemas.openxmlformats.org/officeDocument/2006/relationships/image" Target="../media/image87.png"/><Relationship Id="rId31" Type="http://schemas.openxmlformats.org/officeDocument/2006/relationships/image" Target="../media/image99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Relationship Id="rId14" Type="http://schemas.openxmlformats.org/officeDocument/2006/relationships/image" Target="../media/image82.png"/><Relationship Id="rId22" Type="http://schemas.openxmlformats.org/officeDocument/2006/relationships/image" Target="../media/image90.png"/><Relationship Id="rId27" Type="http://schemas.openxmlformats.org/officeDocument/2006/relationships/image" Target="../media/image95.png"/><Relationship Id="rId30" Type="http://schemas.openxmlformats.org/officeDocument/2006/relationships/image" Target="../media/image98.png"/><Relationship Id="rId35" Type="http://schemas.openxmlformats.org/officeDocument/2006/relationships/image" Target="../media/image10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image" Target="../media/image120.png"/><Relationship Id="rId18" Type="http://schemas.openxmlformats.org/officeDocument/2006/relationships/image" Target="../media/image125.png"/><Relationship Id="rId26" Type="http://schemas.openxmlformats.org/officeDocument/2006/relationships/image" Target="../media/image133.png"/><Relationship Id="rId3" Type="http://schemas.openxmlformats.org/officeDocument/2006/relationships/image" Target="../media/image110.png"/><Relationship Id="rId21" Type="http://schemas.openxmlformats.org/officeDocument/2006/relationships/image" Target="../media/image128.png"/><Relationship Id="rId7" Type="http://schemas.openxmlformats.org/officeDocument/2006/relationships/image" Target="../media/image114.png"/><Relationship Id="rId12" Type="http://schemas.openxmlformats.org/officeDocument/2006/relationships/image" Target="../media/image119.png"/><Relationship Id="rId17" Type="http://schemas.openxmlformats.org/officeDocument/2006/relationships/image" Target="../media/image124.png"/><Relationship Id="rId25" Type="http://schemas.openxmlformats.org/officeDocument/2006/relationships/image" Target="../media/image132.png"/><Relationship Id="rId2" Type="http://schemas.openxmlformats.org/officeDocument/2006/relationships/image" Target="../media/image109.png"/><Relationship Id="rId16" Type="http://schemas.openxmlformats.org/officeDocument/2006/relationships/image" Target="../media/image123.png"/><Relationship Id="rId20" Type="http://schemas.openxmlformats.org/officeDocument/2006/relationships/image" Target="../media/image127.png"/><Relationship Id="rId29" Type="http://schemas.openxmlformats.org/officeDocument/2006/relationships/image" Target="../media/image2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3.png"/><Relationship Id="rId11" Type="http://schemas.openxmlformats.org/officeDocument/2006/relationships/image" Target="../media/image118.png"/><Relationship Id="rId24" Type="http://schemas.openxmlformats.org/officeDocument/2006/relationships/image" Target="../media/image131.png"/><Relationship Id="rId5" Type="http://schemas.openxmlformats.org/officeDocument/2006/relationships/image" Target="../media/image112.png"/><Relationship Id="rId15" Type="http://schemas.openxmlformats.org/officeDocument/2006/relationships/image" Target="../media/image122.png"/><Relationship Id="rId23" Type="http://schemas.openxmlformats.org/officeDocument/2006/relationships/image" Target="../media/image130.png"/><Relationship Id="rId28" Type="http://schemas.openxmlformats.org/officeDocument/2006/relationships/image" Target="../media/image135.jpeg"/><Relationship Id="rId10" Type="http://schemas.openxmlformats.org/officeDocument/2006/relationships/image" Target="../media/image117.png"/><Relationship Id="rId19" Type="http://schemas.openxmlformats.org/officeDocument/2006/relationships/image" Target="../media/image126.png"/><Relationship Id="rId4" Type="http://schemas.openxmlformats.org/officeDocument/2006/relationships/image" Target="../media/image111.png"/><Relationship Id="rId9" Type="http://schemas.openxmlformats.org/officeDocument/2006/relationships/image" Target="../media/image116.png"/><Relationship Id="rId14" Type="http://schemas.openxmlformats.org/officeDocument/2006/relationships/image" Target="../media/image121.png"/><Relationship Id="rId22" Type="http://schemas.openxmlformats.org/officeDocument/2006/relationships/image" Target="../media/image129.png"/><Relationship Id="rId27" Type="http://schemas.openxmlformats.org/officeDocument/2006/relationships/image" Target="../media/image134.png"/><Relationship Id="rId30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7" Type="http://schemas.openxmlformats.org/officeDocument/2006/relationships/image" Target="../media/image141.jpe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0.jpeg"/><Relationship Id="rId5" Type="http://schemas.openxmlformats.org/officeDocument/2006/relationships/image" Target="../media/image139.jpeg"/><Relationship Id="rId4" Type="http://schemas.openxmlformats.org/officeDocument/2006/relationships/image" Target="../media/image13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jpeg"/><Relationship Id="rId3" Type="http://schemas.openxmlformats.org/officeDocument/2006/relationships/image" Target="../media/image143.jpeg"/><Relationship Id="rId7" Type="http://schemas.openxmlformats.org/officeDocument/2006/relationships/image" Target="../media/image147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6.jpeg"/><Relationship Id="rId5" Type="http://schemas.openxmlformats.org/officeDocument/2006/relationships/image" Target="../media/image145.jpeg"/><Relationship Id="rId4" Type="http://schemas.openxmlformats.org/officeDocument/2006/relationships/image" Target="../media/image144.jpeg"/><Relationship Id="rId9" Type="http://schemas.openxmlformats.org/officeDocument/2006/relationships/image" Target="../media/image1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hyperlink" Target="http://www.gntalk.co.kr/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전자기기이(가) 표시된 사진&#10;&#10;높은 신뢰도로 생성된 설명">
            <a:extLst>
              <a:ext uri="{FF2B5EF4-FFF2-40B4-BE49-F238E27FC236}">
                <a16:creationId xmlns:a16="http://schemas.microsoft.com/office/drawing/2014/main" id="{6332EAD7-6425-46DF-AF21-91150A31B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99" y="4292501"/>
            <a:ext cx="7332308" cy="2565499"/>
          </a:xfrm>
          <a:prstGeom prst="rect">
            <a:avLst/>
          </a:prstGeom>
        </p:spPr>
      </p:pic>
      <p:sp>
        <p:nvSpPr>
          <p:cNvPr id="14" name="제목 13"/>
          <p:cNvSpPr>
            <a:spLocks noGrp="1"/>
          </p:cNvSpPr>
          <p:nvPr>
            <p:ph type="ctrTitle" idx="4294967295"/>
          </p:nvPr>
        </p:nvSpPr>
        <p:spPr>
          <a:xfrm>
            <a:off x="1354121" y="574318"/>
            <a:ext cx="5684243" cy="2185659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창의적 </a:t>
            </a: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Mobile Messaging Solution </a:t>
            </a:r>
            <a:r>
              <a:rPr lang="ko-KR" altLang="en-US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전문</a:t>
            </a:r>
            <a:r>
              <a:rPr lang="en-US" altLang="ko-KR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 </a:t>
            </a:r>
            <a:r>
              <a:rPr lang="ko-KR" altLang="en-US" sz="14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기업</a:t>
            </a:r>
            <a:br>
              <a:rPr lang="en-US" altLang="ko-KR" sz="4000" b="1" spc="-15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4000" b="1" spc="-15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altLang="ko-KR" sz="4000" b="1" spc="-15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altLang="ko-KR" sz="4000" b="1" spc="-15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altLang="ko-KR" sz="40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4000" b="1" spc="-150" dirty="0">
                <a:latin typeface="Arial" panose="020B0604020202020204" pitchFamily="34" charset="0"/>
                <a:cs typeface="Arial" panose="020B0604020202020204" pitchFamily="34" charset="0"/>
              </a:rPr>
              <a:t>회사</a:t>
            </a:r>
            <a:r>
              <a:rPr lang="en-US" altLang="ko-KR" sz="4000" b="1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4000" b="1" spc="-150" dirty="0">
                <a:latin typeface="Arial" panose="020B0604020202020204" pitchFamily="34" charset="0"/>
                <a:cs typeface="Arial" panose="020B0604020202020204" pitchFamily="34" charset="0"/>
              </a:rPr>
              <a:t>소개서</a:t>
            </a:r>
            <a:br>
              <a:rPr lang="en-US" altLang="ko-KR" sz="4000" b="1" spc="-15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24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lang="ko-KR" altLang="en-US" sz="24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ko-KR" altLang="en-US" sz="2400" spc="-15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BF829E-1831-4786-89DC-D44C481CD9E1}"/>
              </a:ext>
            </a:extLst>
          </p:cNvPr>
          <p:cNvSpPr txBox="1"/>
          <p:nvPr/>
        </p:nvSpPr>
        <p:spPr>
          <a:xfrm>
            <a:off x="1354121" y="3632433"/>
            <a:ext cx="57764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Innovative Solution for Business Message.</a:t>
            </a:r>
            <a:endParaRPr lang="ko-KR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그림 4" descr="클립아트이(가) 표시된 사진&#10;&#10;매우 높은 신뢰도로 생성된 설명">
            <a:extLst>
              <a:ext uri="{FF2B5EF4-FFF2-40B4-BE49-F238E27FC236}">
                <a16:creationId xmlns:a16="http://schemas.microsoft.com/office/drawing/2014/main" id="{BF66B4E0-82A0-481D-8A6D-9F68249C95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635" y="6480198"/>
            <a:ext cx="1271776" cy="364773"/>
          </a:xfrm>
          <a:prstGeom prst="rect">
            <a:avLst/>
          </a:prstGeom>
        </p:spPr>
      </p:pic>
      <p:pic>
        <p:nvPicPr>
          <p:cNvPr id="12" name="그림 11" descr="클립아트이(가) 표시된 사진&#10;&#10;높은 신뢰도로 생성된 설명">
            <a:extLst>
              <a:ext uri="{FF2B5EF4-FFF2-40B4-BE49-F238E27FC236}">
                <a16:creationId xmlns:a16="http://schemas.microsoft.com/office/drawing/2014/main" id="{11A7CBA6-7230-4ACE-9591-6EF6371FCF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75" y="6480198"/>
            <a:ext cx="1228346" cy="33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12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FC6D2B4A-8892-4A3B-A5EA-25748B1EAC6B}"/>
              </a:ext>
            </a:extLst>
          </p:cNvPr>
          <p:cNvSpPr txBox="1"/>
          <p:nvPr/>
        </p:nvSpPr>
        <p:spPr>
          <a:xfrm>
            <a:off x="494949" y="637562"/>
            <a:ext cx="1040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ln w="0"/>
                <a:effectLst>
                  <a:reflection blurRad="6350" stA="53000" endA="300" endPos="35500" dir="5400000" sy="-90000" algn="bl" rotWithShape="0"/>
                </a:effectLst>
              </a:rPr>
              <a:t>Index</a:t>
            </a:r>
          </a:p>
        </p:txBody>
      </p:sp>
      <p:graphicFrame>
        <p:nvGraphicFramePr>
          <p:cNvPr id="10" name="다이어그램 9">
            <a:extLst>
              <a:ext uri="{FF2B5EF4-FFF2-40B4-BE49-F238E27FC236}">
                <a16:creationId xmlns:a16="http://schemas.microsoft.com/office/drawing/2014/main" id="{5CD1A75D-BB6F-4B95-85AD-F92E7F8580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632012"/>
              </p:ext>
            </p:extLst>
          </p:nvPr>
        </p:nvGraphicFramePr>
        <p:xfrm>
          <a:off x="3237725" y="737119"/>
          <a:ext cx="7137918" cy="5426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그림 11">
            <a:extLst>
              <a:ext uri="{FF2B5EF4-FFF2-40B4-BE49-F238E27FC236}">
                <a16:creationId xmlns:a16="http://schemas.microsoft.com/office/drawing/2014/main" id="{ACD60D38-D5D1-44E6-880F-823A1B7481F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977" y="1071234"/>
            <a:ext cx="256268" cy="37190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BECF398-2ECE-4B80-AF5C-FEEBA804CCD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036" y="1976748"/>
            <a:ext cx="324062" cy="37080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6D96692F-6026-4A57-B64D-4D111BC3EFF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067" y="2844966"/>
            <a:ext cx="333093" cy="37080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E193A67-D175-42B0-8DF9-A7A1627703B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217" y="3710719"/>
            <a:ext cx="333093" cy="3708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72612778-9E6B-4AC7-9F3C-35BDDC893CF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036" y="4576472"/>
            <a:ext cx="333093" cy="370800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E4021154-C3E6-4966-AB36-44906A60661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977" y="5415966"/>
            <a:ext cx="333093" cy="37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339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제목 4"/>
          <p:cNvSpPr txBox="1">
            <a:spLocks/>
          </p:cNvSpPr>
          <p:nvPr/>
        </p:nvSpPr>
        <p:spPr>
          <a:xfrm>
            <a:off x="318782" y="8388"/>
            <a:ext cx="8681735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Tx/>
              <a:buFont typeface="Arial"/>
              <a:buNone/>
              <a:tabLst/>
              <a:defRPr/>
            </a:pPr>
            <a:r>
              <a:rPr kumimoji="0" lang="en-US" altLang="ko-KR" sz="2200" b="1" i="0" u="none" strike="noStrike" kern="1200" cap="none" spc="-80" normalizeH="0" baseline="0" noProof="0" dirty="0">
                <a:ln>
                  <a:noFill/>
                </a:ln>
                <a:solidFill>
                  <a:srgbClr val="0C0C0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Vision &amp; Mission</a:t>
            </a:r>
            <a:endParaRPr kumimoji="0" lang="ko-KR" altLang="en-US" sz="1800" b="1" i="0" u="none" strike="noStrike" kern="1200" cap="none" spc="-8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/>
              <a:sym typeface="Arial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>
          <a:xfrm>
            <a:off x="5753100" y="6484487"/>
            <a:ext cx="685800" cy="365125"/>
          </a:xfrm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fld id="{A8E26909-83D1-4614-9A5E-27159C2C77EA}" type="slidenum"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5" name="자유형: 도형 34">
            <a:extLst>
              <a:ext uri="{FF2B5EF4-FFF2-40B4-BE49-F238E27FC236}">
                <a16:creationId xmlns:a16="http://schemas.microsoft.com/office/drawing/2014/main" id="{03227672-9B0C-4CA5-BA40-0C91A8E362BD}"/>
              </a:ext>
            </a:extLst>
          </p:cNvPr>
          <p:cNvSpPr/>
          <p:nvPr/>
        </p:nvSpPr>
        <p:spPr>
          <a:xfrm>
            <a:off x="2310731" y="1325410"/>
            <a:ext cx="2197916" cy="545284"/>
          </a:xfrm>
          <a:custGeom>
            <a:avLst/>
            <a:gdLst>
              <a:gd name="connsiteX0" fmla="*/ 272642 w 2197916"/>
              <a:gd name="connsiteY0" fmla="*/ 0 h 545284"/>
              <a:gd name="connsiteX1" fmla="*/ 461684 w 2197916"/>
              <a:gd name="connsiteY1" fmla="*/ 0 h 545284"/>
              <a:gd name="connsiteX2" fmla="*/ 1463590 w 2197916"/>
              <a:gd name="connsiteY2" fmla="*/ 0 h 545284"/>
              <a:gd name="connsiteX3" fmla="*/ 2197916 w 2197916"/>
              <a:gd name="connsiteY3" fmla="*/ 0 h 545284"/>
              <a:gd name="connsiteX4" fmla="*/ 2197916 w 2197916"/>
              <a:gd name="connsiteY4" fmla="*/ 545284 h 545284"/>
              <a:gd name="connsiteX5" fmla="*/ 1463590 w 2197916"/>
              <a:gd name="connsiteY5" fmla="*/ 545284 h 545284"/>
              <a:gd name="connsiteX6" fmla="*/ 461684 w 2197916"/>
              <a:gd name="connsiteY6" fmla="*/ 545284 h 545284"/>
              <a:gd name="connsiteX7" fmla="*/ 272642 w 2197916"/>
              <a:gd name="connsiteY7" fmla="*/ 545284 h 545284"/>
              <a:gd name="connsiteX8" fmla="*/ 0 w 2197916"/>
              <a:gd name="connsiteY8" fmla="*/ 272642 h 545284"/>
              <a:gd name="connsiteX9" fmla="*/ 272642 w 2197916"/>
              <a:gd name="connsiteY9" fmla="*/ 0 h 545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97916" h="545284">
                <a:moveTo>
                  <a:pt x="272642" y="0"/>
                </a:moveTo>
                <a:lnTo>
                  <a:pt x="461684" y="0"/>
                </a:lnTo>
                <a:lnTo>
                  <a:pt x="1463590" y="0"/>
                </a:lnTo>
                <a:lnTo>
                  <a:pt x="2197916" y="0"/>
                </a:lnTo>
                <a:lnTo>
                  <a:pt x="2197916" y="545284"/>
                </a:lnTo>
                <a:lnTo>
                  <a:pt x="1463590" y="545284"/>
                </a:lnTo>
                <a:lnTo>
                  <a:pt x="461684" y="545284"/>
                </a:lnTo>
                <a:lnTo>
                  <a:pt x="272642" y="545284"/>
                </a:lnTo>
                <a:cubicBezTo>
                  <a:pt x="122066" y="545284"/>
                  <a:pt x="0" y="423218"/>
                  <a:pt x="0" y="272642"/>
                </a:cubicBezTo>
                <a:cubicBezTo>
                  <a:pt x="0" y="122066"/>
                  <a:pt x="122066" y="0"/>
                  <a:pt x="272642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Mission</a:t>
            </a:r>
            <a:endParaRPr lang="ko-KR" altLang="en-US" dirty="0"/>
          </a:p>
        </p:txBody>
      </p:sp>
      <p:sp>
        <p:nvSpPr>
          <p:cNvPr id="36" name="자유형: 도형 35">
            <a:extLst>
              <a:ext uri="{FF2B5EF4-FFF2-40B4-BE49-F238E27FC236}">
                <a16:creationId xmlns:a16="http://schemas.microsoft.com/office/drawing/2014/main" id="{CEBCE336-57F9-4C21-BC76-1158405389C4}"/>
              </a:ext>
            </a:extLst>
          </p:cNvPr>
          <p:cNvSpPr/>
          <p:nvPr/>
        </p:nvSpPr>
        <p:spPr>
          <a:xfrm>
            <a:off x="2310731" y="1987976"/>
            <a:ext cx="2197916" cy="545284"/>
          </a:xfrm>
          <a:custGeom>
            <a:avLst/>
            <a:gdLst>
              <a:gd name="connsiteX0" fmla="*/ 272642 w 2197916"/>
              <a:gd name="connsiteY0" fmla="*/ 0 h 545284"/>
              <a:gd name="connsiteX1" fmla="*/ 461684 w 2197916"/>
              <a:gd name="connsiteY1" fmla="*/ 0 h 545284"/>
              <a:gd name="connsiteX2" fmla="*/ 1463590 w 2197916"/>
              <a:gd name="connsiteY2" fmla="*/ 0 h 545284"/>
              <a:gd name="connsiteX3" fmla="*/ 2197916 w 2197916"/>
              <a:gd name="connsiteY3" fmla="*/ 0 h 545284"/>
              <a:gd name="connsiteX4" fmla="*/ 2197916 w 2197916"/>
              <a:gd name="connsiteY4" fmla="*/ 545284 h 545284"/>
              <a:gd name="connsiteX5" fmla="*/ 1463590 w 2197916"/>
              <a:gd name="connsiteY5" fmla="*/ 545284 h 545284"/>
              <a:gd name="connsiteX6" fmla="*/ 461684 w 2197916"/>
              <a:gd name="connsiteY6" fmla="*/ 545284 h 545284"/>
              <a:gd name="connsiteX7" fmla="*/ 272642 w 2197916"/>
              <a:gd name="connsiteY7" fmla="*/ 545284 h 545284"/>
              <a:gd name="connsiteX8" fmla="*/ 0 w 2197916"/>
              <a:gd name="connsiteY8" fmla="*/ 272642 h 545284"/>
              <a:gd name="connsiteX9" fmla="*/ 272642 w 2197916"/>
              <a:gd name="connsiteY9" fmla="*/ 0 h 545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97916" h="545284">
                <a:moveTo>
                  <a:pt x="272642" y="0"/>
                </a:moveTo>
                <a:lnTo>
                  <a:pt x="461684" y="0"/>
                </a:lnTo>
                <a:lnTo>
                  <a:pt x="1463590" y="0"/>
                </a:lnTo>
                <a:lnTo>
                  <a:pt x="2197916" y="0"/>
                </a:lnTo>
                <a:lnTo>
                  <a:pt x="2197916" y="545284"/>
                </a:lnTo>
                <a:lnTo>
                  <a:pt x="1463590" y="545284"/>
                </a:lnTo>
                <a:lnTo>
                  <a:pt x="461684" y="545284"/>
                </a:lnTo>
                <a:lnTo>
                  <a:pt x="272642" y="545284"/>
                </a:lnTo>
                <a:cubicBezTo>
                  <a:pt x="122066" y="545284"/>
                  <a:pt x="0" y="423218"/>
                  <a:pt x="0" y="272642"/>
                </a:cubicBezTo>
                <a:cubicBezTo>
                  <a:pt x="0" y="122066"/>
                  <a:pt x="122066" y="0"/>
                  <a:pt x="272642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</a:rPr>
              <a:t>Vision</a:t>
            </a:r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3E6BEC79-B45F-4A2B-94F9-AE72E56406DF}"/>
              </a:ext>
            </a:extLst>
          </p:cNvPr>
          <p:cNvSpPr/>
          <p:nvPr/>
        </p:nvSpPr>
        <p:spPr>
          <a:xfrm>
            <a:off x="4517037" y="1383969"/>
            <a:ext cx="4987690" cy="545284"/>
          </a:xfrm>
          <a:custGeom>
            <a:avLst/>
            <a:gdLst>
              <a:gd name="connsiteX0" fmla="*/ 0 w 3129093"/>
              <a:gd name="connsiteY0" fmla="*/ 0 h 545284"/>
              <a:gd name="connsiteX1" fmla="*/ 418052 w 3129093"/>
              <a:gd name="connsiteY1" fmla="*/ 0 h 545284"/>
              <a:gd name="connsiteX2" fmla="*/ 2801923 w 3129093"/>
              <a:gd name="connsiteY2" fmla="*/ 0 h 545284"/>
              <a:gd name="connsiteX3" fmla="*/ 3038211 w 3129093"/>
              <a:gd name="connsiteY3" fmla="*/ 0 h 545284"/>
              <a:gd name="connsiteX4" fmla="*/ 3129093 w 3129093"/>
              <a:gd name="connsiteY4" fmla="*/ 90882 h 545284"/>
              <a:gd name="connsiteX5" fmla="*/ 3129093 w 3129093"/>
              <a:gd name="connsiteY5" fmla="*/ 454402 h 545284"/>
              <a:gd name="connsiteX6" fmla="*/ 3038211 w 3129093"/>
              <a:gd name="connsiteY6" fmla="*/ 545284 h 545284"/>
              <a:gd name="connsiteX7" fmla="*/ 2801923 w 3129093"/>
              <a:gd name="connsiteY7" fmla="*/ 545284 h 545284"/>
              <a:gd name="connsiteX8" fmla="*/ 418052 w 3129093"/>
              <a:gd name="connsiteY8" fmla="*/ 545284 h 545284"/>
              <a:gd name="connsiteX9" fmla="*/ 0 w 3129093"/>
              <a:gd name="connsiteY9" fmla="*/ 545284 h 545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29093" h="545284">
                <a:moveTo>
                  <a:pt x="0" y="0"/>
                </a:moveTo>
                <a:lnTo>
                  <a:pt x="418052" y="0"/>
                </a:lnTo>
                <a:lnTo>
                  <a:pt x="2801923" y="0"/>
                </a:lnTo>
                <a:lnTo>
                  <a:pt x="3038211" y="0"/>
                </a:lnTo>
                <a:cubicBezTo>
                  <a:pt x="3088404" y="0"/>
                  <a:pt x="3129093" y="40689"/>
                  <a:pt x="3129093" y="90882"/>
                </a:cubicBezTo>
                <a:lnTo>
                  <a:pt x="3129093" y="454402"/>
                </a:lnTo>
                <a:cubicBezTo>
                  <a:pt x="3129093" y="504595"/>
                  <a:pt x="3088404" y="545284"/>
                  <a:pt x="3038211" y="545284"/>
                </a:cubicBezTo>
                <a:lnTo>
                  <a:pt x="2801923" y="545284"/>
                </a:lnTo>
                <a:lnTo>
                  <a:pt x="418052" y="545284"/>
                </a:lnTo>
                <a:lnTo>
                  <a:pt x="0" y="54528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사람 중심의 </a:t>
            </a:r>
            <a:r>
              <a:rPr lang="en-US" altLang="ko-KR" sz="1600" b="1" dirty="0">
                <a:solidFill>
                  <a:schemeClr val="tx1"/>
                </a:solidFill>
              </a:rPr>
              <a:t>Human</a:t>
            </a:r>
            <a:r>
              <a:rPr lang="ko-KR" altLang="en-US" sz="1600" b="1" dirty="0">
                <a:solidFill>
                  <a:schemeClr val="tx1"/>
                </a:solidFill>
              </a:rPr>
              <a:t> </a:t>
            </a:r>
            <a:r>
              <a:rPr lang="en-US" altLang="ko-KR" sz="1600" b="1" dirty="0">
                <a:solidFill>
                  <a:schemeClr val="tx1"/>
                </a:solidFill>
              </a:rPr>
              <a:t>Network</a:t>
            </a:r>
            <a:r>
              <a:rPr lang="ko-KR" altLang="en-US" sz="1600" b="1" dirty="0">
                <a:solidFill>
                  <a:schemeClr val="tx1"/>
                </a:solidFill>
              </a:rPr>
              <a:t> 구축</a:t>
            </a:r>
          </a:p>
        </p:txBody>
      </p:sp>
      <p:sp>
        <p:nvSpPr>
          <p:cNvPr id="42" name="자유형: 도형 41">
            <a:extLst>
              <a:ext uri="{FF2B5EF4-FFF2-40B4-BE49-F238E27FC236}">
                <a16:creationId xmlns:a16="http://schemas.microsoft.com/office/drawing/2014/main" id="{57DFCA8B-2BB7-4F3D-9126-9B8AC708305C}"/>
              </a:ext>
            </a:extLst>
          </p:cNvPr>
          <p:cNvSpPr/>
          <p:nvPr/>
        </p:nvSpPr>
        <p:spPr>
          <a:xfrm>
            <a:off x="4508647" y="2064875"/>
            <a:ext cx="4987690" cy="545284"/>
          </a:xfrm>
          <a:custGeom>
            <a:avLst/>
            <a:gdLst>
              <a:gd name="connsiteX0" fmla="*/ 0 w 3129093"/>
              <a:gd name="connsiteY0" fmla="*/ 0 h 545284"/>
              <a:gd name="connsiteX1" fmla="*/ 418052 w 3129093"/>
              <a:gd name="connsiteY1" fmla="*/ 0 h 545284"/>
              <a:gd name="connsiteX2" fmla="*/ 2801923 w 3129093"/>
              <a:gd name="connsiteY2" fmla="*/ 0 h 545284"/>
              <a:gd name="connsiteX3" fmla="*/ 3038211 w 3129093"/>
              <a:gd name="connsiteY3" fmla="*/ 0 h 545284"/>
              <a:gd name="connsiteX4" fmla="*/ 3129093 w 3129093"/>
              <a:gd name="connsiteY4" fmla="*/ 90882 h 545284"/>
              <a:gd name="connsiteX5" fmla="*/ 3129093 w 3129093"/>
              <a:gd name="connsiteY5" fmla="*/ 454402 h 545284"/>
              <a:gd name="connsiteX6" fmla="*/ 3038211 w 3129093"/>
              <a:gd name="connsiteY6" fmla="*/ 545284 h 545284"/>
              <a:gd name="connsiteX7" fmla="*/ 2801923 w 3129093"/>
              <a:gd name="connsiteY7" fmla="*/ 545284 h 545284"/>
              <a:gd name="connsiteX8" fmla="*/ 418052 w 3129093"/>
              <a:gd name="connsiteY8" fmla="*/ 545284 h 545284"/>
              <a:gd name="connsiteX9" fmla="*/ 0 w 3129093"/>
              <a:gd name="connsiteY9" fmla="*/ 545284 h 545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29093" h="545284">
                <a:moveTo>
                  <a:pt x="0" y="0"/>
                </a:moveTo>
                <a:lnTo>
                  <a:pt x="418052" y="0"/>
                </a:lnTo>
                <a:lnTo>
                  <a:pt x="2801923" y="0"/>
                </a:lnTo>
                <a:lnTo>
                  <a:pt x="3038211" y="0"/>
                </a:lnTo>
                <a:cubicBezTo>
                  <a:pt x="3088404" y="0"/>
                  <a:pt x="3129093" y="40689"/>
                  <a:pt x="3129093" y="90882"/>
                </a:cubicBezTo>
                <a:lnTo>
                  <a:pt x="3129093" y="454402"/>
                </a:lnTo>
                <a:cubicBezTo>
                  <a:pt x="3129093" y="504595"/>
                  <a:pt x="3088404" y="545284"/>
                  <a:pt x="3038211" y="545284"/>
                </a:cubicBezTo>
                <a:lnTo>
                  <a:pt x="2801923" y="545284"/>
                </a:lnTo>
                <a:lnTo>
                  <a:pt x="418052" y="545284"/>
                </a:lnTo>
                <a:lnTo>
                  <a:pt x="0" y="54528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고객에게 최적화된 </a:t>
            </a:r>
            <a:r>
              <a:rPr lang="en-US" altLang="ko-KR" sz="1600" b="1" dirty="0">
                <a:solidFill>
                  <a:schemeClr val="tx1"/>
                </a:solidFill>
              </a:rPr>
              <a:t>Solution </a:t>
            </a:r>
            <a:r>
              <a:rPr lang="ko-KR" altLang="en-US" sz="1600" b="1" dirty="0">
                <a:solidFill>
                  <a:schemeClr val="tx1"/>
                </a:solidFill>
              </a:rPr>
              <a:t>제공</a:t>
            </a:r>
          </a:p>
        </p:txBody>
      </p:sp>
      <p:sp>
        <p:nvSpPr>
          <p:cNvPr id="54" name="자유형: 도형 53">
            <a:extLst>
              <a:ext uri="{FF2B5EF4-FFF2-40B4-BE49-F238E27FC236}">
                <a16:creationId xmlns:a16="http://schemas.microsoft.com/office/drawing/2014/main" id="{BCBEFF62-9702-4BC7-9FCA-80DFBAA16383}"/>
              </a:ext>
            </a:extLst>
          </p:cNvPr>
          <p:cNvSpPr/>
          <p:nvPr/>
        </p:nvSpPr>
        <p:spPr>
          <a:xfrm>
            <a:off x="2746958" y="4087752"/>
            <a:ext cx="1732763" cy="1082180"/>
          </a:xfrm>
          <a:custGeom>
            <a:avLst/>
            <a:gdLst>
              <a:gd name="connsiteX0" fmla="*/ 180367 w 1732763"/>
              <a:gd name="connsiteY0" fmla="*/ 0 h 1082180"/>
              <a:gd name="connsiteX1" fmla="*/ 1552396 w 1732763"/>
              <a:gd name="connsiteY1" fmla="*/ 0 h 1082180"/>
              <a:gd name="connsiteX2" fmla="*/ 1732763 w 1732763"/>
              <a:gd name="connsiteY2" fmla="*/ 180367 h 1082180"/>
              <a:gd name="connsiteX3" fmla="*/ 1732763 w 1732763"/>
              <a:gd name="connsiteY3" fmla="*/ 901813 h 1082180"/>
              <a:gd name="connsiteX4" fmla="*/ 1552396 w 1732763"/>
              <a:gd name="connsiteY4" fmla="*/ 1082180 h 1082180"/>
              <a:gd name="connsiteX5" fmla="*/ 180367 w 1732763"/>
              <a:gd name="connsiteY5" fmla="*/ 1082180 h 1082180"/>
              <a:gd name="connsiteX6" fmla="*/ 52828 w 1732763"/>
              <a:gd name="connsiteY6" fmla="*/ 1029352 h 1082180"/>
              <a:gd name="connsiteX7" fmla="*/ 35729 w 1732763"/>
              <a:gd name="connsiteY7" fmla="*/ 1003990 h 1082180"/>
              <a:gd name="connsiteX8" fmla="*/ 55320 w 1732763"/>
              <a:gd name="connsiteY8" fmla="*/ 1023488 h 1082180"/>
              <a:gd name="connsiteX9" fmla="*/ 160247 w 1732763"/>
              <a:gd name="connsiteY9" fmla="*/ 1052652 h 1082180"/>
              <a:gd name="connsiteX10" fmla="*/ 1555467 w 1732763"/>
              <a:gd name="connsiteY10" fmla="*/ 1052652 h 1082180"/>
              <a:gd name="connsiteX11" fmla="*/ 1703857 w 1732763"/>
              <a:gd name="connsiteY11" fmla="*/ 953079 h 1082180"/>
              <a:gd name="connsiteX12" fmla="*/ 1703857 w 1732763"/>
              <a:gd name="connsiteY12" fmla="*/ 905961 h 1082180"/>
              <a:gd name="connsiteX13" fmla="*/ 1703857 w 1732763"/>
              <a:gd name="connsiteY13" fmla="*/ 554797 h 1082180"/>
              <a:gd name="connsiteX14" fmla="*/ 1703857 w 1732763"/>
              <a:gd name="connsiteY14" fmla="*/ 371746 h 1082180"/>
              <a:gd name="connsiteX15" fmla="*/ 11857 w 1732763"/>
              <a:gd name="connsiteY15" fmla="*/ 371746 h 1082180"/>
              <a:gd name="connsiteX16" fmla="*/ 11857 w 1732763"/>
              <a:gd name="connsiteY16" fmla="*/ 554797 h 1082180"/>
              <a:gd name="connsiteX17" fmla="*/ 11857 w 1732763"/>
              <a:gd name="connsiteY17" fmla="*/ 905961 h 1082180"/>
              <a:gd name="connsiteX18" fmla="*/ 11857 w 1732763"/>
              <a:gd name="connsiteY18" fmla="*/ 953079 h 1082180"/>
              <a:gd name="connsiteX19" fmla="*/ 20281 w 1732763"/>
              <a:gd name="connsiteY19" fmla="*/ 981078 h 1082180"/>
              <a:gd name="connsiteX20" fmla="*/ 14174 w 1732763"/>
              <a:gd name="connsiteY20" fmla="*/ 972020 h 1082180"/>
              <a:gd name="connsiteX21" fmla="*/ 0 w 1732763"/>
              <a:gd name="connsiteY21" fmla="*/ 901813 h 1082180"/>
              <a:gd name="connsiteX22" fmla="*/ 0 w 1732763"/>
              <a:gd name="connsiteY22" fmla="*/ 180367 h 1082180"/>
              <a:gd name="connsiteX23" fmla="*/ 180367 w 1732763"/>
              <a:gd name="connsiteY23" fmla="*/ 0 h 1082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732763" h="1082180">
                <a:moveTo>
                  <a:pt x="180367" y="0"/>
                </a:moveTo>
                <a:lnTo>
                  <a:pt x="1552396" y="0"/>
                </a:lnTo>
                <a:cubicBezTo>
                  <a:pt x="1652010" y="0"/>
                  <a:pt x="1732763" y="80753"/>
                  <a:pt x="1732763" y="180367"/>
                </a:cubicBezTo>
                <a:lnTo>
                  <a:pt x="1732763" y="901813"/>
                </a:lnTo>
                <a:cubicBezTo>
                  <a:pt x="1732763" y="1001427"/>
                  <a:pt x="1652010" y="1082180"/>
                  <a:pt x="1552396" y="1082180"/>
                </a:cubicBezTo>
                <a:lnTo>
                  <a:pt x="180367" y="1082180"/>
                </a:lnTo>
                <a:cubicBezTo>
                  <a:pt x="130560" y="1082180"/>
                  <a:pt x="85468" y="1061992"/>
                  <a:pt x="52828" y="1029352"/>
                </a:cubicBezTo>
                <a:lnTo>
                  <a:pt x="35729" y="1003990"/>
                </a:lnTo>
                <a:lnTo>
                  <a:pt x="55320" y="1023488"/>
                </a:lnTo>
                <a:cubicBezTo>
                  <a:pt x="82173" y="1041507"/>
                  <a:pt x="119270" y="1052652"/>
                  <a:pt x="160247" y="1052652"/>
                </a:cubicBezTo>
                <a:lnTo>
                  <a:pt x="1555467" y="1052652"/>
                </a:lnTo>
                <a:cubicBezTo>
                  <a:pt x="1637421" y="1052652"/>
                  <a:pt x="1703857" y="1008072"/>
                  <a:pt x="1703857" y="953079"/>
                </a:cubicBezTo>
                <a:lnTo>
                  <a:pt x="1703857" y="905961"/>
                </a:lnTo>
                <a:lnTo>
                  <a:pt x="1703857" y="554797"/>
                </a:lnTo>
                <a:lnTo>
                  <a:pt x="1703857" y="371746"/>
                </a:lnTo>
                <a:lnTo>
                  <a:pt x="11857" y="371746"/>
                </a:lnTo>
                <a:lnTo>
                  <a:pt x="11857" y="554797"/>
                </a:lnTo>
                <a:lnTo>
                  <a:pt x="11857" y="905961"/>
                </a:lnTo>
                <a:lnTo>
                  <a:pt x="11857" y="953079"/>
                </a:lnTo>
                <a:lnTo>
                  <a:pt x="20281" y="981078"/>
                </a:lnTo>
                <a:lnTo>
                  <a:pt x="14174" y="972020"/>
                </a:lnTo>
                <a:cubicBezTo>
                  <a:pt x="5047" y="950441"/>
                  <a:pt x="0" y="926717"/>
                  <a:pt x="0" y="901813"/>
                </a:cubicBezTo>
                <a:lnTo>
                  <a:pt x="0" y="180367"/>
                </a:lnTo>
                <a:cubicBezTo>
                  <a:pt x="0" y="80753"/>
                  <a:pt x="80753" y="0"/>
                  <a:pt x="18036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5D787A-D204-4835-B838-D648CEC4ECB6}"/>
              </a:ext>
            </a:extLst>
          </p:cNvPr>
          <p:cNvSpPr txBox="1"/>
          <p:nvPr/>
        </p:nvSpPr>
        <p:spPr>
          <a:xfrm>
            <a:off x="2936147" y="4087752"/>
            <a:ext cx="138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/>
                </a:solidFill>
              </a:rPr>
              <a:t>창의</a:t>
            </a:r>
          </a:p>
        </p:txBody>
      </p: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72BD7CB0-26CD-4439-B499-1B369DB7CFDF}"/>
              </a:ext>
            </a:extLst>
          </p:cNvPr>
          <p:cNvSpPr/>
          <p:nvPr/>
        </p:nvSpPr>
        <p:spPr>
          <a:xfrm>
            <a:off x="5225817" y="4087752"/>
            <a:ext cx="1732763" cy="1082180"/>
          </a:xfrm>
          <a:custGeom>
            <a:avLst/>
            <a:gdLst>
              <a:gd name="connsiteX0" fmla="*/ 180367 w 1732763"/>
              <a:gd name="connsiteY0" fmla="*/ 0 h 1082180"/>
              <a:gd name="connsiteX1" fmla="*/ 1552396 w 1732763"/>
              <a:gd name="connsiteY1" fmla="*/ 0 h 1082180"/>
              <a:gd name="connsiteX2" fmla="*/ 1732763 w 1732763"/>
              <a:gd name="connsiteY2" fmla="*/ 180367 h 1082180"/>
              <a:gd name="connsiteX3" fmla="*/ 1732763 w 1732763"/>
              <a:gd name="connsiteY3" fmla="*/ 901813 h 1082180"/>
              <a:gd name="connsiteX4" fmla="*/ 1552396 w 1732763"/>
              <a:gd name="connsiteY4" fmla="*/ 1082180 h 1082180"/>
              <a:gd name="connsiteX5" fmla="*/ 180367 w 1732763"/>
              <a:gd name="connsiteY5" fmla="*/ 1082180 h 1082180"/>
              <a:gd name="connsiteX6" fmla="*/ 52828 w 1732763"/>
              <a:gd name="connsiteY6" fmla="*/ 1029352 h 1082180"/>
              <a:gd name="connsiteX7" fmla="*/ 35729 w 1732763"/>
              <a:gd name="connsiteY7" fmla="*/ 1003990 h 1082180"/>
              <a:gd name="connsiteX8" fmla="*/ 55320 w 1732763"/>
              <a:gd name="connsiteY8" fmla="*/ 1023488 h 1082180"/>
              <a:gd name="connsiteX9" fmla="*/ 160247 w 1732763"/>
              <a:gd name="connsiteY9" fmla="*/ 1052652 h 1082180"/>
              <a:gd name="connsiteX10" fmla="*/ 1555467 w 1732763"/>
              <a:gd name="connsiteY10" fmla="*/ 1052652 h 1082180"/>
              <a:gd name="connsiteX11" fmla="*/ 1703857 w 1732763"/>
              <a:gd name="connsiteY11" fmla="*/ 953079 h 1082180"/>
              <a:gd name="connsiteX12" fmla="*/ 1703857 w 1732763"/>
              <a:gd name="connsiteY12" fmla="*/ 905961 h 1082180"/>
              <a:gd name="connsiteX13" fmla="*/ 1703857 w 1732763"/>
              <a:gd name="connsiteY13" fmla="*/ 554797 h 1082180"/>
              <a:gd name="connsiteX14" fmla="*/ 1703857 w 1732763"/>
              <a:gd name="connsiteY14" fmla="*/ 371746 h 1082180"/>
              <a:gd name="connsiteX15" fmla="*/ 11857 w 1732763"/>
              <a:gd name="connsiteY15" fmla="*/ 371746 h 1082180"/>
              <a:gd name="connsiteX16" fmla="*/ 11857 w 1732763"/>
              <a:gd name="connsiteY16" fmla="*/ 554797 h 1082180"/>
              <a:gd name="connsiteX17" fmla="*/ 11857 w 1732763"/>
              <a:gd name="connsiteY17" fmla="*/ 905961 h 1082180"/>
              <a:gd name="connsiteX18" fmla="*/ 11857 w 1732763"/>
              <a:gd name="connsiteY18" fmla="*/ 953079 h 1082180"/>
              <a:gd name="connsiteX19" fmla="*/ 20281 w 1732763"/>
              <a:gd name="connsiteY19" fmla="*/ 981078 h 1082180"/>
              <a:gd name="connsiteX20" fmla="*/ 14174 w 1732763"/>
              <a:gd name="connsiteY20" fmla="*/ 972020 h 1082180"/>
              <a:gd name="connsiteX21" fmla="*/ 0 w 1732763"/>
              <a:gd name="connsiteY21" fmla="*/ 901813 h 1082180"/>
              <a:gd name="connsiteX22" fmla="*/ 0 w 1732763"/>
              <a:gd name="connsiteY22" fmla="*/ 180367 h 1082180"/>
              <a:gd name="connsiteX23" fmla="*/ 180367 w 1732763"/>
              <a:gd name="connsiteY23" fmla="*/ 0 h 1082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732763" h="1082180">
                <a:moveTo>
                  <a:pt x="180367" y="0"/>
                </a:moveTo>
                <a:lnTo>
                  <a:pt x="1552396" y="0"/>
                </a:lnTo>
                <a:cubicBezTo>
                  <a:pt x="1652010" y="0"/>
                  <a:pt x="1732763" y="80753"/>
                  <a:pt x="1732763" y="180367"/>
                </a:cubicBezTo>
                <a:lnTo>
                  <a:pt x="1732763" y="901813"/>
                </a:lnTo>
                <a:cubicBezTo>
                  <a:pt x="1732763" y="1001427"/>
                  <a:pt x="1652010" y="1082180"/>
                  <a:pt x="1552396" y="1082180"/>
                </a:cubicBezTo>
                <a:lnTo>
                  <a:pt x="180367" y="1082180"/>
                </a:lnTo>
                <a:cubicBezTo>
                  <a:pt x="130560" y="1082180"/>
                  <a:pt x="85468" y="1061992"/>
                  <a:pt x="52828" y="1029352"/>
                </a:cubicBezTo>
                <a:lnTo>
                  <a:pt x="35729" y="1003990"/>
                </a:lnTo>
                <a:lnTo>
                  <a:pt x="55320" y="1023488"/>
                </a:lnTo>
                <a:cubicBezTo>
                  <a:pt x="82173" y="1041507"/>
                  <a:pt x="119270" y="1052652"/>
                  <a:pt x="160247" y="1052652"/>
                </a:cubicBezTo>
                <a:lnTo>
                  <a:pt x="1555467" y="1052652"/>
                </a:lnTo>
                <a:cubicBezTo>
                  <a:pt x="1637421" y="1052652"/>
                  <a:pt x="1703857" y="1008072"/>
                  <a:pt x="1703857" y="953079"/>
                </a:cubicBezTo>
                <a:lnTo>
                  <a:pt x="1703857" y="905961"/>
                </a:lnTo>
                <a:lnTo>
                  <a:pt x="1703857" y="554797"/>
                </a:lnTo>
                <a:lnTo>
                  <a:pt x="1703857" y="371746"/>
                </a:lnTo>
                <a:lnTo>
                  <a:pt x="11857" y="371746"/>
                </a:lnTo>
                <a:lnTo>
                  <a:pt x="11857" y="554797"/>
                </a:lnTo>
                <a:lnTo>
                  <a:pt x="11857" y="905961"/>
                </a:lnTo>
                <a:lnTo>
                  <a:pt x="11857" y="953079"/>
                </a:lnTo>
                <a:lnTo>
                  <a:pt x="20281" y="981078"/>
                </a:lnTo>
                <a:lnTo>
                  <a:pt x="14174" y="972020"/>
                </a:lnTo>
                <a:cubicBezTo>
                  <a:pt x="5047" y="950441"/>
                  <a:pt x="0" y="926717"/>
                  <a:pt x="0" y="901813"/>
                </a:cubicBezTo>
                <a:lnTo>
                  <a:pt x="0" y="180367"/>
                </a:lnTo>
                <a:cubicBezTo>
                  <a:pt x="0" y="80753"/>
                  <a:pt x="80753" y="0"/>
                  <a:pt x="18036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E191495-BD2A-47F8-80AD-2D68D3A1B875}"/>
              </a:ext>
            </a:extLst>
          </p:cNvPr>
          <p:cNvSpPr txBox="1"/>
          <p:nvPr/>
        </p:nvSpPr>
        <p:spPr>
          <a:xfrm>
            <a:off x="5415006" y="4087752"/>
            <a:ext cx="138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/>
                </a:solidFill>
              </a:rPr>
              <a:t>책임</a:t>
            </a:r>
          </a:p>
        </p:txBody>
      </p:sp>
      <p:sp>
        <p:nvSpPr>
          <p:cNvPr id="59" name="자유형: 도형 58">
            <a:extLst>
              <a:ext uri="{FF2B5EF4-FFF2-40B4-BE49-F238E27FC236}">
                <a16:creationId xmlns:a16="http://schemas.microsoft.com/office/drawing/2014/main" id="{14F71D6A-A3B1-4AF7-900B-90DC10D71CBD}"/>
              </a:ext>
            </a:extLst>
          </p:cNvPr>
          <p:cNvSpPr/>
          <p:nvPr/>
        </p:nvSpPr>
        <p:spPr>
          <a:xfrm>
            <a:off x="7704676" y="4087752"/>
            <a:ext cx="1732763" cy="1082180"/>
          </a:xfrm>
          <a:custGeom>
            <a:avLst/>
            <a:gdLst>
              <a:gd name="connsiteX0" fmla="*/ 180367 w 1732763"/>
              <a:gd name="connsiteY0" fmla="*/ 0 h 1082180"/>
              <a:gd name="connsiteX1" fmla="*/ 1552396 w 1732763"/>
              <a:gd name="connsiteY1" fmla="*/ 0 h 1082180"/>
              <a:gd name="connsiteX2" fmla="*/ 1732763 w 1732763"/>
              <a:gd name="connsiteY2" fmla="*/ 180367 h 1082180"/>
              <a:gd name="connsiteX3" fmla="*/ 1732763 w 1732763"/>
              <a:gd name="connsiteY3" fmla="*/ 901813 h 1082180"/>
              <a:gd name="connsiteX4" fmla="*/ 1552396 w 1732763"/>
              <a:gd name="connsiteY4" fmla="*/ 1082180 h 1082180"/>
              <a:gd name="connsiteX5" fmla="*/ 180367 w 1732763"/>
              <a:gd name="connsiteY5" fmla="*/ 1082180 h 1082180"/>
              <a:gd name="connsiteX6" fmla="*/ 52828 w 1732763"/>
              <a:gd name="connsiteY6" fmla="*/ 1029352 h 1082180"/>
              <a:gd name="connsiteX7" fmla="*/ 35729 w 1732763"/>
              <a:gd name="connsiteY7" fmla="*/ 1003990 h 1082180"/>
              <a:gd name="connsiteX8" fmla="*/ 55320 w 1732763"/>
              <a:gd name="connsiteY8" fmla="*/ 1023488 h 1082180"/>
              <a:gd name="connsiteX9" fmla="*/ 160247 w 1732763"/>
              <a:gd name="connsiteY9" fmla="*/ 1052652 h 1082180"/>
              <a:gd name="connsiteX10" fmla="*/ 1555467 w 1732763"/>
              <a:gd name="connsiteY10" fmla="*/ 1052652 h 1082180"/>
              <a:gd name="connsiteX11" fmla="*/ 1703857 w 1732763"/>
              <a:gd name="connsiteY11" fmla="*/ 953079 h 1082180"/>
              <a:gd name="connsiteX12" fmla="*/ 1703857 w 1732763"/>
              <a:gd name="connsiteY12" fmla="*/ 905961 h 1082180"/>
              <a:gd name="connsiteX13" fmla="*/ 1703857 w 1732763"/>
              <a:gd name="connsiteY13" fmla="*/ 554797 h 1082180"/>
              <a:gd name="connsiteX14" fmla="*/ 1703857 w 1732763"/>
              <a:gd name="connsiteY14" fmla="*/ 371746 h 1082180"/>
              <a:gd name="connsiteX15" fmla="*/ 11857 w 1732763"/>
              <a:gd name="connsiteY15" fmla="*/ 371746 h 1082180"/>
              <a:gd name="connsiteX16" fmla="*/ 11857 w 1732763"/>
              <a:gd name="connsiteY16" fmla="*/ 554797 h 1082180"/>
              <a:gd name="connsiteX17" fmla="*/ 11857 w 1732763"/>
              <a:gd name="connsiteY17" fmla="*/ 905961 h 1082180"/>
              <a:gd name="connsiteX18" fmla="*/ 11857 w 1732763"/>
              <a:gd name="connsiteY18" fmla="*/ 953079 h 1082180"/>
              <a:gd name="connsiteX19" fmla="*/ 20281 w 1732763"/>
              <a:gd name="connsiteY19" fmla="*/ 981078 h 1082180"/>
              <a:gd name="connsiteX20" fmla="*/ 14174 w 1732763"/>
              <a:gd name="connsiteY20" fmla="*/ 972020 h 1082180"/>
              <a:gd name="connsiteX21" fmla="*/ 0 w 1732763"/>
              <a:gd name="connsiteY21" fmla="*/ 901813 h 1082180"/>
              <a:gd name="connsiteX22" fmla="*/ 0 w 1732763"/>
              <a:gd name="connsiteY22" fmla="*/ 180367 h 1082180"/>
              <a:gd name="connsiteX23" fmla="*/ 180367 w 1732763"/>
              <a:gd name="connsiteY23" fmla="*/ 0 h 1082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732763" h="1082180">
                <a:moveTo>
                  <a:pt x="180367" y="0"/>
                </a:moveTo>
                <a:lnTo>
                  <a:pt x="1552396" y="0"/>
                </a:lnTo>
                <a:cubicBezTo>
                  <a:pt x="1652010" y="0"/>
                  <a:pt x="1732763" y="80753"/>
                  <a:pt x="1732763" y="180367"/>
                </a:cubicBezTo>
                <a:lnTo>
                  <a:pt x="1732763" y="901813"/>
                </a:lnTo>
                <a:cubicBezTo>
                  <a:pt x="1732763" y="1001427"/>
                  <a:pt x="1652010" y="1082180"/>
                  <a:pt x="1552396" y="1082180"/>
                </a:cubicBezTo>
                <a:lnTo>
                  <a:pt x="180367" y="1082180"/>
                </a:lnTo>
                <a:cubicBezTo>
                  <a:pt x="130560" y="1082180"/>
                  <a:pt x="85468" y="1061992"/>
                  <a:pt x="52828" y="1029352"/>
                </a:cubicBezTo>
                <a:lnTo>
                  <a:pt x="35729" y="1003990"/>
                </a:lnTo>
                <a:lnTo>
                  <a:pt x="55320" y="1023488"/>
                </a:lnTo>
                <a:cubicBezTo>
                  <a:pt x="82173" y="1041507"/>
                  <a:pt x="119270" y="1052652"/>
                  <a:pt x="160247" y="1052652"/>
                </a:cubicBezTo>
                <a:lnTo>
                  <a:pt x="1555467" y="1052652"/>
                </a:lnTo>
                <a:cubicBezTo>
                  <a:pt x="1637421" y="1052652"/>
                  <a:pt x="1703857" y="1008072"/>
                  <a:pt x="1703857" y="953079"/>
                </a:cubicBezTo>
                <a:lnTo>
                  <a:pt x="1703857" y="905961"/>
                </a:lnTo>
                <a:lnTo>
                  <a:pt x="1703857" y="554797"/>
                </a:lnTo>
                <a:lnTo>
                  <a:pt x="1703857" y="371746"/>
                </a:lnTo>
                <a:lnTo>
                  <a:pt x="11857" y="371746"/>
                </a:lnTo>
                <a:lnTo>
                  <a:pt x="11857" y="554797"/>
                </a:lnTo>
                <a:lnTo>
                  <a:pt x="11857" y="905961"/>
                </a:lnTo>
                <a:lnTo>
                  <a:pt x="11857" y="953079"/>
                </a:lnTo>
                <a:lnTo>
                  <a:pt x="20281" y="981078"/>
                </a:lnTo>
                <a:lnTo>
                  <a:pt x="14174" y="972020"/>
                </a:lnTo>
                <a:cubicBezTo>
                  <a:pt x="5047" y="950441"/>
                  <a:pt x="0" y="926717"/>
                  <a:pt x="0" y="901813"/>
                </a:cubicBezTo>
                <a:lnTo>
                  <a:pt x="0" y="180367"/>
                </a:lnTo>
                <a:cubicBezTo>
                  <a:pt x="0" y="80753"/>
                  <a:pt x="80753" y="0"/>
                  <a:pt x="180367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56C2859-3A55-47B0-9394-F6DA155FA200}"/>
              </a:ext>
            </a:extLst>
          </p:cNvPr>
          <p:cNvSpPr txBox="1"/>
          <p:nvPr/>
        </p:nvSpPr>
        <p:spPr>
          <a:xfrm>
            <a:off x="7893865" y="4087752"/>
            <a:ext cx="138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/>
                </a:solidFill>
              </a:rPr>
              <a:t>배려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59BE1C35-6F1B-44C7-869D-0ABA79ED2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870" y="2745781"/>
            <a:ext cx="3238095" cy="1206349"/>
          </a:xfrm>
          <a:prstGeom prst="rect">
            <a:avLst/>
          </a:prstGeom>
          <a:effectLst/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AE916B6-97DC-4B17-8A15-604F87048C00}"/>
              </a:ext>
            </a:extLst>
          </p:cNvPr>
          <p:cNvSpPr txBox="1"/>
          <p:nvPr/>
        </p:nvSpPr>
        <p:spPr>
          <a:xfrm>
            <a:off x="5485938" y="3256676"/>
            <a:ext cx="12374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>
                <a:solidFill>
                  <a:schemeClr val="bg1"/>
                </a:solidFill>
              </a:rPr>
              <a:t>경영 이념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EED5128-1931-4E5E-862F-6C68E3D2F3CC}"/>
              </a:ext>
            </a:extLst>
          </p:cNvPr>
          <p:cNvSpPr txBox="1"/>
          <p:nvPr/>
        </p:nvSpPr>
        <p:spPr>
          <a:xfrm>
            <a:off x="2846839" y="4647501"/>
            <a:ext cx="15247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창의적</a:t>
            </a:r>
            <a:r>
              <a:rPr lang="en-US" altLang="ko-KR" sz="1200" b="1" dirty="0"/>
              <a:t> </a:t>
            </a:r>
            <a:r>
              <a:rPr lang="ko-KR" altLang="en-US" sz="1200" b="1" dirty="0"/>
              <a:t>혁신적 사고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C9EC55E-1286-4526-B64F-388E78978BEA}"/>
              </a:ext>
            </a:extLst>
          </p:cNvPr>
          <p:cNvSpPr txBox="1"/>
          <p:nvPr/>
        </p:nvSpPr>
        <p:spPr>
          <a:xfrm>
            <a:off x="5677309" y="4632786"/>
            <a:ext cx="8547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주인 의식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FA372BE-E646-44C2-827B-3535793025DE}"/>
              </a:ext>
            </a:extLst>
          </p:cNvPr>
          <p:cNvSpPr txBox="1"/>
          <p:nvPr/>
        </p:nvSpPr>
        <p:spPr>
          <a:xfrm>
            <a:off x="7900513" y="4632786"/>
            <a:ext cx="13708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/>
              <a:t>고객과 상호 배려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523822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제목 4"/>
          <p:cNvSpPr txBox="1">
            <a:spLocks/>
          </p:cNvSpPr>
          <p:nvPr/>
        </p:nvSpPr>
        <p:spPr>
          <a:xfrm>
            <a:off x="318782" y="8388"/>
            <a:ext cx="8681735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Tx/>
              <a:buFont typeface="Arial"/>
              <a:buNone/>
              <a:tabLst/>
              <a:defRPr/>
            </a:pPr>
            <a:r>
              <a:rPr kumimoji="0" lang="en-US" altLang="ko-KR" sz="2200" b="1" i="0" u="none" strike="noStrike" kern="1200" cap="none" spc="-80" normalizeH="0" baseline="0" noProof="0" dirty="0">
                <a:ln>
                  <a:noFill/>
                </a:ln>
                <a:solidFill>
                  <a:srgbClr val="0C0C0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Company Status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Tx/>
              <a:buFont typeface="Arial"/>
              <a:buNone/>
              <a:tabLst/>
              <a:defRPr/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회사 현황</a:t>
            </a: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fld id="{A8E26909-83D1-4614-9A5E-27159C2C77EA}" type="slidenum"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r>
              <a:rPr kumimoji="0" lang="ko-KR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8FDC548B-9D72-41D2-B1C2-3EF11307289A}"/>
              </a:ext>
            </a:extLst>
          </p:cNvPr>
          <p:cNvGrpSpPr/>
          <p:nvPr/>
        </p:nvGrpSpPr>
        <p:grpSpPr>
          <a:xfrm>
            <a:off x="620398" y="846590"/>
            <a:ext cx="10954654" cy="4951694"/>
            <a:chOff x="502952" y="653643"/>
            <a:chExt cx="10954654" cy="4951694"/>
          </a:xfrm>
        </p:grpSpPr>
        <p:sp>
          <p:nvSpPr>
            <p:cNvPr id="3" name="막힌 원호 2">
              <a:extLst>
                <a:ext uri="{FF2B5EF4-FFF2-40B4-BE49-F238E27FC236}">
                  <a16:creationId xmlns:a16="http://schemas.microsoft.com/office/drawing/2014/main" id="{F5F78436-B867-4EEA-98B7-941DD69B7AB1}"/>
                </a:ext>
              </a:extLst>
            </p:cNvPr>
            <p:cNvSpPr/>
            <p:nvPr/>
          </p:nvSpPr>
          <p:spPr>
            <a:xfrm>
              <a:off x="2571668" y="653643"/>
              <a:ext cx="4951694" cy="4951694"/>
            </a:xfrm>
            <a:prstGeom prst="blockArc">
              <a:avLst>
                <a:gd name="adj1" fmla="val 18900000"/>
                <a:gd name="adj2" fmla="val 2700000"/>
                <a:gd name="adj3" fmla="val 436"/>
              </a:avLst>
            </a:prstGeom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막힌 원호 18">
              <a:extLst>
                <a:ext uri="{FF2B5EF4-FFF2-40B4-BE49-F238E27FC236}">
                  <a16:creationId xmlns:a16="http://schemas.microsoft.com/office/drawing/2014/main" id="{3DA465A7-0ABF-4238-816C-E53C9FA75BD0}"/>
                </a:ext>
              </a:extLst>
            </p:cNvPr>
            <p:cNvSpPr/>
            <p:nvPr/>
          </p:nvSpPr>
          <p:spPr>
            <a:xfrm rot="10800000">
              <a:off x="4668638" y="653643"/>
              <a:ext cx="4951694" cy="4951694"/>
            </a:xfrm>
            <a:prstGeom prst="blockArc">
              <a:avLst>
                <a:gd name="adj1" fmla="val 18900000"/>
                <a:gd name="adj2" fmla="val 2700000"/>
                <a:gd name="adj3" fmla="val 436"/>
              </a:avLst>
            </a:prstGeom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1E518FF8-BDD2-4C0F-9849-1C7054101B01}"/>
                </a:ext>
              </a:extLst>
            </p:cNvPr>
            <p:cNvGrpSpPr/>
            <p:nvPr/>
          </p:nvGrpSpPr>
          <p:grpSpPr>
            <a:xfrm>
              <a:off x="502952" y="1489257"/>
              <a:ext cx="10954654" cy="3305482"/>
              <a:chOff x="502952" y="1489257"/>
              <a:chExt cx="10954654" cy="3305482"/>
            </a:xfrm>
          </p:grpSpPr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id="{66FF11E8-DED5-49AB-9A43-DEE63E040E5B}"/>
                  </a:ext>
                </a:extLst>
              </p:cNvPr>
              <p:cNvSpPr/>
              <p:nvPr/>
            </p:nvSpPr>
            <p:spPr>
              <a:xfrm>
                <a:off x="7144409" y="1573989"/>
                <a:ext cx="4313197" cy="565555"/>
              </a:xfrm>
              <a:custGeom>
                <a:avLst/>
                <a:gdLst>
                  <a:gd name="connsiteX0" fmla="*/ 0 w 4313197"/>
                  <a:gd name="connsiteY0" fmla="*/ 0 h 565555"/>
                  <a:gd name="connsiteX1" fmla="*/ 4313197 w 4313197"/>
                  <a:gd name="connsiteY1" fmla="*/ 0 h 565555"/>
                  <a:gd name="connsiteX2" fmla="*/ 4313197 w 4313197"/>
                  <a:gd name="connsiteY2" fmla="*/ 565555 h 565555"/>
                  <a:gd name="connsiteX3" fmla="*/ 0 w 4313197"/>
                  <a:gd name="connsiteY3" fmla="*/ 565555 h 565555"/>
                  <a:gd name="connsiteX4" fmla="*/ 0 w 4313197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13197" h="565555">
                    <a:moveTo>
                      <a:pt x="0" y="0"/>
                    </a:moveTo>
                    <a:lnTo>
                      <a:pt x="4313197" y="0"/>
                    </a:lnTo>
                    <a:lnTo>
                      <a:pt x="4313197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 algn="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400" b="1" kern="1200" dirty="0">
                    <a:latin typeface="+mn-ea"/>
                    <a:ea typeface="+mn-ea"/>
                  </a:rPr>
                  <a:t>경기도 부천시 </a:t>
                </a:r>
                <a:r>
                  <a:rPr lang="ko-KR" altLang="en-US" sz="1400" b="1" kern="1200" dirty="0" err="1">
                    <a:latin typeface="+mn-ea"/>
                    <a:ea typeface="+mn-ea"/>
                  </a:rPr>
                  <a:t>경인로</a:t>
                </a:r>
                <a:r>
                  <a:rPr lang="ko-KR" altLang="en-US" sz="1400" b="1" kern="1200" dirty="0">
                    <a:latin typeface="+mn-ea"/>
                    <a:ea typeface="+mn-ea"/>
                  </a:rPr>
                  <a:t> </a:t>
                </a:r>
                <a:r>
                  <a:rPr lang="en-US" altLang="ko-KR" sz="1400" b="1" kern="1200" dirty="0">
                    <a:latin typeface="+mn-ea"/>
                    <a:ea typeface="+mn-ea"/>
                  </a:rPr>
                  <a:t>124. 401</a:t>
                </a:r>
                <a:r>
                  <a:rPr lang="ko-KR" altLang="en-US" sz="1400" b="1" kern="1200" dirty="0">
                    <a:latin typeface="+mn-ea"/>
                    <a:ea typeface="+mn-ea"/>
                  </a:rPr>
                  <a:t>호</a:t>
                </a:r>
                <a:r>
                  <a:rPr lang="en-US" altLang="ko-KR" sz="1400" b="1" kern="1200" dirty="0">
                    <a:latin typeface="+mn-ea"/>
                    <a:ea typeface="+mn-ea"/>
                  </a:rPr>
                  <a:t>(</a:t>
                </a:r>
                <a:r>
                  <a:rPr lang="ko-KR" altLang="en-US" sz="1400" b="1" kern="1200" dirty="0">
                    <a:latin typeface="+mn-ea"/>
                    <a:ea typeface="+mn-ea"/>
                  </a:rPr>
                  <a:t>송내동</a:t>
                </a:r>
                <a:r>
                  <a:rPr lang="en-US" altLang="ko-KR" sz="1400" b="1" kern="1200" dirty="0">
                    <a:latin typeface="+mn-ea"/>
                    <a:ea typeface="+mn-ea"/>
                  </a:rPr>
                  <a:t>)</a:t>
                </a:r>
                <a:endParaRPr lang="ko-KR" altLang="en-US" sz="1400" b="1" kern="1200" dirty="0">
                  <a:latin typeface="+mn-ea"/>
                  <a:ea typeface="+mn-ea"/>
                </a:endParaRPr>
              </a:p>
            </p:txBody>
          </p:sp>
          <p:sp>
            <p:nvSpPr>
              <p:cNvPr id="5" name="타원 4">
                <a:extLst>
                  <a:ext uri="{FF2B5EF4-FFF2-40B4-BE49-F238E27FC236}">
                    <a16:creationId xmlns:a16="http://schemas.microsoft.com/office/drawing/2014/main" id="{FB85DAA9-633E-433C-902F-C13867938519}"/>
                  </a:ext>
                </a:extLst>
              </p:cNvPr>
              <p:cNvSpPr/>
              <p:nvPr/>
            </p:nvSpPr>
            <p:spPr>
              <a:xfrm>
                <a:off x="6790936" y="1503295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" name="자유형: 도형 5">
                <a:extLst>
                  <a:ext uri="{FF2B5EF4-FFF2-40B4-BE49-F238E27FC236}">
                    <a16:creationId xmlns:a16="http://schemas.microsoft.com/office/drawing/2014/main" id="{E0E108F9-9EDA-4D08-9DD6-D53FD1A958B3}"/>
                  </a:ext>
                </a:extLst>
              </p:cNvPr>
              <p:cNvSpPr/>
              <p:nvPr/>
            </p:nvSpPr>
            <p:spPr>
              <a:xfrm>
                <a:off x="7468655" y="2422470"/>
                <a:ext cx="3988950" cy="565555"/>
              </a:xfrm>
              <a:custGeom>
                <a:avLst/>
                <a:gdLst>
                  <a:gd name="connsiteX0" fmla="*/ 0 w 3988950"/>
                  <a:gd name="connsiteY0" fmla="*/ 0 h 565555"/>
                  <a:gd name="connsiteX1" fmla="*/ 3988950 w 3988950"/>
                  <a:gd name="connsiteY1" fmla="*/ 0 h 565555"/>
                  <a:gd name="connsiteX2" fmla="*/ 3988950 w 3988950"/>
                  <a:gd name="connsiteY2" fmla="*/ 565555 h 565555"/>
                  <a:gd name="connsiteX3" fmla="*/ 0 w 3988950"/>
                  <a:gd name="connsiteY3" fmla="*/ 565555 h 565555"/>
                  <a:gd name="connsiteX4" fmla="*/ 0 w 3988950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88950" h="565555">
                    <a:moveTo>
                      <a:pt x="0" y="0"/>
                    </a:moveTo>
                    <a:lnTo>
                      <a:pt x="3988950" y="0"/>
                    </a:lnTo>
                    <a:lnTo>
                      <a:pt x="3988950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 marL="0" lvl="0" indent="0" algn="r" defTabSz="6223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ko-KR" altLang="en-US" sz="1400" b="1" kern="1200" dirty="0">
                    <a:latin typeface="+mn-ea"/>
                    <a:ea typeface="+mn-ea"/>
                  </a:rPr>
                  <a:t>유무선 통신장비</a:t>
                </a:r>
                <a:r>
                  <a:rPr lang="en-US" altLang="ko-KR" sz="1400" b="1" kern="1200" dirty="0">
                    <a:latin typeface="+mn-ea"/>
                    <a:ea typeface="+mn-ea"/>
                  </a:rPr>
                  <a:t>, </a:t>
                </a:r>
                <a:r>
                  <a:rPr lang="ko-KR" altLang="en-US" sz="1400" b="1" kern="1200" dirty="0">
                    <a:latin typeface="+mn-ea"/>
                    <a:ea typeface="+mn-ea"/>
                  </a:rPr>
                  <a:t>사물인터넷 시스템 개발</a:t>
                </a:r>
              </a:p>
            </p:txBody>
          </p:sp>
          <p:sp>
            <p:nvSpPr>
              <p:cNvPr id="7" name="타원 6">
                <a:extLst>
                  <a:ext uri="{FF2B5EF4-FFF2-40B4-BE49-F238E27FC236}">
                    <a16:creationId xmlns:a16="http://schemas.microsoft.com/office/drawing/2014/main" id="{5D9EE895-0142-4A63-AB57-DBFFC1839D53}"/>
                  </a:ext>
                </a:extLst>
              </p:cNvPr>
              <p:cNvSpPr/>
              <p:nvPr/>
            </p:nvSpPr>
            <p:spPr>
              <a:xfrm>
                <a:off x="7115182" y="2351776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" name="자유형: 도형 7">
                <a:extLst>
                  <a:ext uri="{FF2B5EF4-FFF2-40B4-BE49-F238E27FC236}">
                    <a16:creationId xmlns:a16="http://schemas.microsoft.com/office/drawing/2014/main" id="{89EAF506-76DB-49BD-BB8D-2E3A70F3CEDD}"/>
                  </a:ext>
                </a:extLst>
              </p:cNvPr>
              <p:cNvSpPr/>
              <p:nvPr/>
            </p:nvSpPr>
            <p:spPr>
              <a:xfrm>
                <a:off x="7468655" y="3270952"/>
                <a:ext cx="3988950" cy="565555"/>
              </a:xfrm>
              <a:custGeom>
                <a:avLst/>
                <a:gdLst>
                  <a:gd name="connsiteX0" fmla="*/ 0 w 3988950"/>
                  <a:gd name="connsiteY0" fmla="*/ 0 h 565555"/>
                  <a:gd name="connsiteX1" fmla="*/ 3988950 w 3988950"/>
                  <a:gd name="connsiteY1" fmla="*/ 0 h 565555"/>
                  <a:gd name="connsiteX2" fmla="*/ 3988950 w 3988950"/>
                  <a:gd name="connsiteY2" fmla="*/ 565555 h 565555"/>
                  <a:gd name="connsiteX3" fmla="*/ 0 w 3988950"/>
                  <a:gd name="connsiteY3" fmla="*/ 565555 h 565555"/>
                  <a:gd name="connsiteX4" fmla="*/ 0 w 3988950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88950" h="565555">
                    <a:moveTo>
                      <a:pt x="0" y="0"/>
                    </a:moveTo>
                    <a:lnTo>
                      <a:pt x="3988950" y="0"/>
                    </a:lnTo>
                    <a:lnTo>
                      <a:pt x="3988950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1400" b="1" kern="1200" dirty="0"/>
                  <a:t>벤처 기업 인증 </a:t>
                </a:r>
                <a:r>
                  <a:rPr lang="en-US" altLang="ko-KR" sz="1400" b="1" kern="1200" dirty="0"/>
                  <a:t>/ KC </a:t>
                </a:r>
                <a:r>
                  <a:rPr lang="ko-KR" altLang="en-US" sz="1400" b="1" kern="1200" dirty="0"/>
                  <a:t>인증 </a:t>
                </a:r>
                <a:r>
                  <a:rPr lang="en-US" altLang="ko-KR" sz="1400" b="1" kern="1200" dirty="0"/>
                  <a:t>/ </a:t>
                </a:r>
                <a:r>
                  <a:rPr kumimoji="1" lang="ko-KR" altLang="en-US" sz="1400" b="1" spc="-80" dirty="0"/>
                  <a:t>기술 역량 우수 기업</a:t>
                </a:r>
                <a:r>
                  <a:rPr lang="en-US" altLang="ko-KR" sz="1400" b="1" kern="1200" dirty="0"/>
                  <a:t> </a:t>
                </a:r>
                <a:endParaRPr lang="ko-KR" altLang="en-US" sz="1400" b="1" kern="1200" dirty="0"/>
              </a:p>
            </p:txBody>
          </p:sp>
          <p:sp>
            <p:nvSpPr>
              <p:cNvPr id="9" name="타원 8">
                <a:extLst>
                  <a:ext uri="{FF2B5EF4-FFF2-40B4-BE49-F238E27FC236}">
                    <a16:creationId xmlns:a16="http://schemas.microsoft.com/office/drawing/2014/main" id="{8F4C1F81-0F59-4A52-BB8E-59A229E1A162}"/>
                  </a:ext>
                </a:extLst>
              </p:cNvPr>
              <p:cNvSpPr/>
              <p:nvPr/>
            </p:nvSpPr>
            <p:spPr>
              <a:xfrm>
                <a:off x="7115182" y="3200257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1" name="자유형: 도형 10">
                <a:extLst>
                  <a:ext uri="{FF2B5EF4-FFF2-40B4-BE49-F238E27FC236}">
                    <a16:creationId xmlns:a16="http://schemas.microsoft.com/office/drawing/2014/main" id="{81D94B94-F8A0-4FF9-81FC-59C647C924DB}"/>
                  </a:ext>
                </a:extLst>
              </p:cNvPr>
              <p:cNvSpPr/>
              <p:nvPr/>
            </p:nvSpPr>
            <p:spPr>
              <a:xfrm>
                <a:off x="7167935" y="4119433"/>
                <a:ext cx="4289671" cy="565555"/>
              </a:xfrm>
              <a:custGeom>
                <a:avLst/>
                <a:gdLst>
                  <a:gd name="connsiteX0" fmla="*/ 0 w 4313197"/>
                  <a:gd name="connsiteY0" fmla="*/ 0 h 565555"/>
                  <a:gd name="connsiteX1" fmla="*/ 4313197 w 4313197"/>
                  <a:gd name="connsiteY1" fmla="*/ 0 h 565555"/>
                  <a:gd name="connsiteX2" fmla="*/ 4313197 w 4313197"/>
                  <a:gd name="connsiteY2" fmla="*/ 565555 h 565555"/>
                  <a:gd name="connsiteX3" fmla="*/ 0 w 4313197"/>
                  <a:gd name="connsiteY3" fmla="*/ 565555 h 565555"/>
                  <a:gd name="connsiteX4" fmla="*/ 0 w 4313197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13197" h="565555">
                    <a:moveTo>
                      <a:pt x="0" y="0"/>
                    </a:moveTo>
                    <a:lnTo>
                      <a:pt x="4313197" y="0"/>
                    </a:lnTo>
                    <a:lnTo>
                      <a:pt x="4313197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>
                  <a:lnSpc>
                    <a:spcPct val="150000"/>
                  </a:lnSpc>
                  <a:defRPr/>
                </a:pPr>
                <a:r>
                  <a:rPr lang="en-US" altLang="ko-KR" sz="1300" b="1" dirty="0">
                    <a:latin typeface="+mn-ea"/>
                  </a:rPr>
                  <a:t>SNS(</a:t>
                </a:r>
                <a:r>
                  <a:rPr lang="ko-KR" altLang="en-US" sz="1300" b="1" dirty="0">
                    <a:latin typeface="+mn-ea"/>
                  </a:rPr>
                  <a:t>카톡</a:t>
                </a:r>
                <a:r>
                  <a:rPr lang="en-US" altLang="ko-KR" sz="1300" b="1" dirty="0">
                    <a:latin typeface="+mn-ea"/>
                  </a:rPr>
                  <a:t>, </a:t>
                </a:r>
                <a:r>
                  <a:rPr lang="en-US" altLang="ko-KR" sz="1300" b="1" dirty="0" err="1">
                    <a:latin typeface="+mn-ea"/>
                  </a:rPr>
                  <a:t>wechat</a:t>
                </a:r>
                <a:r>
                  <a:rPr lang="en-US" altLang="ko-KR" sz="1300" b="1" dirty="0">
                    <a:latin typeface="+mn-ea"/>
                  </a:rPr>
                  <a:t>, </a:t>
                </a:r>
                <a:r>
                  <a:rPr lang="en-US" altLang="ko-KR" sz="1300" b="1" dirty="0" err="1">
                    <a:latin typeface="+mn-ea"/>
                  </a:rPr>
                  <a:t>whatsapp</a:t>
                </a:r>
                <a:r>
                  <a:rPr lang="en-US" altLang="ko-KR" sz="1300" b="1" dirty="0">
                    <a:latin typeface="+mn-ea"/>
                  </a:rPr>
                  <a:t>, Facebook Messenger)</a:t>
                </a:r>
                <a:r>
                  <a:rPr lang="ko-KR" altLang="en-US" sz="1300" b="1" dirty="0">
                    <a:latin typeface="+mn-ea"/>
                  </a:rPr>
                  <a:t> 이용 메시지 발송 시스템 구축</a:t>
                </a:r>
              </a:p>
            </p:txBody>
          </p: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21AF22DB-A915-49EC-BE29-023B870802CA}"/>
                  </a:ext>
                </a:extLst>
              </p:cNvPr>
              <p:cNvSpPr/>
              <p:nvPr/>
            </p:nvSpPr>
            <p:spPr>
              <a:xfrm>
                <a:off x="6790936" y="4087795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D22B19E-8C4A-429C-B950-4F06C216E651}"/>
                  </a:ext>
                </a:extLst>
              </p:cNvPr>
              <p:cNvSpPr txBox="1"/>
              <p:nvPr/>
            </p:nvSpPr>
            <p:spPr>
              <a:xfrm>
                <a:off x="6841363" y="1701906"/>
                <a:ext cx="6158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rgbClr val="0070C0"/>
                    </a:solidFill>
                  </a:rPr>
                  <a:t>주소</a:t>
                </a: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27A680B8-7A85-4BF2-9759-DD12C97BBB2A}"/>
                  </a:ext>
                </a:extLst>
              </p:cNvPr>
              <p:cNvSpPr txBox="1"/>
              <p:nvPr/>
            </p:nvSpPr>
            <p:spPr>
              <a:xfrm>
                <a:off x="7167935" y="2571892"/>
                <a:ext cx="6158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rgbClr val="0070C0"/>
                    </a:solidFill>
                  </a:rPr>
                  <a:t>업태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D57F9E6E-CD9F-41EA-8D7A-9FBEA294CC03}"/>
                  </a:ext>
                </a:extLst>
              </p:cNvPr>
              <p:cNvSpPr txBox="1"/>
              <p:nvPr/>
            </p:nvSpPr>
            <p:spPr>
              <a:xfrm>
                <a:off x="7149272" y="3432547"/>
                <a:ext cx="6158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rgbClr val="0070C0"/>
                    </a:solidFill>
                  </a:rPr>
                  <a:t>인증</a:t>
                </a:r>
              </a:p>
            </p:txBody>
          </p:sp>
          <p:sp>
            <p:nvSpPr>
              <p:cNvPr id="25" name="자유형: 도형 24">
                <a:extLst>
                  <a:ext uri="{FF2B5EF4-FFF2-40B4-BE49-F238E27FC236}">
                    <a16:creationId xmlns:a16="http://schemas.microsoft.com/office/drawing/2014/main" id="{39DDE28C-F3AE-4B4B-A666-D7F194F222C1}"/>
                  </a:ext>
                </a:extLst>
              </p:cNvPr>
              <p:cNvSpPr/>
              <p:nvPr/>
            </p:nvSpPr>
            <p:spPr>
              <a:xfrm>
                <a:off x="504689" y="4129902"/>
                <a:ext cx="4313197" cy="565555"/>
              </a:xfrm>
              <a:custGeom>
                <a:avLst/>
                <a:gdLst>
                  <a:gd name="connsiteX0" fmla="*/ 0 w 4313197"/>
                  <a:gd name="connsiteY0" fmla="*/ 0 h 565555"/>
                  <a:gd name="connsiteX1" fmla="*/ 4313197 w 4313197"/>
                  <a:gd name="connsiteY1" fmla="*/ 0 h 565555"/>
                  <a:gd name="connsiteX2" fmla="*/ 4313197 w 4313197"/>
                  <a:gd name="connsiteY2" fmla="*/ 565555 h 565555"/>
                  <a:gd name="connsiteX3" fmla="*/ 0 w 4313197"/>
                  <a:gd name="connsiteY3" fmla="*/ 565555 h 565555"/>
                  <a:gd name="connsiteX4" fmla="*/ 0 w 4313197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13197" h="565555">
                    <a:moveTo>
                      <a:pt x="0" y="0"/>
                    </a:moveTo>
                    <a:lnTo>
                      <a:pt x="4313197" y="0"/>
                    </a:lnTo>
                    <a:lnTo>
                      <a:pt x="4313197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 lvl="0">
                  <a:lnSpc>
                    <a:spcPct val="150000"/>
                  </a:lnSpc>
                  <a:defRPr/>
                </a:pPr>
                <a:r>
                  <a:rPr lang="en-US" altLang="ko-KR" sz="1400" b="1" dirty="0">
                    <a:latin typeface="+mn-ea"/>
                  </a:rPr>
                  <a:t>Messaging(SMS/LMS)</a:t>
                </a:r>
                <a:r>
                  <a:rPr lang="ko-KR" altLang="en-US" sz="1400" b="1" dirty="0">
                    <a:latin typeface="+mn-ea"/>
                  </a:rPr>
                  <a:t> </a:t>
                </a:r>
                <a:r>
                  <a:rPr lang="en-US" altLang="ko-KR" sz="1400" b="1" dirty="0">
                    <a:latin typeface="+mn-ea"/>
                  </a:rPr>
                  <a:t>Gateway </a:t>
                </a:r>
                <a:r>
                  <a:rPr lang="ko-KR" altLang="en-US" sz="1400" b="1" dirty="0">
                    <a:latin typeface="+mn-ea"/>
                  </a:rPr>
                  <a:t>개발 제조</a:t>
                </a:r>
                <a:endParaRPr lang="en-US" altLang="ko-KR" sz="1400" b="1" dirty="0">
                  <a:latin typeface="+mn-ea"/>
                </a:endParaRPr>
              </a:p>
              <a:p>
                <a:pPr lvl="0">
                  <a:lnSpc>
                    <a:spcPct val="150000"/>
                  </a:lnSpc>
                  <a:defRPr/>
                </a:pPr>
                <a:r>
                  <a:rPr lang="en-US" altLang="ko-KR" sz="1400" b="1" dirty="0">
                    <a:latin typeface="+mn-ea"/>
                  </a:rPr>
                  <a:t>m-Station / m-Secuway / Mobiway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26" name="자유형: 도형 25">
                <a:extLst>
                  <a:ext uri="{FF2B5EF4-FFF2-40B4-BE49-F238E27FC236}">
                    <a16:creationId xmlns:a16="http://schemas.microsoft.com/office/drawing/2014/main" id="{CC510BA6-8399-4AAE-9D05-0178A576732C}"/>
                  </a:ext>
                </a:extLst>
              </p:cNvPr>
              <p:cNvSpPr/>
              <p:nvPr/>
            </p:nvSpPr>
            <p:spPr>
              <a:xfrm>
                <a:off x="504689" y="1554086"/>
                <a:ext cx="4313197" cy="565555"/>
              </a:xfrm>
              <a:custGeom>
                <a:avLst/>
                <a:gdLst>
                  <a:gd name="connsiteX0" fmla="*/ 0 w 4313197"/>
                  <a:gd name="connsiteY0" fmla="*/ 0 h 565555"/>
                  <a:gd name="connsiteX1" fmla="*/ 4313197 w 4313197"/>
                  <a:gd name="connsiteY1" fmla="*/ 0 h 565555"/>
                  <a:gd name="connsiteX2" fmla="*/ 4313197 w 4313197"/>
                  <a:gd name="connsiteY2" fmla="*/ 565555 h 565555"/>
                  <a:gd name="connsiteX3" fmla="*/ 0 w 4313197"/>
                  <a:gd name="connsiteY3" fmla="*/ 565555 h 565555"/>
                  <a:gd name="connsiteX4" fmla="*/ 0 w 4313197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13197" h="565555">
                    <a:moveTo>
                      <a:pt x="0" y="0"/>
                    </a:moveTo>
                    <a:lnTo>
                      <a:pt x="4313197" y="0"/>
                    </a:lnTo>
                    <a:lnTo>
                      <a:pt x="4313197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 marL="0" lvl="0" indent="0" algn="l" defTabSz="6223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altLang="ko-KR" sz="1400" b="1" dirty="0">
                    <a:latin typeface="+mn-ea"/>
                  </a:rPr>
                  <a:t>h</a:t>
                </a:r>
                <a:r>
                  <a:rPr lang="en-US" altLang="ko-KR" sz="1400" b="1" kern="1200" dirty="0">
                    <a:latin typeface="+mn-ea"/>
                    <a:ea typeface="+mn-ea"/>
                  </a:rPr>
                  <a:t>ttp://www.gmp-kr.com</a:t>
                </a:r>
                <a:endParaRPr lang="ko-KR" altLang="en-US" sz="1400" b="1" kern="1200" dirty="0">
                  <a:latin typeface="+mn-ea"/>
                  <a:ea typeface="+mn-ea"/>
                </a:endParaRPr>
              </a:p>
            </p:txBody>
          </p:sp>
          <p:sp>
            <p:nvSpPr>
              <p:cNvPr id="27" name="자유형: 도형 26">
                <a:extLst>
                  <a:ext uri="{FF2B5EF4-FFF2-40B4-BE49-F238E27FC236}">
                    <a16:creationId xmlns:a16="http://schemas.microsoft.com/office/drawing/2014/main" id="{08E28793-A6C1-4842-9D40-092901AF465A}"/>
                  </a:ext>
                </a:extLst>
              </p:cNvPr>
              <p:cNvSpPr/>
              <p:nvPr/>
            </p:nvSpPr>
            <p:spPr>
              <a:xfrm>
                <a:off x="502952" y="2414828"/>
                <a:ext cx="3988950" cy="565555"/>
              </a:xfrm>
              <a:custGeom>
                <a:avLst/>
                <a:gdLst>
                  <a:gd name="connsiteX0" fmla="*/ 0 w 3988950"/>
                  <a:gd name="connsiteY0" fmla="*/ 0 h 565555"/>
                  <a:gd name="connsiteX1" fmla="*/ 3988950 w 3988950"/>
                  <a:gd name="connsiteY1" fmla="*/ 0 h 565555"/>
                  <a:gd name="connsiteX2" fmla="*/ 3988950 w 3988950"/>
                  <a:gd name="connsiteY2" fmla="*/ 565555 h 565555"/>
                  <a:gd name="connsiteX3" fmla="*/ 0 w 3988950"/>
                  <a:gd name="connsiteY3" fmla="*/ 565555 h 565555"/>
                  <a:gd name="connsiteX4" fmla="*/ 0 w 3988950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88950" h="565555">
                    <a:moveTo>
                      <a:pt x="0" y="0"/>
                    </a:moveTo>
                    <a:lnTo>
                      <a:pt x="3988950" y="0"/>
                    </a:lnTo>
                    <a:lnTo>
                      <a:pt x="3988950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 marL="0" lvl="0" indent="0" defTabSz="6223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ko-KR" altLang="en-US" sz="1400" b="1" kern="1200" dirty="0">
                    <a:latin typeface="+mn-ea"/>
                    <a:ea typeface="+mn-ea"/>
                  </a:rPr>
                  <a:t>제조 및 도소매</a:t>
                </a:r>
                <a:r>
                  <a:rPr lang="en-US" altLang="ko-KR" sz="1400" b="1" kern="1200" dirty="0">
                    <a:latin typeface="+mn-ea"/>
                    <a:ea typeface="+mn-ea"/>
                  </a:rPr>
                  <a:t>, </a:t>
                </a:r>
                <a:r>
                  <a:rPr lang="ko-KR" altLang="en-US" sz="1400" b="1" kern="1200" dirty="0">
                    <a:latin typeface="+mn-ea"/>
                    <a:ea typeface="+mn-ea"/>
                  </a:rPr>
                  <a:t>무역</a:t>
                </a:r>
              </a:p>
            </p:txBody>
          </p:sp>
          <p:sp>
            <p:nvSpPr>
              <p:cNvPr id="28" name="자유형: 도형 27">
                <a:extLst>
                  <a:ext uri="{FF2B5EF4-FFF2-40B4-BE49-F238E27FC236}">
                    <a16:creationId xmlns:a16="http://schemas.microsoft.com/office/drawing/2014/main" id="{10B079B5-37A3-4F12-8265-55B3546D22BF}"/>
                  </a:ext>
                </a:extLst>
              </p:cNvPr>
              <p:cNvSpPr/>
              <p:nvPr/>
            </p:nvSpPr>
            <p:spPr>
              <a:xfrm>
                <a:off x="502952" y="3281258"/>
                <a:ext cx="3988950" cy="565555"/>
              </a:xfrm>
              <a:custGeom>
                <a:avLst/>
                <a:gdLst>
                  <a:gd name="connsiteX0" fmla="*/ 0 w 3988950"/>
                  <a:gd name="connsiteY0" fmla="*/ 0 h 565555"/>
                  <a:gd name="connsiteX1" fmla="*/ 3988950 w 3988950"/>
                  <a:gd name="connsiteY1" fmla="*/ 0 h 565555"/>
                  <a:gd name="connsiteX2" fmla="*/ 3988950 w 3988950"/>
                  <a:gd name="connsiteY2" fmla="*/ 565555 h 565555"/>
                  <a:gd name="connsiteX3" fmla="*/ 0 w 3988950"/>
                  <a:gd name="connsiteY3" fmla="*/ 565555 h 565555"/>
                  <a:gd name="connsiteX4" fmla="*/ 0 w 3988950"/>
                  <a:gd name="connsiteY4" fmla="*/ 0 h 565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88950" h="565555">
                    <a:moveTo>
                      <a:pt x="0" y="0"/>
                    </a:moveTo>
                    <a:lnTo>
                      <a:pt x="3988950" y="0"/>
                    </a:lnTo>
                    <a:lnTo>
                      <a:pt x="3988950" y="565555"/>
                    </a:lnTo>
                    <a:lnTo>
                      <a:pt x="0" y="565555"/>
                    </a:lnTo>
                    <a:lnTo>
                      <a:pt x="0" y="0"/>
                    </a:lnTo>
                    <a:close/>
                  </a:path>
                </a:pathLst>
              </a:custGeom>
              <a:ln w="25400">
                <a:solidFill>
                  <a:srgbClr val="0070C0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48910" tIns="35560" rIns="35560" bIns="35560" numCol="1" spcCol="1270" anchor="ctr" anchorCtr="0">
                <a:noAutofit/>
              </a:bodyPr>
              <a:lstStyle/>
              <a:p>
                <a:pPr marL="0" lvl="0" indent="0" algn="l" defTabSz="6223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altLang="ko-KR" sz="1400" kern="1200" dirty="0"/>
                  <a:t>TEL.  +82-70-7092-8021</a:t>
                </a:r>
              </a:p>
              <a:p>
                <a:pPr marL="0" lvl="0" indent="0" algn="l" defTabSz="6223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US" altLang="ko-KR" sz="1400" dirty="0"/>
                  <a:t>FAX  +82-32-326-1871</a:t>
                </a:r>
                <a:endParaRPr lang="ko-KR" altLang="en-US" sz="1400" kern="1200" dirty="0"/>
              </a:p>
            </p:txBody>
          </p:sp>
          <p:sp>
            <p:nvSpPr>
              <p:cNvPr id="20" name="타원 19">
                <a:extLst>
                  <a:ext uri="{FF2B5EF4-FFF2-40B4-BE49-F238E27FC236}">
                    <a16:creationId xmlns:a16="http://schemas.microsoft.com/office/drawing/2014/main" id="{A3E1DA71-766E-42E1-97D3-2ED6F43B5DCF}"/>
                  </a:ext>
                </a:extLst>
              </p:cNvPr>
              <p:cNvSpPr/>
              <p:nvPr/>
            </p:nvSpPr>
            <p:spPr>
              <a:xfrm>
                <a:off x="4631448" y="1489257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1" name="타원 20">
                <a:extLst>
                  <a:ext uri="{FF2B5EF4-FFF2-40B4-BE49-F238E27FC236}">
                    <a16:creationId xmlns:a16="http://schemas.microsoft.com/office/drawing/2014/main" id="{9579B8F5-BF75-44C1-96DA-EBD3450518F6}"/>
                  </a:ext>
                </a:extLst>
              </p:cNvPr>
              <p:cNvSpPr/>
              <p:nvPr/>
            </p:nvSpPr>
            <p:spPr>
              <a:xfrm>
                <a:off x="4349255" y="2314035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ko-KR" altLang="en-US" dirty="0"/>
              </a:p>
            </p:txBody>
          </p:sp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A4DD518A-EDE9-4BE2-BE86-ED0486306721}"/>
                  </a:ext>
                </a:extLst>
              </p:cNvPr>
              <p:cNvSpPr/>
              <p:nvPr/>
            </p:nvSpPr>
            <p:spPr>
              <a:xfrm>
                <a:off x="4613796" y="4079436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2" name="타원 21">
                <a:extLst>
                  <a:ext uri="{FF2B5EF4-FFF2-40B4-BE49-F238E27FC236}">
                    <a16:creationId xmlns:a16="http://schemas.microsoft.com/office/drawing/2014/main" id="{8BC981E3-5A1F-4935-9DAE-098876903D60}"/>
                  </a:ext>
                </a:extLst>
              </p:cNvPr>
              <p:cNvSpPr/>
              <p:nvPr/>
            </p:nvSpPr>
            <p:spPr>
              <a:xfrm>
                <a:off x="4349255" y="3217316"/>
                <a:ext cx="706944" cy="706944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2C8DCCB-D77D-4D6E-BDF8-A865C029589F}"/>
                  </a:ext>
                </a:extLst>
              </p:cNvPr>
              <p:cNvSpPr txBox="1"/>
              <p:nvPr/>
            </p:nvSpPr>
            <p:spPr>
              <a:xfrm>
                <a:off x="4410769" y="2540194"/>
                <a:ext cx="6158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solidFill>
                      <a:srgbClr val="0070C0"/>
                    </a:solidFill>
                  </a:rPr>
                  <a:t>업종</a:t>
                </a: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8429A3E6-65F7-4758-A9D2-7AF8FD0FA5C7}"/>
                  </a:ext>
                </a:extLst>
              </p:cNvPr>
              <p:cNvSpPr txBox="1"/>
              <p:nvPr/>
            </p:nvSpPr>
            <p:spPr>
              <a:xfrm>
                <a:off x="4642669" y="1727304"/>
                <a:ext cx="69558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b="1" dirty="0">
                    <a:solidFill>
                      <a:srgbClr val="0070C0"/>
                    </a:solidFill>
                  </a:rPr>
                  <a:t>홈페이지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DC82FCC-FC2F-4845-B254-61605DDDDFA5}"/>
                  </a:ext>
                </a:extLst>
              </p:cNvPr>
              <p:cNvSpPr txBox="1"/>
              <p:nvPr/>
            </p:nvSpPr>
            <p:spPr>
              <a:xfrm>
                <a:off x="4350437" y="3446908"/>
                <a:ext cx="70461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>
                    <a:solidFill>
                      <a:srgbClr val="0070C0"/>
                    </a:solidFill>
                  </a:rPr>
                  <a:t>연락처</a:t>
                </a:r>
                <a:endParaRPr lang="ko-KR" altLang="en-US" sz="1200" b="1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DC7442B-8773-48B7-857E-DACEE9371451}"/>
                  </a:ext>
                </a:extLst>
              </p:cNvPr>
              <p:cNvSpPr txBox="1"/>
              <p:nvPr/>
            </p:nvSpPr>
            <p:spPr>
              <a:xfrm>
                <a:off x="4668638" y="4175406"/>
                <a:ext cx="6158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>
                    <a:solidFill>
                      <a:srgbClr val="0070C0"/>
                    </a:solidFill>
                  </a:rPr>
                  <a:t>사업분야</a:t>
                </a:r>
                <a:endParaRPr lang="ko-KR" altLang="en-US" sz="1400" b="1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B0B661E-E544-4540-AD74-452294BC12AB}"/>
                  </a:ext>
                </a:extLst>
              </p:cNvPr>
              <p:cNvSpPr txBox="1"/>
              <p:nvPr/>
            </p:nvSpPr>
            <p:spPr>
              <a:xfrm>
                <a:off x="6843502" y="4188393"/>
                <a:ext cx="6158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>
                    <a:solidFill>
                      <a:srgbClr val="0070C0"/>
                    </a:solidFill>
                  </a:rPr>
                  <a:t>사업분야</a:t>
                </a:r>
                <a:endParaRPr lang="ko-KR" altLang="en-US" sz="1400" b="1" dirty="0">
                  <a:solidFill>
                    <a:srgbClr val="0070C0"/>
                  </a:solidFill>
                </a:endParaRPr>
              </a:p>
            </p:txBody>
          </p:sp>
          <p:pic>
            <p:nvPicPr>
              <p:cNvPr id="37" name="그림 36" descr="클립아트이(가) 표시된 사진&#10;&#10;높은 신뢰도로 생성된 설명">
                <a:extLst>
                  <a:ext uri="{FF2B5EF4-FFF2-40B4-BE49-F238E27FC236}">
                    <a16:creationId xmlns:a16="http://schemas.microsoft.com/office/drawing/2014/main" id="{CC637384-372E-450B-AF01-98E29EE046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04029" y="2710052"/>
                <a:ext cx="1383942" cy="381439"/>
              </a:xfrm>
              <a:prstGeom prst="rect">
                <a:avLst/>
              </a:prstGeom>
            </p:spPr>
          </p:pic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33F7DCF-F5B0-471F-AF37-676598839A2E}"/>
                  </a:ext>
                </a:extLst>
              </p:cNvPr>
              <p:cNvSpPr txBox="1"/>
              <p:nvPr/>
            </p:nvSpPr>
            <p:spPr>
              <a:xfrm rot="16200000">
                <a:off x="5854295" y="2562749"/>
                <a:ext cx="553998" cy="1756028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pPr algn="ctr"/>
                <a:r>
                  <a:rPr lang="ko-KR" altLang="en-US" sz="2400" b="1" dirty="0">
                    <a:solidFill>
                      <a:schemeClr val="bg1">
                        <a:lumMod val="50000"/>
                      </a:schemeClr>
                    </a:solidFill>
                  </a:rPr>
                  <a:t>㈜ 지 엠 피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17330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제목 4"/>
          <p:cNvSpPr txBox="1">
            <a:spLocks/>
          </p:cNvSpPr>
          <p:nvPr/>
        </p:nvSpPr>
        <p:spPr>
          <a:xfrm>
            <a:off x="327171" y="-1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Tx/>
              <a:tabLst/>
              <a:defRPr/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Milestone</a:t>
            </a:r>
            <a:endParaRPr kumimoji="0" lang="en-US" altLang="ko-KR" sz="2200" b="1" i="0" u="none" strike="noStrike" kern="1200" cap="none" spc="-80" normalizeH="0" baseline="0" noProof="0" dirty="0">
              <a:ln>
                <a:noFill/>
              </a:ln>
              <a:solidFill>
                <a:srgbClr val="0C0C0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/>
              <a:sym typeface="Arial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Tx/>
              <a:tabLst/>
              <a:defRPr/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회사 연혁</a:t>
            </a: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fld id="{A8E26909-83D1-4614-9A5E-27159C2C77EA}" type="slidenum"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r>
              <a:rPr kumimoji="0" lang="ko-KR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58FCA914-0E92-4FF7-9D87-EBB8EDBEE42A}"/>
              </a:ext>
            </a:extLst>
          </p:cNvPr>
          <p:cNvGrpSpPr/>
          <p:nvPr/>
        </p:nvGrpSpPr>
        <p:grpSpPr>
          <a:xfrm>
            <a:off x="248873" y="771366"/>
            <a:ext cx="11744595" cy="5706199"/>
            <a:chOff x="248873" y="771366"/>
            <a:chExt cx="11744595" cy="5706199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650D1FA2-1664-4C2B-85D3-6C958C1C39D3}"/>
                </a:ext>
              </a:extLst>
            </p:cNvPr>
            <p:cNvSpPr/>
            <p:nvPr/>
          </p:nvSpPr>
          <p:spPr>
            <a:xfrm>
              <a:off x="248873" y="3449556"/>
              <a:ext cx="11744595" cy="12793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" name="이등변 삼각형 2">
              <a:extLst>
                <a:ext uri="{FF2B5EF4-FFF2-40B4-BE49-F238E27FC236}">
                  <a16:creationId xmlns:a16="http://schemas.microsoft.com/office/drawing/2014/main" id="{CF1042EC-6155-4595-BC6C-862C0536AE75}"/>
                </a:ext>
              </a:extLst>
            </p:cNvPr>
            <p:cNvSpPr/>
            <p:nvPr/>
          </p:nvSpPr>
          <p:spPr>
            <a:xfrm>
              <a:off x="1012270" y="3321420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이등변 삼각형 11">
              <a:extLst>
                <a:ext uri="{FF2B5EF4-FFF2-40B4-BE49-F238E27FC236}">
                  <a16:creationId xmlns:a16="http://schemas.microsoft.com/office/drawing/2014/main" id="{77A9DB84-42F4-4A06-9BB4-63D6D9010973}"/>
                </a:ext>
              </a:extLst>
            </p:cNvPr>
            <p:cNvSpPr/>
            <p:nvPr/>
          </p:nvSpPr>
          <p:spPr>
            <a:xfrm>
              <a:off x="3891093" y="3349106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" name="이등변 삼각형 12">
              <a:extLst>
                <a:ext uri="{FF2B5EF4-FFF2-40B4-BE49-F238E27FC236}">
                  <a16:creationId xmlns:a16="http://schemas.microsoft.com/office/drawing/2014/main" id="{817F8BF6-FFFF-4569-9524-69A22F0E6EEC}"/>
                </a:ext>
              </a:extLst>
            </p:cNvPr>
            <p:cNvSpPr/>
            <p:nvPr/>
          </p:nvSpPr>
          <p:spPr>
            <a:xfrm>
              <a:off x="6769916" y="3335365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이등변 삼각형 13">
              <a:extLst>
                <a:ext uri="{FF2B5EF4-FFF2-40B4-BE49-F238E27FC236}">
                  <a16:creationId xmlns:a16="http://schemas.microsoft.com/office/drawing/2014/main" id="{570EA1B7-49DE-4BBD-8E8C-3A34091A6C94}"/>
                </a:ext>
              </a:extLst>
            </p:cNvPr>
            <p:cNvSpPr/>
            <p:nvPr/>
          </p:nvSpPr>
          <p:spPr>
            <a:xfrm>
              <a:off x="9647869" y="3321420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이등변 삼각형 14">
              <a:extLst>
                <a:ext uri="{FF2B5EF4-FFF2-40B4-BE49-F238E27FC236}">
                  <a16:creationId xmlns:a16="http://schemas.microsoft.com/office/drawing/2014/main" id="{12B35F1A-9232-40FD-98E0-D9F4D35A8AB4}"/>
                </a:ext>
              </a:extLst>
            </p:cNvPr>
            <p:cNvSpPr/>
            <p:nvPr/>
          </p:nvSpPr>
          <p:spPr>
            <a:xfrm rot="3673306">
              <a:off x="2464964" y="3538138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6" name="이등변 삼각형 15">
              <a:extLst>
                <a:ext uri="{FF2B5EF4-FFF2-40B4-BE49-F238E27FC236}">
                  <a16:creationId xmlns:a16="http://schemas.microsoft.com/office/drawing/2014/main" id="{CC46DF8C-61CE-4D21-A897-BF70508EFBBC}"/>
                </a:ext>
              </a:extLst>
            </p:cNvPr>
            <p:cNvSpPr/>
            <p:nvPr/>
          </p:nvSpPr>
          <p:spPr>
            <a:xfrm rot="3673306">
              <a:off x="5352175" y="3538137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7" name="이등변 삼각형 16">
              <a:extLst>
                <a:ext uri="{FF2B5EF4-FFF2-40B4-BE49-F238E27FC236}">
                  <a16:creationId xmlns:a16="http://schemas.microsoft.com/office/drawing/2014/main" id="{904EF78A-DDD3-45D2-9B27-529608AE5160}"/>
                </a:ext>
              </a:extLst>
            </p:cNvPr>
            <p:cNvSpPr/>
            <p:nvPr/>
          </p:nvSpPr>
          <p:spPr>
            <a:xfrm rot="3673306">
              <a:off x="8239386" y="3539131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D83CD18E-39DF-4652-88CC-DD0AD73208A0}"/>
                </a:ext>
              </a:extLst>
            </p:cNvPr>
            <p:cNvSpPr/>
            <p:nvPr/>
          </p:nvSpPr>
          <p:spPr>
            <a:xfrm>
              <a:off x="248873" y="778297"/>
              <a:ext cx="1683886" cy="2542919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2011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창업진흥원 창업 맞춤형 사업화 지원 사업 서정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-“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독립 서버 기반의 대량 메시지 발송 시스템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”</a:t>
              </a: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특허 및 상표 출원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EEA835F5-EE9A-44B0-989B-9C75F8BCED16}"/>
                </a:ext>
              </a:extLst>
            </p:cNvPr>
            <p:cNvSpPr/>
            <p:nvPr/>
          </p:nvSpPr>
          <p:spPr>
            <a:xfrm>
              <a:off x="1669675" y="3705828"/>
              <a:ext cx="1684800" cy="2771737"/>
            </a:xfrm>
            <a:prstGeom prst="rect">
              <a:avLst/>
            </a:prstGeom>
            <a:noFill/>
            <a:ln w="2222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2012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CDMA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용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m-Station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개발 완료 및 상용화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㈜지엠피 창업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창업진흥원 지원 사업 결과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우수 판정</a:t>
              </a:r>
              <a:endPara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육군특수전 사령부 및 예하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3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개 여단 납품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6823046E-77E7-484D-BE88-2047823913F6}"/>
                </a:ext>
              </a:extLst>
            </p:cNvPr>
            <p:cNvSpPr/>
            <p:nvPr/>
          </p:nvSpPr>
          <p:spPr>
            <a:xfrm>
              <a:off x="3147268" y="771366"/>
              <a:ext cx="1684800" cy="2577740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2013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</a:p>
            <a:p>
              <a:pPr marL="171450" marR="0" lvl="0" indent="-1714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GSM Type (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해외 수출용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 m-Station</a:t>
              </a:r>
              <a:r>
                <a:rPr kumimoji="0" lang="en-US" altLang="ko-KR" sz="1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®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개발 완료 및 상용화 시작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육군 단문전송 체계 구축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제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야전군사령부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&amp;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예하 사단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171450" marR="0" lvl="0" indent="-1714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해군 진해 기지 사령부 단문전송 체계 구축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F2C13CED-C542-41F1-BBD0-1932BDB15E5A}"/>
                </a:ext>
              </a:extLst>
            </p:cNvPr>
            <p:cNvSpPr/>
            <p:nvPr/>
          </p:nvSpPr>
          <p:spPr>
            <a:xfrm>
              <a:off x="4557052" y="3705829"/>
              <a:ext cx="1684800" cy="2736916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2014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GSM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용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m-Station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개발 완료 및 상용화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상표 </a:t>
              </a: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및 특허 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등록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“ m-Station®” &amp;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“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메시지 발송 시스템 및 국가간 문자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메시지 전송 방법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”</a:t>
              </a: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창업진흥원 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“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우수 창업자 후속 지원 사업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” 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선정</a:t>
              </a: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endParaRPr kumimoji="0" lang="ko-KR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6C2B5E80-F524-4870-884B-F8B19C67DDB2}"/>
                </a:ext>
              </a:extLst>
            </p:cNvPr>
            <p:cNvSpPr/>
            <p:nvPr/>
          </p:nvSpPr>
          <p:spPr>
            <a:xfrm>
              <a:off x="7462005" y="3706303"/>
              <a:ext cx="1684800" cy="2711273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2016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창업진흥원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“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창업 도약 패키지 지원 사업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” 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선정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주관기관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부천산업진흥재단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특허 출원</a:t>
              </a:r>
              <a:endPara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2016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 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“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벤처 창업 대전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”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참가</a:t>
              </a:r>
              <a:endPara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m-Secuway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제품 개발 완료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청와대 납품</a:t>
              </a: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48CF16B3-1547-4E10-9219-FC6BC28D7875}"/>
                </a:ext>
              </a:extLst>
            </p:cNvPr>
            <p:cNvSpPr/>
            <p:nvPr/>
          </p:nvSpPr>
          <p:spPr>
            <a:xfrm>
              <a:off x="6017702" y="778297"/>
              <a:ext cx="1684800" cy="2570809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2015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과테말라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SAKIMZO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사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m-Station</a:t>
              </a:r>
              <a:r>
                <a:rPr kumimoji="0" lang="en-US" altLang="ko-KR" sz="1000" b="0" i="0" u="none" strike="noStrike" kern="1200" cap="none" spc="0" normalizeH="0" baseline="3000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®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(GSM 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향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 Sample 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납품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및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MOU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체결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경찰청 교통국 납품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제주 신화 월드 납품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D6DA561E-4213-47C2-8221-6E886970AC01}"/>
                </a:ext>
              </a:extLst>
            </p:cNvPr>
            <p:cNvSpPr/>
            <p:nvPr/>
          </p:nvSpPr>
          <p:spPr>
            <a:xfrm>
              <a:off x="8749580" y="778297"/>
              <a:ext cx="1954771" cy="2556548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2017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벤처 기업 </a:t>
              </a: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인증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제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20170400113</a:t>
              </a:r>
              <a:r>
                <a:rPr kumimoji="0" lang="ko-KR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호</a:t>
              </a:r>
              <a:endPara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창업진흥원 창업 도약 패키지 제품 개선 사업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선정</a:t>
              </a:r>
              <a:endPara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특허 등록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“</a:t>
              </a:r>
              <a:r>
                <a:rPr kumimoji="0" lang="ko-KR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선박의 실시간 위치를 이용한 항해 정보 메시지 제공 시스템 및 방법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”</a:t>
              </a: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상해 국제 공업 박람회 참가</a:t>
              </a:r>
              <a:endParaRPr kumimoji="0" lang="ko-KR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285750" marR="0" lvl="0" indent="-28575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4" name="이등변 삼각형 23">
              <a:extLst>
                <a:ext uri="{FF2B5EF4-FFF2-40B4-BE49-F238E27FC236}">
                  <a16:creationId xmlns:a16="http://schemas.microsoft.com/office/drawing/2014/main" id="{29B2329E-AF95-4CDC-807F-91CC5B59B412}"/>
                </a:ext>
              </a:extLst>
            </p:cNvPr>
            <p:cNvSpPr/>
            <p:nvPr/>
          </p:nvSpPr>
          <p:spPr>
            <a:xfrm rot="3673306">
              <a:off x="11077794" y="3538138"/>
              <a:ext cx="151001" cy="127932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6EA9168E-E436-4DA5-9C6E-D7B081B6AEC5}"/>
                </a:ext>
              </a:extLst>
            </p:cNvPr>
            <p:cNvSpPr/>
            <p:nvPr/>
          </p:nvSpPr>
          <p:spPr>
            <a:xfrm>
              <a:off x="10308668" y="3692199"/>
              <a:ext cx="1684800" cy="2725377"/>
            </a:xfrm>
            <a:prstGeom prst="rect">
              <a:avLst/>
            </a:prstGeom>
            <a:noFill/>
            <a:ln w="254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2018</a:t>
              </a:r>
              <a:r>
                <a:rPr kumimoji="0" lang="ko-KR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</a:t>
              </a:r>
              <a:endPara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상표 출원 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“Mobiway”</a:t>
              </a: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기술 역량 우수 기업 인증</a:t>
              </a:r>
              <a:endPara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제품 개선 지원 사업 완료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주관 기관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: </a:t>
              </a: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부천산업진흥재단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Mobiway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제품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개발 완료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(Small Business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용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통일부 납품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서울 외국환 중개 납품</a:t>
              </a:r>
              <a:endPara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endParaRPr kumimoji="0" lang="ko-KR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D3C5A4E9-1C20-49F4-9BEA-EA45AE0D4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56" y="3724240"/>
            <a:ext cx="803828" cy="879980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0F4ED495-8AF8-45A9-ACFF-89BBF23742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871" y="2658792"/>
            <a:ext cx="992369" cy="478691"/>
          </a:xfrm>
          <a:prstGeom prst="rect">
            <a:avLst/>
          </a:prstGeom>
        </p:spPr>
      </p:pic>
      <p:pic>
        <p:nvPicPr>
          <p:cNvPr id="36" name="그림 35" descr="실외, 하늘이(가) 표시된 사진&#10;&#10;높은 신뢰도로 생성된 설명">
            <a:extLst>
              <a:ext uri="{FF2B5EF4-FFF2-40B4-BE49-F238E27FC236}">
                <a16:creationId xmlns:a16="http://schemas.microsoft.com/office/drawing/2014/main" id="{D1B0661C-F5A0-4C9A-8FB0-132B10FDE6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017" y="3778336"/>
            <a:ext cx="838817" cy="746564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FCF9BE18-9E6B-4B87-87F5-0035D73A1B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674" y="2658608"/>
            <a:ext cx="533522" cy="489671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6FAACE95-C3A4-4E88-99B9-3C3F72184C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408" y="3750593"/>
            <a:ext cx="792847" cy="850828"/>
          </a:xfrm>
          <a:prstGeom prst="rect">
            <a:avLst/>
          </a:prstGeom>
        </p:spPr>
      </p:pic>
      <p:pic>
        <p:nvPicPr>
          <p:cNvPr id="43" name="그림 42" descr="연필, 문구, 필기구이(가) 표시된 사진&#10;&#10;높은 신뢰도로 생성된 설명">
            <a:extLst>
              <a:ext uri="{FF2B5EF4-FFF2-40B4-BE49-F238E27FC236}">
                <a16:creationId xmlns:a16="http://schemas.microsoft.com/office/drawing/2014/main" id="{6EAF1459-F640-4143-B106-84E8C319A8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609" y="1604787"/>
            <a:ext cx="779110" cy="1093135"/>
          </a:xfrm>
          <a:prstGeom prst="rect">
            <a:avLst/>
          </a:prstGeom>
        </p:spPr>
      </p:pic>
      <p:pic>
        <p:nvPicPr>
          <p:cNvPr id="45" name="그림 44">
            <a:extLst>
              <a:ext uri="{FF2B5EF4-FFF2-40B4-BE49-F238E27FC236}">
                <a16:creationId xmlns:a16="http://schemas.microsoft.com/office/drawing/2014/main" id="{06D2AB7D-7E12-431C-978E-3B1FCA521F8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8191" y="3710986"/>
            <a:ext cx="1092093" cy="819070"/>
          </a:xfrm>
          <a:prstGeom prst="rect">
            <a:avLst/>
          </a:prstGeom>
        </p:spPr>
      </p:pic>
      <p:pic>
        <p:nvPicPr>
          <p:cNvPr id="49" name="그림 48" descr="전자기기, 실내이(가) 표시된 사진&#10;&#10;높은 신뢰도로 생성된 설명">
            <a:extLst>
              <a:ext uri="{FF2B5EF4-FFF2-40B4-BE49-F238E27FC236}">
                <a16:creationId xmlns:a16="http://schemas.microsoft.com/office/drawing/2014/main" id="{9DE82A24-2430-4299-8B18-544BB3EDFC1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974" y="2863920"/>
            <a:ext cx="948644" cy="375987"/>
          </a:xfrm>
          <a:prstGeom prst="rect">
            <a:avLst/>
          </a:prstGeom>
        </p:spPr>
      </p:pic>
      <p:pic>
        <p:nvPicPr>
          <p:cNvPr id="53" name="그림 52" descr="m-Station_org_1.jpg">
            <a:extLst>
              <a:ext uri="{FF2B5EF4-FFF2-40B4-BE49-F238E27FC236}">
                <a16:creationId xmlns:a16="http://schemas.microsoft.com/office/drawing/2014/main" id="{3287B9A0-D341-4626-B083-A575F5C7793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83093" y="2142399"/>
            <a:ext cx="1103318" cy="360065"/>
          </a:xfrm>
          <a:prstGeom prst="rect">
            <a:avLst/>
          </a:prstGeom>
        </p:spPr>
      </p:pic>
      <p:pic>
        <p:nvPicPr>
          <p:cNvPr id="58" name="그림 57" descr="해군.png">
            <a:extLst>
              <a:ext uri="{FF2B5EF4-FFF2-40B4-BE49-F238E27FC236}">
                <a16:creationId xmlns:a16="http://schemas.microsoft.com/office/drawing/2014/main" id="{955100B2-DC4C-4394-ADB0-BD6CAE1076DD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619468" y="5323700"/>
            <a:ext cx="614735" cy="731078"/>
          </a:xfrm>
          <a:prstGeom prst="rect">
            <a:avLst/>
          </a:prstGeom>
        </p:spPr>
      </p:pic>
      <p:pic>
        <p:nvPicPr>
          <p:cNvPr id="59" name="그림 58" descr="육군.png">
            <a:extLst>
              <a:ext uri="{FF2B5EF4-FFF2-40B4-BE49-F238E27FC236}">
                <a16:creationId xmlns:a16="http://schemas.microsoft.com/office/drawing/2014/main" id="{2D6F2DA4-D13A-428D-A1E7-98196D893445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541169" y="4424130"/>
            <a:ext cx="750890" cy="758942"/>
          </a:xfrm>
          <a:prstGeom prst="rect">
            <a:avLst/>
          </a:prstGeom>
        </p:spPr>
      </p:pic>
      <p:pic>
        <p:nvPicPr>
          <p:cNvPr id="55" name="그림 54" descr="클립아트이(가) 표시된 사진&#10;&#10;매우 높은 신뢰도로 생성된 설명">
            <a:extLst>
              <a:ext uri="{FF2B5EF4-FFF2-40B4-BE49-F238E27FC236}">
                <a16:creationId xmlns:a16="http://schemas.microsoft.com/office/drawing/2014/main" id="{915B609E-34C2-480F-BA64-D59B3AF7994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9821" y="1062802"/>
            <a:ext cx="845304" cy="375987"/>
          </a:xfrm>
          <a:prstGeom prst="rect">
            <a:avLst/>
          </a:prstGeom>
        </p:spPr>
      </p:pic>
      <p:pic>
        <p:nvPicPr>
          <p:cNvPr id="61" name="그림 60">
            <a:extLst>
              <a:ext uri="{FF2B5EF4-FFF2-40B4-BE49-F238E27FC236}">
                <a16:creationId xmlns:a16="http://schemas.microsoft.com/office/drawing/2014/main" id="{1D9E46B3-D80F-40E9-B9C0-874F7C50008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082" y="1280478"/>
            <a:ext cx="802698" cy="309160"/>
          </a:xfrm>
          <a:prstGeom prst="rect">
            <a:avLst/>
          </a:prstGeom>
        </p:spPr>
      </p:pic>
      <p:pic>
        <p:nvPicPr>
          <p:cNvPr id="63" name="그림 62" descr="쇼지이(가) 표시된 사진&#10;&#10;높은 신뢰도로 생성된 설명">
            <a:extLst>
              <a:ext uri="{FF2B5EF4-FFF2-40B4-BE49-F238E27FC236}">
                <a16:creationId xmlns:a16="http://schemas.microsoft.com/office/drawing/2014/main" id="{2AB8E20D-2BD9-439A-9A2D-805CE26BECC6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030" y="4756543"/>
            <a:ext cx="759602" cy="254056"/>
          </a:xfrm>
          <a:prstGeom prst="rect">
            <a:avLst/>
          </a:prstGeom>
        </p:spPr>
      </p:pic>
      <p:pic>
        <p:nvPicPr>
          <p:cNvPr id="2049" name="그림 2048">
            <a:extLst>
              <a:ext uri="{FF2B5EF4-FFF2-40B4-BE49-F238E27FC236}">
                <a16:creationId xmlns:a16="http://schemas.microsoft.com/office/drawing/2014/main" id="{1A7A31D7-6688-4278-9621-089AC6DFFA2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877" y="5141712"/>
            <a:ext cx="1088086" cy="423781"/>
          </a:xfrm>
          <a:prstGeom prst="rect">
            <a:avLst/>
          </a:prstGeom>
        </p:spPr>
      </p:pic>
      <p:pic>
        <p:nvPicPr>
          <p:cNvPr id="69" name="그림 68" descr="m-Station_org_1.jpg">
            <a:extLst>
              <a:ext uri="{FF2B5EF4-FFF2-40B4-BE49-F238E27FC236}">
                <a16:creationId xmlns:a16="http://schemas.microsoft.com/office/drawing/2014/main" id="{42E9C6AC-52CB-4E27-99E7-7EF9BD2945D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73226" y="1626190"/>
            <a:ext cx="1103318" cy="360065"/>
          </a:xfrm>
          <a:prstGeom prst="rect">
            <a:avLst/>
          </a:prstGeom>
        </p:spPr>
      </p:pic>
      <p:pic>
        <p:nvPicPr>
          <p:cNvPr id="42" name="그림 41" descr="클립아트이(가) 표시된 사진&#10;&#10;매우 높은 신뢰도로 생성된 설명">
            <a:extLst>
              <a:ext uri="{FF2B5EF4-FFF2-40B4-BE49-F238E27FC236}">
                <a16:creationId xmlns:a16="http://schemas.microsoft.com/office/drawing/2014/main" id="{9137657D-BBF9-4C36-B3D9-11EA0AAB01FC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034" y="4756543"/>
            <a:ext cx="926336" cy="26569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6EDD6D9B-8CAF-4818-BEB1-15D36E7A3C8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082" y="1681502"/>
            <a:ext cx="933784" cy="291180"/>
          </a:xfrm>
          <a:prstGeom prst="rect">
            <a:avLst/>
          </a:prstGeom>
        </p:spPr>
      </p:pic>
      <p:pic>
        <p:nvPicPr>
          <p:cNvPr id="46" name="그림 45">
            <a:extLst>
              <a:ext uri="{FF2B5EF4-FFF2-40B4-BE49-F238E27FC236}">
                <a16:creationId xmlns:a16="http://schemas.microsoft.com/office/drawing/2014/main" id="{F8471900-CFD2-45AE-94C3-3A3104412EE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41" y="2169677"/>
            <a:ext cx="933784" cy="291180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38DA3E0B-17BF-41D2-B8C3-FDB51180B7D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5" y="4802850"/>
            <a:ext cx="933784" cy="291180"/>
          </a:xfrm>
          <a:prstGeom prst="rect">
            <a:avLst/>
          </a:prstGeom>
        </p:spPr>
      </p:pic>
      <p:pic>
        <p:nvPicPr>
          <p:cNvPr id="50" name="그림 49">
            <a:extLst>
              <a:ext uri="{FF2B5EF4-FFF2-40B4-BE49-F238E27FC236}">
                <a16:creationId xmlns:a16="http://schemas.microsoft.com/office/drawing/2014/main" id="{8ABDA026-8843-465C-8279-366BC654664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386" y="5194763"/>
            <a:ext cx="933784" cy="29118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6C41693-1D75-40D9-9890-90FB0CF572D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0538" y="2112681"/>
            <a:ext cx="714272" cy="15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659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제목 4"/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Intellectual Property Rights</a:t>
            </a:r>
            <a:endParaRPr kumimoji="0" lang="en-US" altLang="ko-KR" sz="2200" b="1" i="0" u="none" strike="noStrike" kern="1200" cap="none" spc="-80" normalizeH="0" baseline="0" noProof="0" dirty="0">
              <a:ln>
                <a:noFill/>
              </a:ln>
              <a:solidFill>
                <a:srgbClr val="0C0C0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/>
              <a:sym typeface="Arial"/>
            </a:endParaRPr>
          </a:p>
          <a:p>
            <a:pPr marR="0" lvl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Tx/>
              <a:tabLst/>
              <a:defRPr/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지적재산권 현황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071736"/>
              </p:ext>
            </p:extLst>
          </p:nvPr>
        </p:nvGraphicFramePr>
        <p:xfrm>
          <a:off x="515380" y="1098728"/>
          <a:ext cx="11257520" cy="194927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6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51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66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843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985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구분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상태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등록 번호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명칭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854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국내</a:t>
                      </a:r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ctr" defTabSz="914400" rtl="0" eaLnBrk="1" fontAlgn="ctr" latinLnBrk="0" hangingPunct="1"/>
                      <a:r>
                        <a:rPr kumimoji="1" lang="ko-KR" altLang="en-US" sz="1400" u="none" strike="noStrike" kern="1200" dirty="0">
                          <a:effectLst/>
                        </a:rPr>
                        <a:t>특허 등록</a:t>
                      </a:r>
                      <a:endParaRPr kumimoji="1" lang="ko-KR" altLang="en-US" sz="1400" b="1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lvl="1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제 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10-1409788</a:t>
                      </a:r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호</a:t>
                      </a:r>
                      <a:endParaRPr kumimoji="1" lang="ko-KR" altLang="en-US" sz="1400" b="1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lvl="1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메시지 발송 시스템 및 국가간 메시지 전송 방법</a:t>
                      </a:r>
                      <a:endParaRPr kumimoji="1" lang="ko-KR" altLang="en-US" sz="1400" b="1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8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indent="0" algn="ctr" defTabSz="914400" rtl="0" eaLnBrk="1" fontAlgn="ctr" latinLnBrk="0" hangingPunct="1"/>
                      <a:r>
                        <a:rPr kumimoji="1" lang="ko-KR" altLang="en-US" sz="1400" u="none" strike="noStrike" kern="1200" dirty="0">
                          <a:effectLst/>
                        </a:rPr>
                        <a:t>특허 등록</a:t>
                      </a:r>
                      <a:endParaRPr kumimoji="1" lang="ko-KR" altLang="en-US" sz="1400" b="1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lvl="1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제 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10-1380835</a:t>
                      </a:r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호</a:t>
                      </a:r>
                      <a:endParaRPr kumimoji="1" lang="ko-KR" altLang="en-US" sz="1400" b="1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lvl="1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선박의 실시간 위치를 이용한 항해정보 메시지 제공시스템 및 방법 </a:t>
                      </a:r>
                      <a:endParaRPr kumimoji="1" lang="ko-KR" altLang="en-US" sz="1400" b="1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8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indent="0" algn="ctr" defTabSz="914400" rtl="0" eaLnBrk="1" fontAlgn="ctr" latinLnBrk="0" hangingPunct="1"/>
                      <a:r>
                        <a:rPr kumimoji="1" lang="ko-KR" altLang="en-US" sz="1400" u="none" strike="noStrike" kern="1200" dirty="0">
                          <a:effectLst/>
                        </a:rPr>
                        <a:t>상표 등록</a:t>
                      </a:r>
                      <a:endParaRPr kumimoji="1" lang="ko-KR" altLang="en-US" sz="1400" b="1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lvl="1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제 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40-1034931</a:t>
                      </a:r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호</a:t>
                      </a:r>
                      <a:endParaRPr kumimoji="1" lang="ko-KR" altLang="en-US" sz="1400" b="1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lvl="1" indent="0" algn="l" defTabSz="914400" rtl="0" eaLnBrk="1" fontAlgn="ctr" latinLnBrk="0" hangingPunct="1"/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m-Station</a:t>
                      </a:r>
                      <a:endParaRPr kumimoji="1" lang="ko-KR" altLang="en-US" sz="1400" b="1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8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indent="0" algn="ctr" defTabSz="914400" rtl="0" eaLnBrk="1" fontAlgn="ctr" latinLnBrk="0" hangingPunct="1"/>
                      <a:r>
                        <a:rPr kumimoji="1" lang="ko-KR" altLang="en-US" sz="1400" u="none" strike="noStrike" kern="1200" dirty="0">
                          <a:effectLst/>
                        </a:rPr>
                        <a:t>상표</a:t>
                      </a:r>
                      <a:r>
                        <a:rPr kumimoji="1" lang="en-US" altLang="ko-KR" sz="1400" u="none" strike="noStrike" kern="1200" dirty="0">
                          <a:effectLst/>
                        </a:rPr>
                        <a:t> </a:t>
                      </a:r>
                      <a:r>
                        <a:rPr kumimoji="1" lang="ko-KR" altLang="en-US" sz="1400" u="none" strike="noStrike" kern="1200" dirty="0">
                          <a:effectLst/>
                        </a:rPr>
                        <a:t>출원</a:t>
                      </a:r>
                      <a:endParaRPr kumimoji="1" lang="ko-KR" altLang="en-US" sz="1400" b="1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marR="0" lvl="1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/>
                        <a:t>제 </a:t>
                      </a:r>
                      <a:r>
                        <a:rPr lang="en-US" altLang="ko-KR" sz="1400" kern="1200" dirty="0"/>
                        <a:t>40-2018-0106411</a:t>
                      </a:r>
                      <a:endParaRPr lang="en-US" altLang="ko-KR" sz="1400" b="1" dirty="0"/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550863" lvl="1" indent="0" algn="l" defTabSz="914400" rtl="0" eaLnBrk="1" fontAlgn="ctr" latinLnBrk="0" hangingPunct="1"/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MOBIWAY</a:t>
                      </a:r>
                      <a:endParaRPr kumimoji="1" lang="ko-KR" altLang="en-US" sz="1400" b="1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9" name="Picture 2" descr="\\GMPNAS\Data\GMP WORK\법인자료\인증&amp;증명서\상표등록증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6658" y="3425503"/>
            <a:ext cx="20304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3" descr="\\GMPNAS\Data\GMP WORK\법인자료\인증&amp;증명서\메시지발송시스템및국가간메시지발송방법특허증.jpe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5730" y="3423583"/>
            <a:ext cx="20304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4" descr="\\GMPNAS\Data\GMP WORK\법인자료\인증&amp;증명서\선박의실시간위치를이용한항해정보메시지제공시스템및방법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62951" y="3430554"/>
            <a:ext cx="2029779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그림 12" descr="mobiway출원번호통지서.pn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335776" y="3429000"/>
            <a:ext cx="20304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fld id="{A8E26909-83D1-4614-9A5E-27159C2C77EA}" type="slidenum"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r>
              <a:rPr kumimoji="0" lang="ko-KR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979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845629"/>
              </p:ext>
            </p:extLst>
          </p:nvPr>
        </p:nvGraphicFramePr>
        <p:xfrm>
          <a:off x="467754" y="832029"/>
          <a:ext cx="11247995" cy="2154335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660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3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41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794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086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구분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상태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등록 번호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명칭</a:t>
                      </a:r>
                      <a:endParaRPr lang="ko-KR" alt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867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400" u="none" strike="noStrike" dirty="0">
                          <a:effectLst/>
                        </a:rPr>
                        <a:t>국내</a:t>
                      </a:r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en-US" altLang="ko-KR" sz="1400" u="none" strike="noStrike" kern="1200" dirty="0">
                          <a:effectLst/>
                        </a:rPr>
                        <a:t>KC</a:t>
                      </a:r>
                      <a:r>
                        <a:rPr kumimoji="1" lang="en-US" altLang="ko-KR" sz="1400" u="none" strike="noStrike" kern="1200" baseline="0" dirty="0">
                          <a:effectLst/>
                        </a:rPr>
                        <a:t> </a:t>
                      </a:r>
                      <a:r>
                        <a:rPr kumimoji="1" lang="ko-KR" altLang="en-US" sz="1400" u="none" strike="noStrike" kern="1200" baseline="0" dirty="0">
                          <a:effectLst/>
                        </a:rPr>
                        <a:t>인증</a:t>
                      </a:r>
                      <a:endParaRPr kumimoji="1" lang="ko-KR" altLang="en-US" sz="1400" b="0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MSIP-REM-</a:t>
                      </a:r>
                      <a:r>
                        <a:rPr kumimoji="1" lang="en-US" altLang="ko-KR" sz="1400" u="none" strike="noStrike" kern="1200" spc="-80" baseline="0" dirty="0" err="1">
                          <a:effectLst/>
                        </a:rPr>
                        <a:t>GmP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-m-Station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SMS </a:t>
                      </a:r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발송 시스템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08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ko-KR" altLang="en-US" sz="1400" u="none" strike="noStrike" kern="1200" dirty="0">
                          <a:effectLst/>
                        </a:rPr>
                        <a:t>벤처기업 인증</a:t>
                      </a:r>
                      <a:endParaRPr kumimoji="1" lang="ko-KR" altLang="en-US" sz="1400" b="0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제 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20170400113</a:t>
                      </a:r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호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벤처 기업 인증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(</a:t>
                      </a:r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중소기업진흥공단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)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867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en-US" altLang="ko-KR" sz="1400" u="none" strike="noStrike" kern="1200" dirty="0">
                          <a:effectLst/>
                        </a:rPr>
                        <a:t>ISO 9001</a:t>
                      </a:r>
                      <a:r>
                        <a:rPr kumimoji="1" lang="ko-KR" altLang="en-US" sz="1400" u="none" strike="noStrike" kern="1200" dirty="0">
                          <a:effectLst/>
                        </a:rPr>
                        <a:t>인증</a:t>
                      </a:r>
                      <a:endParaRPr kumimoji="1" lang="ko-KR" altLang="en-US" sz="1400" b="0" u="none" strike="noStrike" kern="12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독립서버 기반의 </a:t>
                      </a:r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SMS/LMS </a:t>
                      </a:r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발송 장치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867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ko-KR" altLang="en-US" sz="1400" u="none" strike="noStrike" kern="1200" spc="-80" baseline="0" dirty="0">
                          <a:effectLst/>
                        </a:rPr>
                        <a:t>기술 역량 우수 기업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FTS-2018-00542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marL="93663" indent="0" algn="l" defTabSz="914400" rtl="0" eaLnBrk="1" fontAlgn="ctr" latinLnBrk="0" hangingPunct="1"/>
                      <a:r>
                        <a:rPr kumimoji="1" lang="en-US" altLang="ko-KR" sz="1400" u="none" strike="noStrike" kern="1200" spc="-80" baseline="0" dirty="0">
                          <a:effectLst/>
                        </a:rPr>
                        <a:t>T5</a:t>
                      </a:r>
                      <a:endParaRPr kumimoji="1" lang="ko-KR" altLang="en-US" sz="1400" b="0" u="none" strike="noStrike" kern="1200" spc="-80" baseline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" name="Picture 2" descr="\\GMPNAS\Data\GMP WORK\법인자료\인증&amp;증명서\벤처기업확인서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344" y="3264967"/>
            <a:ext cx="20304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3" descr="\\GMPNAS\Data\GMP WORK\법인자료\인증&amp;증명서\KC인증서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3127" y="3266900"/>
            <a:ext cx="20304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4" descr="\\GMPNAS\Data\GMP WORK\법인자료\인증&amp;증명서\ISO9001\ISO9001인증서_한글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0936" y="3269027"/>
            <a:ext cx="20304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그림 13" descr="기술역량우수기업인증서.jpg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29725" y="3228975"/>
            <a:ext cx="20304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fld id="{A8E26909-83D1-4614-9A5E-27159C2C77EA}" type="slidenum"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r>
              <a:rPr kumimoji="0" lang="ko-KR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제목 4">
            <a:extLst>
              <a:ext uri="{FF2B5EF4-FFF2-40B4-BE49-F238E27FC236}">
                <a16:creationId xmlns:a16="http://schemas.microsoft.com/office/drawing/2014/main" id="{0CA321F3-0051-428B-8B23-FAE14F3ADCA3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Certification Status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인증</a:t>
            </a:r>
            <a:r>
              <a:rPr kumimoji="0" lang="en-US" altLang="ko-KR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 </a:t>
            </a: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현황</a:t>
            </a:r>
          </a:p>
        </p:txBody>
      </p:sp>
    </p:spTree>
    <p:extLst>
      <p:ext uri="{BB962C8B-B14F-4D97-AF65-F5344CB8AC3E}">
        <p14:creationId xmlns:p14="http://schemas.microsoft.com/office/powerpoint/2010/main" val="2937297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모서리가 둥근 직사각형 110"/>
          <p:cNvSpPr/>
          <p:nvPr/>
        </p:nvSpPr>
        <p:spPr>
          <a:xfrm>
            <a:off x="801746" y="1106960"/>
            <a:ext cx="2798445" cy="1403335"/>
          </a:xfrm>
          <a:prstGeom prst="roundRect">
            <a:avLst>
              <a:gd name="adj" fmla="val 395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8E26909-83D1-4614-9A5E-27159C2C77EA}" type="slidenum">
              <a:rPr lang="ko-KR" altLang="en-US" smtClean="0"/>
              <a:pPr/>
              <a:t>8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4758394" y="1104086"/>
            <a:ext cx="2798445" cy="1403335"/>
          </a:xfrm>
          <a:prstGeom prst="roundRect">
            <a:avLst>
              <a:gd name="adj" fmla="val 395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8614403" y="1069580"/>
            <a:ext cx="2798445" cy="1403335"/>
          </a:xfrm>
          <a:prstGeom prst="roundRect">
            <a:avLst>
              <a:gd name="adj" fmla="val 395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 descr="m-Secuway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7199" y="1372773"/>
            <a:ext cx="2045857" cy="810858"/>
          </a:xfrm>
          <a:prstGeom prst="rect">
            <a:avLst/>
          </a:prstGeom>
        </p:spPr>
      </p:pic>
      <p:pic>
        <p:nvPicPr>
          <p:cNvPr id="24" name="그림 23" descr="Mobipass_Side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48118" y="1104188"/>
            <a:ext cx="593670" cy="1328469"/>
          </a:xfrm>
          <a:prstGeom prst="rect">
            <a:avLst/>
          </a:prstGeom>
        </p:spPr>
      </p:pic>
      <p:pic>
        <p:nvPicPr>
          <p:cNvPr id="25" name="그림 24" descr="m-Station_org_1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04765" y="1546236"/>
            <a:ext cx="1976060" cy="644882"/>
          </a:xfrm>
          <a:prstGeom prst="rect">
            <a:avLst/>
          </a:prstGeom>
        </p:spPr>
      </p:pic>
      <p:sp>
        <p:nvSpPr>
          <p:cNvPr id="26" name="모서리가 둥근 직사각형 25"/>
          <p:cNvSpPr/>
          <p:nvPr/>
        </p:nvSpPr>
        <p:spPr>
          <a:xfrm>
            <a:off x="577970" y="2872605"/>
            <a:ext cx="3209027" cy="3579962"/>
          </a:xfrm>
          <a:prstGeom prst="roundRect">
            <a:avLst>
              <a:gd name="adj" fmla="val 3256"/>
            </a:avLst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818442" y="2667840"/>
            <a:ext cx="2752165" cy="37651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39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m-Station</a:t>
            </a:r>
            <a:r>
              <a:rPr lang="en-US" altLang="ko-KR" b="1" baseline="30000" dirty="0">
                <a:solidFill>
                  <a:schemeClr val="tx1"/>
                </a:solidFill>
                <a:latin typeface="+mn-ea"/>
              </a:rPr>
              <a:t>®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4551872" y="2861100"/>
            <a:ext cx="3209027" cy="3579962"/>
          </a:xfrm>
          <a:prstGeom prst="roundRect">
            <a:avLst>
              <a:gd name="adj" fmla="val 3256"/>
            </a:avLst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4792344" y="2656335"/>
            <a:ext cx="2752165" cy="37651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39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m-</a:t>
            </a:r>
            <a:r>
              <a:rPr lang="en-US" altLang="ko-KR" b="1" dirty="0" err="1">
                <a:solidFill>
                  <a:schemeClr val="tx1"/>
                </a:solidFill>
              </a:rPr>
              <a:t>Secuway</a:t>
            </a:r>
            <a:r>
              <a:rPr lang="en-US" altLang="ko-KR" b="1" baseline="30000" dirty="0">
                <a:solidFill>
                  <a:schemeClr val="tx1"/>
                </a:solidFill>
                <a:latin typeface="+mn-ea"/>
              </a:rPr>
              <a:t>®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8399253" y="2809345"/>
            <a:ext cx="3209027" cy="3579962"/>
          </a:xfrm>
          <a:prstGeom prst="roundRect">
            <a:avLst>
              <a:gd name="adj" fmla="val 3256"/>
            </a:avLst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8639725" y="2604580"/>
            <a:ext cx="2752165" cy="37651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39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err="1">
                <a:solidFill>
                  <a:schemeClr val="tx1"/>
                </a:solidFill>
              </a:rPr>
              <a:t>Mobiway</a:t>
            </a:r>
            <a:r>
              <a:rPr lang="en-US" altLang="ko-KR" b="1" baseline="30000" dirty="0">
                <a:solidFill>
                  <a:schemeClr val="tx1"/>
                </a:solidFill>
                <a:latin typeface="+mn-ea"/>
              </a:rPr>
              <a:t>®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454106" y="3206193"/>
            <a:ext cx="33959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Form Factor: 480mm * 440mm * 90mm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Antenna: External Tilt Antenna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</a:t>
            </a:r>
            <a:r>
              <a:rPr lang="ko-KR" altLang="en-US" sz="1100" dirty="0"/>
              <a:t>운영체제</a:t>
            </a:r>
            <a:r>
              <a:rPr lang="en-US" altLang="ko-KR" sz="1100" dirty="0"/>
              <a:t>: Windows 10 </a:t>
            </a:r>
            <a:r>
              <a:rPr lang="en-US" altLang="ko-KR" sz="1100" dirty="0" err="1"/>
              <a:t>Iot</a:t>
            </a:r>
            <a:r>
              <a:rPr lang="en-US" altLang="ko-KR" sz="1100" dirty="0"/>
              <a:t> Enterprise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CPU :</a:t>
            </a:r>
            <a:r>
              <a:rPr lang="en-US" altLang="ko-KR" sz="1100" kern="100" dirty="0">
                <a:cs typeface="Times New Roman"/>
              </a:rPr>
              <a:t> Intel Core i3-7th </a:t>
            </a:r>
            <a:r>
              <a:rPr lang="en-US" altLang="ko-KR" sz="1100" kern="100" dirty="0">
                <a:solidFill>
                  <a:srgbClr val="000000"/>
                </a:solidFill>
                <a:cs typeface="Times New Roman"/>
              </a:rPr>
              <a:t>Kaby Lake</a:t>
            </a:r>
            <a:endParaRPr lang="en-US" altLang="ko-KR" sz="1100" dirty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RAM : </a:t>
            </a:r>
            <a:r>
              <a:rPr lang="en-US" altLang="ko-KR" sz="1100" kern="100" dirty="0">
                <a:cs typeface="Times New Roman"/>
              </a:rPr>
              <a:t>4GB PC4-19200 DDR4</a:t>
            </a:r>
            <a:endParaRPr lang="en-US" altLang="ko-KR" sz="1100" dirty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Graphics : </a:t>
            </a:r>
            <a:r>
              <a:rPr lang="en-US" altLang="ko-KR" sz="1000" kern="100" dirty="0">
                <a:cs typeface="Times New Roman"/>
              </a:rPr>
              <a:t>Intel HD Graphics (On-Board)</a:t>
            </a:r>
            <a:endParaRPr lang="en-US" altLang="ko-KR" sz="1100" dirty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Video Out : V</a:t>
            </a:r>
            <a:r>
              <a:rPr lang="en-US" altLang="ko-KR" sz="1100" kern="100" dirty="0">
                <a:cs typeface="Times New Roman"/>
              </a:rPr>
              <a:t>GA, HDMI, DVI</a:t>
            </a:r>
            <a:endParaRPr lang="en-US" altLang="ko-KR" sz="1100" dirty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Storage : </a:t>
            </a:r>
            <a:r>
              <a:rPr lang="en-US" altLang="ko-KR" sz="1100" kern="100" dirty="0">
                <a:cs typeface="Times New Roman"/>
              </a:rPr>
              <a:t>Samsung 750 EVO 120GB SSD</a:t>
            </a:r>
            <a:endParaRPr lang="en-US" altLang="ko-KR" sz="1100" dirty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Ethernet : RJ45(100Mbps)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USB 3.0 / USB 2.0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SKT LTE</a:t>
            </a:r>
            <a:r>
              <a:rPr lang="ko-KR" altLang="en-US" sz="1100" dirty="0"/>
              <a:t>향 </a:t>
            </a:r>
            <a:r>
              <a:rPr lang="en-US" altLang="ko-KR" sz="1100" dirty="0"/>
              <a:t>4CH.</a:t>
            </a:r>
            <a:r>
              <a:rPr lang="ko-KR" altLang="en-US" sz="1100" dirty="0"/>
              <a:t> </a:t>
            </a:r>
            <a:r>
              <a:rPr lang="en-US" altLang="ko-KR" sz="1100" dirty="0"/>
              <a:t>Include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b="1" dirty="0">
                <a:solidFill>
                  <a:srgbClr val="FF0000"/>
                </a:solidFill>
              </a:rPr>
              <a:t> Middle Business Type</a:t>
            </a:r>
            <a:endParaRPr lang="ko-KR" altLang="en-US" sz="1100" b="1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8307239" y="3048055"/>
            <a:ext cx="3395932" cy="3393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Form Factor: 50mm * 160mm * 250mm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Antenna: External Tilt Antenna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</a:t>
            </a:r>
            <a:r>
              <a:rPr lang="ko-KR" altLang="en-US" sz="1100" dirty="0"/>
              <a:t>운영체제</a:t>
            </a:r>
            <a:r>
              <a:rPr lang="en-US" altLang="ko-KR" sz="1100" dirty="0"/>
              <a:t>: Windows 10 Enterprise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CPU: Intel Cherry trail 1.8GHz Quadcore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Cache Memory: 2MB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RAM: 4GB DDR 3L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Graphics: Intel GEN8 1600 * 900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Video Out: HDMI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Storage: 64GB </a:t>
            </a:r>
            <a:r>
              <a:rPr lang="en-US" altLang="ko-KR" sz="1100" dirty="0" err="1"/>
              <a:t>eMMC</a:t>
            </a:r>
            <a:r>
              <a:rPr lang="en-US" altLang="ko-KR" sz="1100" dirty="0"/>
              <a:t> + 64GB SD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Ethernet: RJ45(100Mbps)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USB 3.0 * 1 / USB 2.0 * 2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 SKT LTE</a:t>
            </a:r>
            <a:r>
              <a:rPr lang="ko-KR" altLang="en-US" sz="1100" dirty="0"/>
              <a:t>향 </a:t>
            </a:r>
            <a:r>
              <a:rPr lang="en-US" altLang="ko-KR" sz="1100" dirty="0"/>
              <a:t>4CH.</a:t>
            </a:r>
            <a:r>
              <a:rPr lang="ko-KR" altLang="en-US" sz="1100" dirty="0"/>
              <a:t> </a:t>
            </a:r>
            <a:r>
              <a:rPr lang="en-US" altLang="ko-KR" sz="1100" dirty="0"/>
              <a:t>Include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b="1" dirty="0">
                <a:solidFill>
                  <a:srgbClr val="FF0000"/>
                </a:solidFill>
              </a:rPr>
              <a:t> Small Business Type</a:t>
            </a:r>
            <a:endParaRPr lang="ko-KR" altLang="en-US" sz="1100" b="1" dirty="0">
              <a:solidFill>
                <a:srgbClr val="FF0000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828140" y="3192584"/>
            <a:ext cx="27604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100" dirty="0">
                <a:latin typeface="+mj-ea"/>
                <a:cs typeface="굴림체"/>
              </a:rPr>
              <a:t> </a:t>
            </a:r>
            <a:r>
              <a:rPr lang="ko-KR" altLang="ko-KR" sz="1100" kern="100" dirty="0">
                <a:latin typeface="+mj-ea"/>
                <a:cs typeface="굴림체"/>
              </a:rPr>
              <a:t>Main Processor</a:t>
            </a:r>
            <a:r>
              <a:rPr lang="en-US" altLang="ko-KR" sz="1100" kern="100" dirty="0">
                <a:latin typeface="+mj-ea"/>
                <a:cs typeface="굴림체"/>
              </a:rPr>
              <a:t> :  </a:t>
            </a:r>
            <a:r>
              <a:rPr lang="ko-KR" altLang="ko-KR" sz="1100" kern="100" dirty="0">
                <a:latin typeface="+mj-ea"/>
                <a:cs typeface="굴림체"/>
              </a:rPr>
              <a:t>ARM7 Core</a:t>
            </a:r>
            <a:endParaRPr lang="en-US" altLang="ko-KR" sz="1100" kern="100" dirty="0">
              <a:latin typeface="+mj-ea"/>
              <a:cs typeface="Times New Roman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100" dirty="0">
                <a:latin typeface="+mj-ea"/>
                <a:cs typeface="Times New Roman"/>
              </a:rPr>
              <a:t> </a:t>
            </a:r>
            <a:r>
              <a:rPr lang="ko-KR" altLang="ko-KR" sz="1100" kern="100" dirty="0">
                <a:latin typeface="+mj-ea"/>
                <a:cs typeface="굴림체"/>
              </a:rPr>
              <a:t>Memory</a:t>
            </a:r>
            <a:r>
              <a:rPr lang="en-US" altLang="ko-KR" sz="1100" kern="100" dirty="0">
                <a:latin typeface="+mj-ea"/>
                <a:cs typeface="굴림체"/>
              </a:rPr>
              <a:t> : </a:t>
            </a:r>
            <a:r>
              <a:rPr lang="en-US" altLang="ko-KR" sz="1100" kern="0" dirty="0">
                <a:solidFill>
                  <a:srgbClr val="000000"/>
                </a:solidFill>
                <a:latin typeface="+mj-ea"/>
                <a:cs typeface="Arial"/>
              </a:rPr>
              <a:t>ROM – 256K </a:t>
            </a:r>
          </a:p>
          <a:p>
            <a:pPr lvl="1">
              <a:lnSpc>
                <a:spcPct val="150000"/>
              </a:lnSpc>
            </a:pPr>
            <a:r>
              <a:rPr lang="en-US" altLang="ko-KR" sz="1100" kern="0" dirty="0">
                <a:solidFill>
                  <a:srgbClr val="000000"/>
                </a:solidFill>
                <a:latin typeface="+mj-ea"/>
                <a:cs typeface="Arial"/>
              </a:rPr>
              <a:t>      RAM - 2M bytes SDRAM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0" dirty="0">
                <a:solidFill>
                  <a:srgbClr val="000000"/>
                </a:solidFill>
                <a:latin typeface="+mj-ea"/>
                <a:cs typeface="Arial"/>
              </a:rPr>
              <a:t> </a:t>
            </a:r>
            <a:r>
              <a:rPr lang="en-US" altLang="ko-KR" sz="1100" kern="100" dirty="0">
                <a:latin typeface="+mj-ea"/>
                <a:cs typeface="굴림체"/>
              </a:rPr>
              <a:t>Ethernet : </a:t>
            </a:r>
            <a:r>
              <a:rPr lang="en-US" altLang="ko-KR" sz="1100" kern="0" dirty="0">
                <a:solidFill>
                  <a:srgbClr val="000000"/>
                </a:solidFill>
                <a:latin typeface="+mj-ea"/>
                <a:cs typeface="Arial"/>
              </a:rPr>
              <a:t>10Base-T/100Base-TX</a:t>
            </a:r>
          </a:p>
          <a:p>
            <a:pPr marL="127000">
              <a:lnSpc>
                <a:spcPct val="150000"/>
              </a:lnSpc>
            </a:pPr>
            <a:r>
              <a:rPr lang="en-US" altLang="ko-KR" sz="1100" kern="0" dirty="0">
                <a:solidFill>
                  <a:srgbClr val="000000"/>
                </a:solidFill>
                <a:latin typeface="+mj-ea"/>
                <a:cs typeface="Arial"/>
              </a:rPr>
              <a:t>              Ethernet Speed Auto Sense</a:t>
            </a:r>
            <a:endParaRPr lang="en-US" altLang="ko-KR" sz="1100" kern="100" dirty="0">
              <a:latin typeface="+mj-ea"/>
              <a:cs typeface="굴림체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100" dirty="0">
                <a:latin typeface="+mj-ea"/>
                <a:cs typeface="굴림체"/>
              </a:rPr>
              <a:t> Connector: RJ-45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100" dirty="0">
                <a:latin typeface="+mj-ea"/>
                <a:cs typeface="굴림체"/>
              </a:rPr>
              <a:t> </a:t>
            </a:r>
            <a:r>
              <a:rPr lang="ko-KR" altLang="ko-KR" sz="1100" kern="100" dirty="0">
                <a:latin typeface="+mj-ea"/>
                <a:cs typeface="굴림체"/>
              </a:rPr>
              <a:t>적정 온도 이상 상승 시</a:t>
            </a:r>
            <a:r>
              <a:rPr lang="en-US" altLang="ko-KR" sz="1100" kern="100" dirty="0">
                <a:latin typeface="+mj-ea"/>
                <a:cs typeface="굴림체"/>
              </a:rPr>
              <a:t> Cooling Fan </a:t>
            </a:r>
          </a:p>
          <a:p>
            <a:pPr>
              <a:lnSpc>
                <a:spcPct val="150000"/>
              </a:lnSpc>
            </a:pPr>
            <a:r>
              <a:rPr lang="en-US" altLang="ko-KR" sz="1100" kern="100" dirty="0">
                <a:latin typeface="+mj-ea"/>
                <a:cs typeface="굴림체"/>
              </a:rPr>
              <a:t>  </a:t>
            </a:r>
            <a:r>
              <a:rPr lang="ko-KR" altLang="ko-KR" sz="1100" kern="100" dirty="0">
                <a:latin typeface="+mj-ea"/>
                <a:cs typeface="굴림체"/>
              </a:rPr>
              <a:t>동작에 의해 시스템의 과열 방지</a:t>
            </a:r>
            <a:endParaRPr lang="en-US" altLang="ko-KR" sz="1100" kern="100" dirty="0">
              <a:latin typeface="+mj-ea"/>
              <a:cs typeface="굴림체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100" dirty="0">
                <a:latin typeface="+mj-ea"/>
                <a:cs typeface="Times New Roman"/>
              </a:rPr>
              <a:t> Display(Indicator) : LED &amp; LCD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100" dirty="0">
                <a:latin typeface="+mj-ea"/>
                <a:cs typeface="Times New Roman"/>
              </a:rPr>
              <a:t> Input Power: 90 ~ 250V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kern="100" dirty="0">
                <a:latin typeface="+mj-ea"/>
                <a:cs typeface="Times New Roman"/>
              </a:rPr>
              <a:t> </a:t>
            </a:r>
            <a:r>
              <a:rPr lang="en-US" altLang="ko-KR" sz="1100" dirty="0"/>
              <a:t>SKT LTE</a:t>
            </a:r>
            <a:r>
              <a:rPr lang="ko-KR" altLang="en-US" sz="1100" dirty="0"/>
              <a:t>향 </a:t>
            </a:r>
            <a:r>
              <a:rPr lang="en-US" altLang="ko-KR" sz="1100" dirty="0"/>
              <a:t>8CH.</a:t>
            </a:r>
            <a:r>
              <a:rPr lang="ko-KR" altLang="en-US" sz="1100" dirty="0"/>
              <a:t> </a:t>
            </a:r>
            <a:r>
              <a:rPr lang="en-US" altLang="ko-KR" sz="1100" dirty="0"/>
              <a:t>Include</a:t>
            </a:r>
            <a:endParaRPr lang="en-US" altLang="ko-KR" sz="1100" kern="100" dirty="0">
              <a:latin typeface="+mj-ea"/>
              <a:cs typeface="Times New Roman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b="1" kern="100" dirty="0">
                <a:solidFill>
                  <a:srgbClr val="FF0000"/>
                </a:solidFill>
                <a:latin typeface="+mj-ea"/>
                <a:cs typeface="Times New Roman"/>
              </a:rPr>
              <a:t> Enterprise Business Type</a:t>
            </a:r>
            <a:endParaRPr lang="ko-KR" altLang="ko-KR" sz="1100" b="1" kern="100" dirty="0">
              <a:solidFill>
                <a:srgbClr val="FF0000"/>
              </a:solidFill>
              <a:latin typeface="+mj-ea"/>
              <a:cs typeface="Times New Roman"/>
            </a:endParaRPr>
          </a:p>
        </p:txBody>
      </p:sp>
      <p:sp>
        <p:nvSpPr>
          <p:cNvPr id="36" name="제목 4">
            <a:extLst>
              <a:ext uri="{FF2B5EF4-FFF2-40B4-BE49-F238E27FC236}">
                <a16:creationId xmlns:a16="http://schemas.microsoft.com/office/drawing/2014/main" id="{125CDDD6-CA7D-4EBD-972F-6D7CE3C308A3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Product Line Up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제품 </a:t>
            </a:r>
            <a:r>
              <a:rPr kumimoji="0" lang="en-US" altLang="ko-KR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Line Up</a:t>
            </a:r>
            <a:endParaRPr kumimoji="0" lang="ko-KR" altLang="en-US" sz="1800" b="1" i="0" u="none" strike="noStrike" kern="1200" cap="none" spc="-8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68827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제목 4">
            <a:extLst>
              <a:ext uri="{FF2B5EF4-FFF2-40B4-BE49-F238E27FC236}">
                <a16:creationId xmlns:a16="http://schemas.microsoft.com/office/drawing/2014/main" id="{125CDDD6-CA7D-4EBD-972F-6D7CE3C308A3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Business</a:t>
            </a:r>
            <a:r>
              <a:rPr lang="ko-KR" altLang="en-US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Field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사업 분야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F72B985-9654-4BA5-99D8-49137935C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003" y="631444"/>
            <a:ext cx="9979993" cy="615913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016782E6-8FCD-4B30-8C06-109DB1B5BE53}"/>
              </a:ext>
            </a:extLst>
          </p:cNvPr>
          <p:cNvSpPr txBox="1"/>
          <p:nvPr/>
        </p:nvSpPr>
        <p:spPr>
          <a:xfrm rot="18905523">
            <a:off x="3275305" y="4126006"/>
            <a:ext cx="1979802" cy="1441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b="1" dirty="0">
                <a:solidFill>
                  <a:srgbClr val="7030A0"/>
                </a:solidFill>
              </a:rPr>
              <a:t>Messaging Gateway</a:t>
            </a:r>
          </a:p>
          <a:p>
            <a:pPr algn="ctr">
              <a:lnSpc>
                <a:spcPct val="150000"/>
              </a:lnSpc>
            </a:pPr>
            <a:r>
              <a:rPr lang="ko-KR" altLang="en-US" sz="1200" b="1" dirty="0">
                <a:solidFill>
                  <a:srgbClr val="7030A0"/>
                </a:solidFill>
              </a:rPr>
              <a:t>개발</a:t>
            </a:r>
            <a:endParaRPr lang="en-US" altLang="ko-KR" sz="1200" b="1" dirty="0">
              <a:solidFill>
                <a:srgbClr val="7030A0"/>
              </a:solidFill>
            </a:endParaRP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m-Station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m-Secuway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Mobiway</a:t>
            </a:r>
            <a:endParaRPr lang="ko-KR" altLang="en-US" sz="120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184C47E-3FD7-4158-B634-54811EDA8320}"/>
              </a:ext>
            </a:extLst>
          </p:cNvPr>
          <p:cNvSpPr txBox="1"/>
          <p:nvPr/>
        </p:nvSpPr>
        <p:spPr>
          <a:xfrm rot="18898329">
            <a:off x="4862816" y="2357360"/>
            <a:ext cx="2347467" cy="1533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n-US" altLang="ko-KR" sz="1600" b="1" dirty="0">
                <a:solidFill>
                  <a:schemeClr val="accent2">
                    <a:lumMod val="75000"/>
                  </a:schemeClr>
                </a:solidFill>
              </a:rPr>
              <a:t>Solution </a:t>
            </a:r>
            <a:r>
              <a:rPr lang="ko-KR" altLang="en-US" sz="1600" b="1" dirty="0">
                <a:solidFill>
                  <a:schemeClr val="accent2">
                    <a:lumMod val="75000"/>
                  </a:schemeClr>
                </a:solidFill>
              </a:rPr>
              <a:t>개발</a:t>
            </a:r>
            <a:endParaRPr lang="en-US" altLang="ko-KR" sz="16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/>
              <a:t>상황</a:t>
            </a:r>
            <a:r>
              <a:rPr lang="en-US" altLang="ko-KR" sz="1200" b="1" dirty="0"/>
              <a:t> </a:t>
            </a:r>
            <a:r>
              <a:rPr lang="ko-KR" altLang="en-US" sz="1200" b="1" dirty="0"/>
              <a:t>전파 체계</a:t>
            </a:r>
            <a:endParaRPr lang="en-US" altLang="ko-KR" sz="1200" b="1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/>
              <a:t>재난 통보 </a:t>
            </a:r>
            <a:r>
              <a:rPr lang="en-US" altLang="ko-KR" sz="1200" b="1" dirty="0"/>
              <a:t>Solution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ANS Solution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School Messenger</a:t>
            </a:r>
            <a:endParaRPr lang="ko-KR" altLang="en-US" sz="1200" b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9780931-3E1D-4D4C-AEC3-0D936C0ADF78}"/>
              </a:ext>
            </a:extLst>
          </p:cNvPr>
          <p:cNvSpPr txBox="1"/>
          <p:nvPr/>
        </p:nvSpPr>
        <p:spPr>
          <a:xfrm rot="18905523">
            <a:off x="1175833" y="2253723"/>
            <a:ext cx="2542237" cy="1487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</a:rPr>
              <a:t>Software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</a:rPr>
              <a:t>개발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SMS Manager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SMS Monitor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Messagingware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/>
              <a:t>기타 </a:t>
            </a:r>
            <a:r>
              <a:rPr lang="en-US" altLang="ko-KR" sz="1200" b="1" dirty="0"/>
              <a:t>WEB S/W</a:t>
            </a:r>
            <a:endParaRPr lang="ko-KR" altLang="en-US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B54BAA-6AC7-4A9B-B3F7-A9F6E69143FA}"/>
              </a:ext>
            </a:extLst>
          </p:cNvPr>
          <p:cNvSpPr txBox="1"/>
          <p:nvPr/>
        </p:nvSpPr>
        <p:spPr>
          <a:xfrm rot="18898329">
            <a:off x="6533575" y="4394357"/>
            <a:ext cx="2347467" cy="979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n-US" altLang="ko-KR" sz="1600" b="1" dirty="0">
                <a:solidFill>
                  <a:srgbClr val="CC0000"/>
                </a:solidFill>
              </a:rPr>
              <a:t>WEB</a:t>
            </a:r>
            <a:r>
              <a:rPr lang="ko-KR" altLang="en-US" sz="1600" b="1" dirty="0">
                <a:solidFill>
                  <a:srgbClr val="CC0000"/>
                </a:solidFill>
              </a:rPr>
              <a:t> </a:t>
            </a:r>
            <a:r>
              <a:rPr lang="en-US" altLang="ko-KR" sz="1600" b="1" dirty="0">
                <a:solidFill>
                  <a:srgbClr val="CC0000"/>
                </a:solidFill>
              </a:rPr>
              <a:t>Service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Messaging Service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SMS / LMS </a:t>
            </a:r>
            <a:r>
              <a:rPr lang="ko-KR" altLang="en-US" sz="1200" b="1" dirty="0"/>
              <a:t>서비스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3B2A3F-268A-464A-8E07-CECF9F8E65BB}"/>
              </a:ext>
            </a:extLst>
          </p:cNvPr>
          <p:cNvSpPr txBox="1"/>
          <p:nvPr/>
        </p:nvSpPr>
        <p:spPr>
          <a:xfrm rot="18898329">
            <a:off x="8393391" y="2423964"/>
            <a:ext cx="2347467" cy="1256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ko-KR" altLang="en-US" sz="1600" b="1" dirty="0">
                <a:solidFill>
                  <a:schemeClr val="accent1">
                    <a:lumMod val="75000"/>
                  </a:schemeClr>
                </a:solidFill>
              </a:rPr>
              <a:t>시스템</a:t>
            </a:r>
            <a:r>
              <a:rPr lang="en-US" altLang="ko-KR" sz="1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ko-KR" altLang="en-US" sz="1600" b="1" dirty="0">
                <a:solidFill>
                  <a:schemeClr val="accent1">
                    <a:lumMod val="75000"/>
                  </a:schemeClr>
                </a:solidFill>
              </a:rPr>
              <a:t>개발</a:t>
            </a:r>
            <a:endParaRPr lang="en-US" altLang="ko-KR" sz="16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/>
              <a:t>고객 맞춤형 시스템 개발</a:t>
            </a:r>
            <a:endParaRPr lang="en-US" altLang="ko-KR" sz="1200" b="1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/>
              <a:t>IoT Device</a:t>
            </a:r>
            <a:r>
              <a:rPr lang="ko-KR" altLang="en-US" sz="1200" b="1" dirty="0"/>
              <a:t> 개발</a:t>
            </a:r>
          </a:p>
        </p:txBody>
      </p:sp>
    </p:spTree>
    <p:extLst>
      <p:ext uri="{BB962C8B-B14F-4D97-AF65-F5344CB8AC3E}">
        <p14:creationId xmlns:p14="http://schemas.microsoft.com/office/powerpoint/2010/main" val="1384195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모서리가 둥근 직사각형 77"/>
          <p:cNvSpPr/>
          <p:nvPr/>
        </p:nvSpPr>
        <p:spPr>
          <a:xfrm>
            <a:off x="6185140" y="532249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모서리가 둥근 직사각형 78"/>
          <p:cNvSpPr/>
          <p:nvPr/>
        </p:nvSpPr>
        <p:spPr>
          <a:xfrm>
            <a:off x="4712898" y="532536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모서리가 둥근 직사각형 79"/>
          <p:cNvSpPr/>
          <p:nvPr/>
        </p:nvSpPr>
        <p:spPr>
          <a:xfrm>
            <a:off x="3246407" y="532536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모서리가 둥근 직사각형 80"/>
          <p:cNvSpPr/>
          <p:nvPr/>
        </p:nvSpPr>
        <p:spPr>
          <a:xfrm>
            <a:off x="1774165" y="532824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모서리가 둥근 직사각형 81"/>
          <p:cNvSpPr/>
          <p:nvPr/>
        </p:nvSpPr>
        <p:spPr>
          <a:xfrm>
            <a:off x="6188016" y="4152174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모서리가 둥근 직사각형 82"/>
          <p:cNvSpPr/>
          <p:nvPr/>
        </p:nvSpPr>
        <p:spPr>
          <a:xfrm>
            <a:off x="4715774" y="415505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모서리가 둥근 직사각형 83"/>
          <p:cNvSpPr/>
          <p:nvPr/>
        </p:nvSpPr>
        <p:spPr>
          <a:xfrm>
            <a:off x="3249283" y="414642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모서리가 둥근 직사각형 84"/>
          <p:cNvSpPr/>
          <p:nvPr/>
        </p:nvSpPr>
        <p:spPr>
          <a:xfrm>
            <a:off x="1777041" y="414930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모서리가 둥근 직사각형 85"/>
          <p:cNvSpPr/>
          <p:nvPr/>
        </p:nvSpPr>
        <p:spPr>
          <a:xfrm>
            <a:off x="7648686" y="2990484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모서리가 둥근 직사각형 86"/>
          <p:cNvSpPr/>
          <p:nvPr/>
        </p:nvSpPr>
        <p:spPr>
          <a:xfrm>
            <a:off x="6176444" y="299336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8" name="모서리가 둥근 직사각형 87"/>
          <p:cNvSpPr/>
          <p:nvPr/>
        </p:nvSpPr>
        <p:spPr>
          <a:xfrm>
            <a:off x="4709953" y="299336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9" name="모서리가 둥근 직사각형 88"/>
          <p:cNvSpPr/>
          <p:nvPr/>
        </p:nvSpPr>
        <p:spPr>
          <a:xfrm>
            <a:off x="3237711" y="299623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모서리가 둥근 직사각형 89"/>
          <p:cNvSpPr/>
          <p:nvPr/>
        </p:nvSpPr>
        <p:spPr>
          <a:xfrm>
            <a:off x="9123875" y="186905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1" name="모서리가 둥근 직사각형 90"/>
          <p:cNvSpPr/>
          <p:nvPr/>
        </p:nvSpPr>
        <p:spPr>
          <a:xfrm>
            <a:off x="7651633" y="187192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모서리가 둥근 직사각형 91"/>
          <p:cNvSpPr/>
          <p:nvPr/>
        </p:nvSpPr>
        <p:spPr>
          <a:xfrm>
            <a:off x="6185141" y="1880554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모서리가 둥근 직사각형 92"/>
          <p:cNvSpPr/>
          <p:nvPr/>
        </p:nvSpPr>
        <p:spPr>
          <a:xfrm>
            <a:off x="4712899" y="188343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모서리가 둥근 직사각형 93"/>
          <p:cNvSpPr/>
          <p:nvPr/>
        </p:nvSpPr>
        <p:spPr>
          <a:xfrm>
            <a:off x="3246408" y="188343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모서리가 둥근 직사각형 94"/>
          <p:cNvSpPr/>
          <p:nvPr/>
        </p:nvSpPr>
        <p:spPr>
          <a:xfrm>
            <a:off x="1774166" y="188630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모서리가 둥근 직사각형 95"/>
          <p:cNvSpPr/>
          <p:nvPr/>
        </p:nvSpPr>
        <p:spPr>
          <a:xfrm>
            <a:off x="6179390" y="90001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모서리가 둥근 직사각형 96"/>
          <p:cNvSpPr/>
          <p:nvPr/>
        </p:nvSpPr>
        <p:spPr>
          <a:xfrm>
            <a:off x="4707148" y="90289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모서리가 둥근 직사각형 97"/>
          <p:cNvSpPr/>
          <p:nvPr/>
        </p:nvSpPr>
        <p:spPr>
          <a:xfrm>
            <a:off x="3240657" y="902896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모서리가 둥근 직사각형 98"/>
          <p:cNvSpPr/>
          <p:nvPr/>
        </p:nvSpPr>
        <p:spPr>
          <a:xfrm>
            <a:off x="1768415" y="90577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0" name="그림 99" descr="경찰청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90075" y="1095603"/>
            <a:ext cx="1073564" cy="359064"/>
          </a:xfrm>
          <a:prstGeom prst="rect">
            <a:avLst/>
          </a:prstGeom>
        </p:spPr>
      </p:pic>
      <p:pic>
        <p:nvPicPr>
          <p:cNvPr id="103" name="그림 102" descr="청와대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5091" y="1059884"/>
            <a:ext cx="950136" cy="422615"/>
          </a:xfrm>
          <a:prstGeom prst="rect">
            <a:avLst/>
          </a:prstGeom>
        </p:spPr>
      </p:pic>
      <p:pic>
        <p:nvPicPr>
          <p:cNvPr id="143" name="그림 142" descr="통일부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20276" y="1084091"/>
            <a:ext cx="949550" cy="369485"/>
          </a:xfrm>
          <a:prstGeom prst="rect">
            <a:avLst/>
          </a:prstGeom>
        </p:spPr>
      </p:pic>
      <p:pic>
        <p:nvPicPr>
          <p:cNvPr id="144" name="그림 143" descr="경기남부경찰청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41106" y="1052581"/>
            <a:ext cx="1315634" cy="435903"/>
          </a:xfrm>
          <a:prstGeom prst="rect">
            <a:avLst/>
          </a:prstGeom>
        </p:spPr>
      </p:pic>
      <p:pic>
        <p:nvPicPr>
          <p:cNvPr id="145" name="그림 144" descr="전력거래소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19468" y="2126394"/>
            <a:ext cx="1219514" cy="283454"/>
          </a:xfrm>
          <a:prstGeom prst="rect">
            <a:avLst/>
          </a:prstGeom>
        </p:spPr>
      </p:pic>
      <p:pic>
        <p:nvPicPr>
          <p:cNvPr id="146" name="그림 145" descr="수자워공사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40967" y="1945173"/>
            <a:ext cx="832091" cy="376930"/>
          </a:xfrm>
          <a:prstGeom prst="rect">
            <a:avLst/>
          </a:prstGeom>
        </p:spPr>
      </p:pic>
      <p:pic>
        <p:nvPicPr>
          <p:cNvPr id="147" name="그림 146" descr="한수원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187362" y="2117527"/>
            <a:ext cx="1332304" cy="263362"/>
          </a:xfrm>
          <a:prstGeom prst="rect">
            <a:avLst/>
          </a:prstGeom>
        </p:spPr>
      </p:pic>
      <p:pic>
        <p:nvPicPr>
          <p:cNvPr id="148" name="그림 147" descr="항공우주연구원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40056" y="1957472"/>
            <a:ext cx="883266" cy="441634"/>
          </a:xfrm>
          <a:prstGeom prst="rect">
            <a:avLst/>
          </a:prstGeom>
        </p:spPr>
      </p:pic>
      <p:pic>
        <p:nvPicPr>
          <p:cNvPr id="149" name="그림 148" descr="이니셜영문가로타입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445251" y="2022477"/>
            <a:ext cx="992306" cy="365994"/>
          </a:xfrm>
          <a:prstGeom prst="rect">
            <a:avLst/>
          </a:prstGeom>
        </p:spPr>
      </p:pic>
      <p:pic>
        <p:nvPicPr>
          <p:cNvPr id="150" name="그림 149" descr="한국원자력안전재단-마크-좌우-한글영문L-01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835333" y="2135065"/>
            <a:ext cx="1206708" cy="316274"/>
          </a:xfrm>
          <a:prstGeom prst="rect">
            <a:avLst/>
          </a:prstGeom>
        </p:spPr>
      </p:pic>
      <p:pic>
        <p:nvPicPr>
          <p:cNvPr id="151" name="그림 150" descr="의정부시청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840236" y="3078962"/>
            <a:ext cx="1053659" cy="570012"/>
          </a:xfrm>
          <a:prstGeom prst="rect">
            <a:avLst/>
          </a:prstGeom>
        </p:spPr>
      </p:pic>
      <p:pic>
        <p:nvPicPr>
          <p:cNvPr id="152" name="그림 151" descr="여수시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56966" y="3096001"/>
            <a:ext cx="1197706" cy="559676"/>
          </a:xfrm>
          <a:prstGeom prst="rect">
            <a:avLst/>
          </a:prstGeom>
        </p:spPr>
      </p:pic>
      <p:pic>
        <p:nvPicPr>
          <p:cNvPr id="153" name="그림 152" descr="익산시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740284" y="3160456"/>
            <a:ext cx="1408338" cy="419505"/>
          </a:xfrm>
          <a:prstGeom prst="rect">
            <a:avLst/>
          </a:prstGeom>
        </p:spPr>
      </p:pic>
      <p:pic>
        <p:nvPicPr>
          <p:cNvPr id="154" name="그림 153" descr="제주도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208030" y="3143550"/>
            <a:ext cx="1392437" cy="462289"/>
          </a:xfrm>
          <a:prstGeom prst="rect">
            <a:avLst/>
          </a:prstGeom>
        </p:spPr>
      </p:pic>
      <p:grpSp>
        <p:nvGrpSpPr>
          <p:cNvPr id="155" name="그룹 154"/>
          <p:cNvGrpSpPr/>
          <p:nvPr/>
        </p:nvGrpSpPr>
        <p:grpSpPr>
          <a:xfrm>
            <a:off x="0" y="983403"/>
            <a:ext cx="1544128" cy="534838"/>
            <a:chOff x="0" y="948899"/>
            <a:chExt cx="1544128" cy="534838"/>
          </a:xfrm>
        </p:grpSpPr>
        <p:sp>
          <p:nvSpPr>
            <p:cNvPr id="156" name="오각형 155"/>
            <p:cNvSpPr/>
            <p:nvPr/>
          </p:nvSpPr>
          <p:spPr>
            <a:xfrm>
              <a:off x="0" y="948899"/>
              <a:ext cx="1544128" cy="534838"/>
            </a:xfrm>
            <a:prstGeom prst="homePlat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43136" y="1035162"/>
              <a:ext cx="106967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</a:rPr>
                <a:t>공공기관</a:t>
              </a:r>
            </a:p>
          </p:txBody>
        </p:sp>
      </p:grpSp>
      <p:grpSp>
        <p:nvGrpSpPr>
          <p:cNvPr id="158" name="그룹 157"/>
          <p:cNvGrpSpPr/>
          <p:nvPr/>
        </p:nvGrpSpPr>
        <p:grpSpPr>
          <a:xfrm>
            <a:off x="0" y="1998446"/>
            <a:ext cx="1544128" cy="534838"/>
            <a:chOff x="0" y="1722401"/>
            <a:chExt cx="1544128" cy="534838"/>
          </a:xfrm>
        </p:grpSpPr>
        <p:sp>
          <p:nvSpPr>
            <p:cNvPr id="159" name="오각형 158"/>
            <p:cNvSpPr/>
            <p:nvPr/>
          </p:nvSpPr>
          <p:spPr>
            <a:xfrm>
              <a:off x="0" y="1722401"/>
              <a:ext cx="1544128" cy="534838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163894" y="1817334"/>
              <a:ext cx="85401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</a:rPr>
                <a:t>공기업</a:t>
              </a:r>
            </a:p>
          </p:txBody>
        </p:sp>
      </p:grpSp>
      <p:grpSp>
        <p:nvGrpSpPr>
          <p:cNvPr id="161" name="그룹 160"/>
          <p:cNvGrpSpPr/>
          <p:nvPr/>
        </p:nvGrpSpPr>
        <p:grpSpPr>
          <a:xfrm>
            <a:off x="0" y="3108375"/>
            <a:ext cx="1544128" cy="534838"/>
            <a:chOff x="0" y="2452770"/>
            <a:chExt cx="1544128" cy="534838"/>
          </a:xfrm>
        </p:grpSpPr>
        <p:sp>
          <p:nvSpPr>
            <p:cNvPr id="162" name="오각형 161"/>
            <p:cNvSpPr/>
            <p:nvPr/>
          </p:nvSpPr>
          <p:spPr>
            <a:xfrm>
              <a:off x="0" y="2452770"/>
              <a:ext cx="1544128" cy="534838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163894" y="2530415"/>
              <a:ext cx="85401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</a:rPr>
                <a:t>관공서</a:t>
              </a:r>
            </a:p>
          </p:txBody>
        </p:sp>
      </p:grpSp>
      <p:grpSp>
        <p:nvGrpSpPr>
          <p:cNvPr id="164" name="그룹 163"/>
          <p:cNvGrpSpPr/>
          <p:nvPr/>
        </p:nvGrpSpPr>
        <p:grpSpPr>
          <a:xfrm>
            <a:off x="0" y="4267191"/>
            <a:ext cx="1544128" cy="534838"/>
            <a:chOff x="0" y="948899"/>
            <a:chExt cx="1544128" cy="534838"/>
          </a:xfrm>
          <a:solidFill>
            <a:srgbClr val="FFC000"/>
          </a:solidFill>
        </p:grpSpPr>
        <p:sp>
          <p:nvSpPr>
            <p:cNvPr id="165" name="오각형 164"/>
            <p:cNvSpPr/>
            <p:nvPr/>
          </p:nvSpPr>
          <p:spPr>
            <a:xfrm>
              <a:off x="0" y="948899"/>
              <a:ext cx="1544128" cy="534838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43136" y="1035162"/>
              <a:ext cx="1069671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</a:rPr>
                <a:t>교육기관</a:t>
              </a:r>
            </a:p>
          </p:txBody>
        </p:sp>
      </p:grpSp>
      <p:grpSp>
        <p:nvGrpSpPr>
          <p:cNvPr id="167" name="그룹 166"/>
          <p:cNvGrpSpPr/>
          <p:nvPr/>
        </p:nvGrpSpPr>
        <p:grpSpPr>
          <a:xfrm>
            <a:off x="0" y="5437516"/>
            <a:ext cx="1544128" cy="534838"/>
            <a:chOff x="0" y="948899"/>
            <a:chExt cx="1544128" cy="534838"/>
          </a:xfrm>
          <a:solidFill>
            <a:srgbClr val="00B050"/>
          </a:solidFill>
        </p:grpSpPr>
        <p:sp>
          <p:nvSpPr>
            <p:cNvPr id="168" name="오각형 167"/>
            <p:cNvSpPr/>
            <p:nvPr/>
          </p:nvSpPr>
          <p:spPr>
            <a:xfrm>
              <a:off x="0" y="948899"/>
              <a:ext cx="1544128" cy="534838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43136" y="1035162"/>
              <a:ext cx="1069671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</a:rPr>
                <a:t>일반 기업</a:t>
              </a:r>
            </a:p>
          </p:txBody>
        </p:sp>
      </p:grpSp>
      <p:pic>
        <p:nvPicPr>
          <p:cNvPr id="170" name="그림 169" descr="서울시립대학교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845356" y="4428968"/>
            <a:ext cx="1320538" cy="221319"/>
          </a:xfrm>
          <a:prstGeom prst="rect">
            <a:avLst/>
          </a:prstGeom>
        </p:spPr>
      </p:pic>
      <p:pic>
        <p:nvPicPr>
          <p:cNvPr id="171" name="그림 170" descr="한국교통대학교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671817" y="4163886"/>
            <a:ext cx="572379" cy="556179"/>
          </a:xfrm>
          <a:prstGeom prst="rect">
            <a:avLst/>
          </a:prstGeom>
        </p:spPr>
      </p:pic>
      <p:pic>
        <p:nvPicPr>
          <p:cNvPr id="172" name="그림 171" descr="중원대학교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193660" y="4174306"/>
            <a:ext cx="551532" cy="551532"/>
          </a:xfrm>
          <a:prstGeom prst="rect">
            <a:avLst/>
          </a:prstGeom>
        </p:spPr>
      </p:pic>
      <p:pic>
        <p:nvPicPr>
          <p:cNvPr id="173" name="그림 172" descr="서원대학교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682355" y="4181542"/>
            <a:ext cx="503443" cy="506609"/>
          </a:xfrm>
          <a:prstGeom prst="rect">
            <a:avLst/>
          </a:prstGeom>
        </p:spPr>
      </p:pic>
      <p:pic>
        <p:nvPicPr>
          <p:cNvPr id="174" name="그림 173" descr="현대해상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867861" y="5379108"/>
            <a:ext cx="1280783" cy="644632"/>
          </a:xfrm>
          <a:prstGeom prst="rect">
            <a:avLst/>
          </a:prstGeom>
        </p:spPr>
      </p:pic>
      <p:pic>
        <p:nvPicPr>
          <p:cNvPr id="175" name="그림 174" descr="천주성삼병원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300035" y="5513889"/>
            <a:ext cx="1333979" cy="369325"/>
          </a:xfrm>
          <a:prstGeom prst="rect">
            <a:avLst/>
          </a:prstGeom>
        </p:spPr>
      </p:pic>
      <p:pic>
        <p:nvPicPr>
          <p:cNvPr id="176" name="그림 175" descr="서울고속도로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4759909" y="5523344"/>
            <a:ext cx="1380533" cy="377121"/>
          </a:xfrm>
          <a:prstGeom prst="rect">
            <a:avLst/>
          </a:prstGeom>
        </p:spPr>
      </p:pic>
      <p:pic>
        <p:nvPicPr>
          <p:cNvPr id="177" name="그림 176" descr="서울외국환중개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6204109" y="5384015"/>
            <a:ext cx="1421642" cy="450067"/>
          </a:xfrm>
          <a:prstGeom prst="rect">
            <a:avLst/>
          </a:prstGeom>
        </p:spPr>
      </p:pic>
      <p:sp>
        <p:nvSpPr>
          <p:cNvPr id="178" name="모서리가 둥근 직사각형 177"/>
          <p:cNvSpPr/>
          <p:nvPr/>
        </p:nvSpPr>
        <p:spPr>
          <a:xfrm>
            <a:off x="7657382" y="531099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9" name="그림 178" descr="제주신화월드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7710486" y="5348680"/>
            <a:ext cx="1355875" cy="528078"/>
          </a:xfrm>
          <a:prstGeom prst="rect">
            <a:avLst/>
          </a:prstGeom>
        </p:spPr>
      </p:pic>
      <p:sp>
        <p:nvSpPr>
          <p:cNvPr id="180" name="TextBox 179"/>
          <p:cNvSpPr txBox="1"/>
          <p:nvPr/>
        </p:nvSpPr>
        <p:spPr>
          <a:xfrm>
            <a:off x="7712018" y="5831456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제주 신화 월드</a:t>
            </a:r>
          </a:p>
        </p:txBody>
      </p:sp>
      <p:sp>
        <p:nvSpPr>
          <p:cNvPr id="181" name="TextBox 180"/>
          <p:cNvSpPr txBox="1"/>
          <p:nvPr/>
        </p:nvSpPr>
        <p:spPr>
          <a:xfrm>
            <a:off x="3275165" y="4672643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한국교통대학교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4756033" y="4678394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중원대학교</a:t>
            </a:r>
          </a:p>
        </p:txBody>
      </p:sp>
      <p:sp>
        <p:nvSpPr>
          <p:cNvPr id="183" name="TextBox 182"/>
          <p:cNvSpPr txBox="1"/>
          <p:nvPr/>
        </p:nvSpPr>
        <p:spPr>
          <a:xfrm>
            <a:off x="6228275" y="4666893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서원대학교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6219648" y="583145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서울외국환중개㈜</a:t>
            </a:r>
          </a:p>
        </p:txBody>
      </p:sp>
      <p:sp>
        <p:nvSpPr>
          <p:cNvPr id="185" name="TextBox 184"/>
          <p:cNvSpPr txBox="1"/>
          <p:nvPr/>
        </p:nvSpPr>
        <p:spPr>
          <a:xfrm>
            <a:off x="1831678" y="2418273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한국항공우주연구원</a:t>
            </a:r>
          </a:p>
        </p:txBody>
      </p:sp>
      <p:sp>
        <p:nvSpPr>
          <p:cNvPr id="186" name="TextBox 185"/>
          <p:cNvSpPr txBox="1"/>
          <p:nvPr/>
        </p:nvSpPr>
        <p:spPr>
          <a:xfrm>
            <a:off x="3277978" y="241540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한국인터넷진흥원</a:t>
            </a:r>
          </a:p>
        </p:txBody>
      </p:sp>
      <p:sp>
        <p:nvSpPr>
          <p:cNvPr id="187" name="TextBox 186"/>
          <p:cNvSpPr txBox="1"/>
          <p:nvPr/>
        </p:nvSpPr>
        <p:spPr>
          <a:xfrm>
            <a:off x="7691826" y="2403902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한국수자원공사</a:t>
            </a:r>
          </a:p>
        </p:txBody>
      </p:sp>
      <p:sp>
        <p:nvSpPr>
          <p:cNvPr id="188" name="모서리가 둥근 직사각형 187"/>
          <p:cNvSpPr/>
          <p:nvPr/>
        </p:nvSpPr>
        <p:spPr>
          <a:xfrm>
            <a:off x="7643005" y="88851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9" name="그림 188" descr="법무부교정본부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7767846" y="1073612"/>
            <a:ext cx="1212035" cy="374994"/>
          </a:xfrm>
          <a:prstGeom prst="rect">
            <a:avLst/>
          </a:prstGeom>
        </p:spPr>
      </p:pic>
      <p:sp>
        <p:nvSpPr>
          <p:cNvPr id="190" name="모서리가 둥근 직사각형 189"/>
          <p:cNvSpPr/>
          <p:nvPr/>
        </p:nvSpPr>
        <p:spPr>
          <a:xfrm>
            <a:off x="1768344" y="299336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1" name="그림 190" descr="서울시설공단.pn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923898" y="3061229"/>
            <a:ext cx="1138476" cy="613787"/>
          </a:xfrm>
          <a:prstGeom prst="rect">
            <a:avLst/>
          </a:prstGeom>
        </p:spPr>
      </p:pic>
      <p:sp>
        <p:nvSpPr>
          <p:cNvPr id="101" name="제목 4">
            <a:extLst>
              <a:ext uri="{FF2B5EF4-FFF2-40B4-BE49-F238E27FC236}">
                <a16:creationId xmlns:a16="http://schemas.microsoft.com/office/drawing/2014/main" id="{6815FB0A-D56D-4268-BBC5-AF47DF3E8559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Reference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납품 실적</a:t>
            </a:r>
          </a:p>
        </p:txBody>
      </p:sp>
      <p:sp>
        <p:nvSpPr>
          <p:cNvPr id="76" name="모서리가 둥근 직사각형 89">
            <a:extLst>
              <a:ext uri="{FF2B5EF4-FFF2-40B4-BE49-F238E27FC236}">
                <a16:creationId xmlns:a16="http://schemas.microsoft.com/office/drawing/2014/main" id="{4E65346D-5351-46AA-9942-1F4EAD88E96C}"/>
              </a:ext>
            </a:extLst>
          </p:cNvPr>
          <p:cNvSpPr/>
          <p:nvPr/>
        </p:nvSpPr>
        <p:spPr>
          <a:xfrm>
            <a:off x="10601011" y="186905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 descr="ë¡ê³ ">
            <a:extLst>
              <a:ext uri="{FF2B5EF4-FFF2-40B4-BE49-F238E27FC236}">
                <a16:creationId xmlns:a16="http://schemas.microsoft.com/office/drawing/2014/main" id="{90AC8C27-F155-4B17-BE4D-7F296764B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3214" y="1902102"/>
            <a:ext cx="966096" cy="64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1866EA74-C53E-49BD-BDC4-10B91A7FB564}"/>
              </a:ext>
            </a:extLst>
          </p:cNvPr>
          <p:cNvSpPr txBox="1"/>
          <p:nvPr/>
        </p:nvSpPr>
        <p:spPr>
          <a:xfrm>
            <a:off x="10607348" y="2388471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강원지역본부</a:t>
            </a:r>
          </a:p>
        </p:txBody>
      </p:sp>
    </p:spTree>
    <p:extLst>
      <p:ext uri="{BB962C8B-B14F-4D97-AF65-F5344CB8AC3E}">
        <p14:creationId xmlns:p14="http://schemas.microsoft.com/office/powerpoint/2010/main" val="620487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모서리가 둥근 직사각형 107"/>
          <p:cNvSpPr/>
          <p:nvPr/>
        </p:nvSpPr>
        <p:spPr>
          <a:xfrm>
            <a:off x="4730151" y="336996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9" name="모서리가 둥근 직사각형 108"/>
          <p:cNvSpPr/>
          <p:nvPr/>
        </p:nvSpPr>
        <p:spPr>
          <a:xfrm>
            <a:off x="6202394" y="336709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0" name="모서리가 둥근 직사각형 109"/>
          <p:cNvSpPr/>
          <p:nvPr/>
        </p:nvSpPr>
        <p:spPr>
          <a:xfrm>
            <a:off x="9155498" y="250445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10627741" y="249294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모서리가 둥근 직사각형 111"/>
          <p:cNvSpPr/>
          <p:nvPr/>
        </p:nvSpPr>
        <p:spPr>
          <a:xfrm>
            <a:off x="1777043" y="3372844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3" name="모서리가 둥근 직사각형 112"/>
          <p:cNvSpPr/>
          <p:nvPr/>
        </p:nvSpPr>
        <p:spPr>
          <a:xfrm>
            <a:off x="3249286" y="336996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4" name="모서리가 둥근 직사각형 113"/>
          <p:cNvSpPr/>
          <p:nvPr/>
        </p:nvSpPr>
        <p:spPr>
          <a:xfrm>
            <a:off x="7674630" y="249870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6" name="모서리가 둥근 직사각형 105"/>
          <p:cNvSpPr/>
          <p:nvPr/>
        </p:nvSpPr>
        <p:spPr>
          <a:xfrm>
            <a:off x="4724411" y="170799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7" name="모서리가 둥근 직사각형 106"/>
          <p:cNvSpPr/>
          <p:nvPr/>
        </p:nvSpPr>
        <p:spPr>
          <a:xfrm>
            <a:off x="6196654" y="170511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0" name="모서리가 둥근 직사각형 99"/>
          <p:cNvSpPr/>
          <p:nvPr/>
        </p:nvSpPr>
        <p:spPr>
          <a:xfrm>
            <a:off x="3249283" y="89427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모서리가 둥근 직사각형 102"/>
          <p:cNvSpPr/>
          <p:nvPr/>
        </p:nvSpPr>
        <p:spPr>
          <a:xfrm>
            <a:off x="4721526" y="88276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4" name="모서리가 둥근 직사각형 103"/>
          <p:cNvSpPr/>
          <p:nvPr/>
        </p:nvSpPr>
        <p:spPr>
          <a:xfrm>
            <a:off x="1771303" y="171086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5" name="모서리가 둥근 직사각형 104"/>
          <p:cNvSpPr/>
          <p:nvPr/>
        </p:nvSpPr>
        <p:spPr>
          <a:xfrm>
            <a:off x="3243546" y="170799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2"/>
          <p:cNvGrpSpPr/>
          <p:nvPr/>
        </p:nvGrpSpPr>
        <p:grpSpPr>
          <a:xfrm>
            <a:off x="0" y="992034"/>
            <a:ext cx="1544128" cy="534838"/>
            <a:chOff x="0" y="2452770"/>
            <a:chExt cx="1544128" cy="534838"/>
          </a:xfrm>
          <a:solidFill>
            <a:schemeClr val="accent6">
              <a:lumMod val="75000"/>
            </a:schemeClr>
          </a:solidFill>
        </p:grpSpPr>
        <p:sp>
          <p:nvSpPr>
            <p:cNvPr id="64" name="오각형 63"/>
            <p:cNvSpPr/>
            <p:nvPr/>
          </p:nvSpPr>
          <p:spPr>
            <a:xfrm>
              <a:off x="0" y="2452770"/>
              <a:ext cx="1544128" cy="534838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63894" y="2530415"/>
              <a:ext cx="854015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</a:rPr>
                <a:t>국방</a:t>
              </a:r>
            </a:p>
          </p:txBody>
        </p:sp>
      </p:grpSp>
      <p:sp>
        <p:nvSpPr>
          <p:cNvPr id="83" name="모서리가 둥근 직사각형 82"/>
          <p:cNvSpPr/>
          <p:nvPr/>
        </p:nvSpPr>
        <p:spPr>
          <a:xfrm>
            <a:off x="1768415" y="90577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7" name="그림 66" descr="국방전산정보원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5127" y="1106135"/>
            <a:ext cx="1349390" cy="337348"/>
          </a:xfrm>
          <a:prstGeom prst="rect">
            <a:avLst/>
          </a:prstGeom>
        </p:spPr>
      </p:pic>
      <p:pic>
        <p:nvPicPr>
          <p:cNvPr id="69" name="그림 68" descr="국화사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25837" y="925796"/>
            <a:ext cx="535613" cy="38324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3303918" y="133709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국군화생방방호사령부</a:t>
            </a:r>
          </a:p>
        </p:txBody>
      </p:sp>
      <p:pic>
        <p:nvPicPr>
          <p:cNvPr id="72" name="그림 71" descr="국군수송사령부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50525" y="913500"/>
            <a:ext cx="440846" cy="440846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4871054" y="1360101"/>
            <a:ext cx="11070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국군수송사령부</a:t>
            </a:r>
          </a:p>
        </p:txBody>
      </p:sp>
      <p:pic>
        <p:nvPicPr>
          <p:cNvPr id="77" name="그림 76" descr="육군본부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55702" y="1748339"/>
            <a:ext cx="480321" cy="416853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1961085" y="2185323"/>
            <a:ext cx="11070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육군본부 </a:t>
            </a:r>
            <a:r>
              <a:rPr lang="ko-KR" altLang="en-US" sz="900" b="1" dirty="0" err="1"/>
              <a:t>정체단</a:t>
            </a:r>
            <a:endParaRPr lang="ko-KR" altLang="en-US" sz="900" b="1" dirty="0"/>
          </a:p>
        </p:txBody>
      </p:sp>
      <p:pic>
        <p:nvPicPr>
          <p:cNvPr id="80" name="그림 79" descr="육군본부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36570" y="1754089"/>
            <a:ext cx="480321" cy="416853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3295299" y="2182447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육군본부 인사사령부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4767542" y="2196824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육군본부 군수사령부</a:t>
            </a:r>
          </a:p>
        </p:txBody>
      </p:sp>
      <p:pic>
        <p:nvPicPr>
          <p:cNvPr id="85" name="그림 84" descr="육군균수사령부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89038" y="1696962"/>
            <a:ext cx="529153" cy="494110"/>
          </a:xfrm>
          <a:prstGeom prst="rect">
            <a:avLst/>
          </a:prstGeom>
        </p:spPr>
      </p:pic>
      <p:pic>
        <p:nvPicPr>
          <p:cNvPr id="87" name="그림 86" descr="육군훈련소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88763" y="1787739"/>
            <a:ext cx="276279" cy="352525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6550350" y="2193947"/>
            <a:ext cx="764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육군훈련소</a:t>
            </a:r>
          </a:p>
        </p:txBody>
      </p:sp>
      <p:pic>
        <p:nvPicPr>
          <p:cNvPr id="90" name="그림 89" descr="1군사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81639" y="2552457"/>
            <a:ext cx="471098" cy="432200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7700512" y="2999034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 제</a:t>
            </a:r>
            <a:r>
              <a:rPr lang="en-US" altLang="ko-KR" sz="900" b="1" dirty="0"/>
              <a:t>1</a:t>
            </a:r>
            <a:r>
              <a:rPr lang="ko-KR" altLang="en-US" sz="900" b="1" dirty="0"/>
              <a:t>야전군사령부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9190006" y="2996160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err="1"/>
              <a:t>육군제</a:t>
            </a:r>
            <a:r>
              <a:rPr lang="en-US" altLang="ko-KR" sz="900" b="1" dirty="0"/>
              <a:t>2</a:t>
            </a:r>
            <a:r>
              <a:rPr lang="ko-KR" altLang="en-US" sz="900" b="1" dirty="0"/>
              <a:t>작전사령부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10670874" y="3001911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err="1"/>
              <a:t>육군제</a:t>
            </a:r>
            <a:r>
              <a:rPr lang="en-US" altLang="ko-KR" sz="900" b="1" dirty="0"/>
              <a:t>3</a:t>
            </a:r>
            <a:r>
              <a:rPr lang="ko-KR" altLang="en-US" sz="900" b="1" dirty="0"/>
              <a:t>야전군사령부</a:t>
            </a:r>
          </a:p>
        </p:txBody>
      </p:sp>
      <p:sp>
        <p:nvSpPr>
          <p:cNvPr id="121" name="모서리가 둥근 직사각형 120"/>
          <p:cNvSpPr/>
          <p:nvPr/>
        </p:nvSpPr>
        <p:spPr>
          <a:xfrm>
            <a:off x="3252155" y="251888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3" name="모서리가 둥근 직사각형 122"/>
          <p:cNvSpPr/>
          <p:nvPr/>
        </p:nvSpPr>
        <p:spPr>
          <a:xfrm>
            <a:off x="4733032" y="2516006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5" name="모서리가 둥근 직사각형 124"/>
          <p:cNvSpPr/>
          <p:nvPr/>
        </p:nvSpPr>
        <p:spPr>
          <a:xfrm>
            <a:off x="1771287" y="253038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7" name="TextBox 126"/>
          <p:cNvSpPr txBox="1"/>
          <p:nvPr/>
        </p:nvSpPr>
        <p:spPr>
          <a:xfrm>
            <a:off x="1797169" y="3030716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육군항공작전사령부</a:t>
            </a:r>
          </a:p>
        </p:txBody>
      </p:sp>
      <p:pic>
        <p:nvPicPr>
          <p:cNvPr id="135" name="그림 134" descr="항작사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64112" y="2560502"/>
            <a:ext cx="437094" cy="441465"/>
          </a:xfrm>
          <a:prstGeom prst="rect">
            <a:avLst/>
          </a:prstGeom>
        </p:spPr>
      </p:pic>
      <p:sp>
        <p:nvSpPr>
          <p:cNvPr id="138" name="TextBox 137"/>
          <p:cNvSpPr txBox="1"/>
          <p:nvPr/>
        </p:nvSpPr>
        <p:spPr>
          <a:xfrm>
            <a:off x="3298165" y="303071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육군미사일사령부</a:t>
            </a:r>
          </a:p>
        </p:txBody>
      </p:sp>
      <p:pic>
        <p:nvPicPr>
          <p:cNvPr id="139" name="그림 138" descr="미사일사령부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742424" y="2567771"/>
            <a:ext cx="421257" cy="421257"/>
          </a:xfrm>
          <a:prstGeom prst="rect">
            <a:avLst/>
          </a:prstGeom>
        </p:spPr>
      </p:pic>
      <p:sp>
        <p:nvSpPr>
          <p:cNvPr id="140" name="TextBox 139"/>
          <p:cNvSpPr txBox="1"/>
          <p:nvPr/>
        </p:nvSpPr>
        <p:spPr>
          <a:xfrm>
            <a:off x="4758908" y="3024967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육군수도방위사령부</a:t>
            </a:r>
          </a:p>
        </p:txBody>
      </p:sp>
      <p:pic>
        <p:nvPicPr>
          <p:cNvPr id="141" name="그림 140" descr="수방사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268282" y="2587898"/>
            <a:ext cx="313010" cy="400131"/>
          </a:xfrm>
          <a:prstGeom prst="rect">
            <a:avLst/>
          </a:prstGeom>
        </p:spPr>
      </p:pic>
      <p:sp>
        <p:nvSpPr>
          <p:cNvPr id="146" name="모서리가 둥근 직사각형 145"/>
          <p:cNvSpPr/>
          <p:nvPr/>
        </p:nvSpPr>
        <p:spPr>
          <a:xfrm>
            <a:off x="7666005" y="336426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7" name="TextBox 146"/>
          <p:cNvSpPr txBox="1"/>
          <p:nvPr/>
        </p:nvSpPr>
        <p:spPr>
          <a:xfrm>
            <a:off x="7694760" y="3876098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err="1"/>
              <a:t>육군특수전사령부</a:t>
            </a:r>
            <a:endParaRPr lang="ko-KR" altLang="en-US" sz="900" b="1" dirty="0"/>
          </a:p>
        </p:txBody>
      </p:sp>
      <p:pic>
        <p:nvPicPr>
          <p:cNvPr id="148" name="그림 147" descr="특전사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148211" y="3392393"/>
            <a:ext cx="452320" cy="455786"/>
          </a:xfrm>
          <a:prstGeom prst="rect">
            <a:avLst/>
          </a:prstGeom>
        </p:spPr>
      </p:pic>
      <p:sp>
        <p:nvSpPr>
          <p:cNvPr id="193" name="모서리가 둥근 직사각형 192"/>
          <p:cNvSpPr/>
          <p:nvPr/>
        </p:nvSpPr>
        <p:spPr>
          <a:xfrm>
            <a:off x="9161253" y="4177976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4" name="모서리가 둥근 직사각형 193"/>
          <p:cNvSpPr/>
          <p:nvPr/>
        </p:nvSpPr>
        <p:spPr>
          <a:xfrm>
            <a:off x="10633496" y="417510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5" name="모서리가 둥근 직사각형 194"/>
          <p:cNvSpPr/>
          <p:nvPr/>
        </p:nvSpPr>
        <p:spPr>
          <a:xfrm>
            <a:off x="3260782" y="419235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6" name="모서리가 둥근 직사각형 195"/>
          <p:cNvSpPr/>
          <p:nvPr/>
        </p:nvSpPr>
        <p:spPr>
          <a:xfrm>
            <a:off x="4733025" y="418085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7" name="모서리가 둥근 직사각형 196"/>
          <p:cNvSpPr/>
          <p:nvPr/>
        </p:nvSpPr>
        <p:spPr>
          <a:xfrm>
            <a:off x="6208145" y="418085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8" name="모서리가 둥근 직사각형 197"/>
          <p:cNvSpPr/>
          <p:nvPr/>
        </p:nvSpPr>
        <p:spPr>
          <a:xfrm>
            <a:off x="7680388" y="4177976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9" name="모서리가 둥근 직사각형 198"/>
          <p:cNvSpPr/>
          <p:nvPr/>
        </p:nvSpPr>
        <p:spPr>
          <a:xfrm>
            <a:off x="1779914" y="418660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2" name="TextBox 201"/>
          <p:cNvSpPr txBox="1"/>
          <p:nvPr/>
        </p:nvSpPr>
        <p:spPr>
          <a:xfrm>
            <a:off x="3278038" y="4701313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</a:t>
            </a:r>
            <a:r>
              <a:rPr lang="ko-KR" altLang="en-US" sz="900" b="1" dirty="0"/>
              <a:t>군단</a:t>
            </a:r>
          </a:p>
        </p:txBody>
      </p:sp>
      <p:pic>
        <p:nvPicPr>
          <p:cNvPr id="203" name="그림 202" descr="2군단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719873" y="4231730"/>
            <a:ext cx="495566" cy="423561"/>
          </a:xfrm>
          <a:prstGeom prst="rect">
            <a:avLst/>
          </a:prstGeom>
        </p:spPr>
      </p:pic>
      <p:sp>
        <p:nvSpPr>
          <p:cNvPr id="204" name="TextBox 203"/>
          <p:cNvSpPr txBox="1"/>
          <p:nvPr/>
        </p:nvSpPr>
        <p:spPr>
          <a:xfrm>
            <a:off x="4758905" y="4698438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3</a:t>
            </a:r>
            <a:r>
              <a:rPr lang="ko-KR" altLang="en-US" sz="900" b="1" dirty="0"/>
              <a:t>군단</a:t>
            </a:r>
          </a:p>
        </p:txBody>
      </p:sp>
      <p:pic>
        <p:nvPicPr>
          <p:cNvPr id="206" name="그림 205" descr="3군단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203882" y="4246537"/>
            <a:ext cx="456327" cy="391558"/>
          </a:xfrm>
          <a:prstGeom prst="rect">
            <a:avLst/>
          </a:prstGeom>
        </p:spPr>
      </p:pic>
      <p:pic>
        <p:nvPicPr>
          <p:cNvPr id="208" name="그림 207" descr="2작사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669465" y="2570633"/>
            <a:ext cx="432062" cy="363287"/>
          </a:xfrm>
          <a:prstGeom prst="rect">
            <a:avLst/>
          </a:prstGeom>
        </p:spPr>
      </p:pic>
      <p:pic>
        <p:nvPicPr>
          <p:cNvPr id="209" name="그림 208" descr="3군사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121026" y="2546690"/>
            <a:ext cx="427888" cy="420757"/>
          </a:xfrm>
          <a:prstGeom prst="rect">
            <a:avLst/>
          </a:prstGeom>
        </p:spPr>
      </p:pic>
      <p:sp>
        <p:nvSpPr>
          <p:cNvPr id="210" name="TextBox 209"/>
          <p:cNvSpPr txBox="1"/>
          <p:nvPr/>
        </p:nvSpPr>
        <p:spPr>
          <a:xfrm>
            <a:off x="6239772" y="3884680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수도군단</a:t>
            </a:r>
          </a:p>
        </p:txBody>
      </p:sp>
      <p:pic>
        <p:nvPicPr>
          <p:cNvPr id="211" name="그림 210" descr="수도군단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669656" y="3421278"/>
            <a:ext cx="512193" cy="439495"/>
          </a:xfrm>
          <a:prstGeom prst="rect">
            <a:avLst/>
          </a:prstGeom>
        </p:spPr>
      </p:pic>
      <p:pic>
        <p:nvPicPr>
          <p:cNvPr id="212" name="그림 211" descr="1군단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299660" y="4266667"/>
            <a:ext cx="375901" cy="322547"/>
          </a:xfrm>
          <a:prstGeom prst="rect">
            <a:avLst/>
          </a:prstGeom>
        </p:spPr>
      </p:pic>
      <p:sp>
        <p:nvSpPr>
          <p:cNvPr id="213" name="TextBox 212"/>
          <p:cNvSpPr txBox="1"/>
          <p:nvPr/>
        </p:nvSpPr>
        <p:spPr>
          <a:xfrm>
            <a:off x="1828799" y="4709940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</a:t>
            </a:r>
            <a:r>
              <a:rPr lang="ko-KR" altLang="en-US" sz="900" b="1" dirty="0"/>
              <a:t>군단</a:t>
            </a:r>
          </a:p>
        </p:txBody>
      </p:sp>
      <p:sp>
        <p:nvSpPr>
          <p:cNvPr id="214" name="TextBox 213"/>
          <p:cNvSpPr txBox="1"/>
          <p:nvPr/>
        </p:nvSpPr>
        <p:spPr>
          <a:xfrm>
            <a:off x="6242647" y="4698438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5</a:t>
            </a:r>
            <a:r>
              <a:rPr lang="ko-KR" altLang="en-US" sz="900" b="1" dirty="0"/>
              <a:t>군단</a:t>
            </a:r>
          </a:p>
        </p:txBody>
      </p:sp>
      <p:pic>
        <p:nvPicPr>
          <p:cNvPr id="215" name="그림 214" descr="5군단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690505" y="4240788"/>
            <a:ext cx="476432" cy="408810"/>
          </a:xfrm>
          <a:prstGeom prst="rect">
            <a:avLst/>
          </a:prstGeom>
        </p:spPr>
      </p:pic>
      <p:sp>
        <p:nvSpPr>
          <p:cNvPr id="216" name="TextBox 215"/>
          <p:cNvSpPr txBox="1"/>
          <p:nvPr/>
        </p:nvSpPr>
        <p:spPr>
          <a:xfrm>
            <a:off x="7732141" y="470418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6</a:t>
            </a:r>
            <a:r>
              <a:rPr lang="ko-KR" altLang="en-US" sz="900" b="1" dirty="0"/>
              <a:t>군단</a:t>
            </a:r>
          </a:p>
        </p:txBody>
      </p:sp>
      <p:pic>
        <p:nvPicPr>
          <p:cNvPr id="217" name="그림 216" descr="6군단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8179050" y="4216122"/>
            <a:ext cx="492613" cy="467982"/>
          </a:xfrm>
          <a:prstGeom prst="rect">
            <a:avLst/>
          </a:prstGeom>
        </p:spPr>
      </p:pic>
      <p:sp>
        <p:nvSpPr>
          <p:cNvPr id="218" name="TextBox 217"/>
          <p:cNvSpPr txBox="1"/>
          <p:nvPr/>
        </p:nvSpPr>
        <p:spPr>
          <a:xfrm>
            <a:off x="9204382" y="4692687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7</a:t>
            </a:r>
            <a:r>
              <a:rPr lang="ko-KR" altLang="en-US" sz="900" b="1" dirty="0"/>
              <a:t>군단</a:t>
            </a:r>
          </a:p>
        </p:txBody>
      </p:sp>
      <p:sp>
        <p:nvSpPr>
          <p:cNvPr id="219" name="TextBox 218"/>
          <p:cNvSpPr txBox="1"/>
          <p:nvPr/>
        </p:nvSpPr>
        <p:spPr>
          <a:xfrm>
            <a:off x="10676623" y="4698438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8</a:t>
            </a:r>
            <a:r>
              <a:rPr lang="ko-KR" altLang="en-US" sz="900" b="1" dirty="0"/>
              <a:t>군단</a:t>
            </a:r>
          </a:p>
        </p:txBody>
      </p:sp>
      <p:pic>
        <p:nvPicPr>
          <p:cNvPr id="220" name="그림 219" descr="7군단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9640737" y="4249414"/>
            <a:ext cx="478043" cy="410192"/>
          </a:xfrm>
          <a:prstGeom prst="rect">
            <a:avLst/>
          </a:prstGeom>
        </p:spPr>
      </p:pic>
      <p:pic>
        <p:nvPicPr>
          <p:cNvPr id="221" name="그림 220" descr="8군단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1133107" y="4249412"/>
            <a:ext cx="434912" cy="373183"/>
          </a:xfrm>
          <a:prstGeom prst="rect">
            <a:avLst/>
          </a:prstGeom>
        </p:spPr>
      </p:pic>
      <p:sp>
        <p:nvSpPr>
          <p:cNvPr id="230" name="TextBox 229"/>
          <p:cNvSpPr txBox="1"/>
          <p:nvPr/>
        </p:nvSpPr>
        <p:spPr>
          <a:xfrm>
            <a:off x="1811546" y="388180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err="1"/>
              <a:t>육군제</a:t>
            </a:r>
            <a:r>
              <a:rPr lang="en-US" altLang="ko-KR" sz="900" b="1" dirty="0"/>
              <a:t>1</a:t>
            </a:r>
            <a:r>
              <a:rPr lang="ko-KR" altLang="en-US" sz="900" b="1" dirty="0"/>
              <a:t>군수지원사령부</a:t>
            </a:r>
          </a:p>
        </p:txBody>
      </p:sp>
      <p:pic>
        <p:nvPicPr>
          <p:cNvPr id="231" name="그림 230" descr="1군지사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240643" y="3398698"/>
            <a:ext cx="476674" cy="463674"/>
          </a:xfrm>
          <a:prstGeom prst="rect">
            <a:avLst/>
          </a:prstGeom>
        </p:spPr>
      </p:pic>
      <p:sp>
        <p:nvSpPr>
          <p:cNvPr id="233" name="TextBox 232"/>
          <p:cNvSpPr txBox="1"/>
          <p:nvPr/>
        </p:nvSpPr>
        <p:spPr>
          <a:xfrm>
            <a:off x="3275161" y="3887556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err="1"/>
              <a:t>육군제</a:t>
            </a:r>
            <a:r>
              <a:rPr lang="en-US" altLang="ko-KR" sz="900" b="1" dirty="0"/>
              <a:t>2</a:t>
            </a:r>
            <a:r>
              <a:rPr lang="ko-KR" altLang="en-US" sz="900" b="1" dirty="0"/>
              <a:t>군수지원사령부</a:t>
            </a:r>
          </a:p>
        </p:txBody>
      </p:sp>
      <p:pic>
        <p:nvPicPr>
          <p:cNvPr id="234" name="그림 233" descr="2군지사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722458" y="3425408"/>
            <a:ext cx="444098" cy="441921"/>
          </a:xfrm>
          <a:prstGeom prst="rect">
            <a:avLst/>
          </a:prstGeom>
        </p:spPr>
      </p:pic>
      <p:sp>
        <p:nvSpPr>
          <p:cNvPr id="235" name="TextBox 234"/>
          <p:cNvSpPr txBox="1"/>
          <p:nvPr/>
        </p:nvSpPr>
        <p:spPr>
          <a:xfrm>
            <a:off x="4764655" y="3876054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err="1"/>
              <a:t>육군제</a:t>
            </a:r>
            <a:r>
              <a:rPr lang="en-US" altLang="ko-KR" sz="900" b="1" dirty="0"/>
              <a:t>3</a:t>
            </a:r>
            <a:r>
              <a:rPr lang="ko-KR" altLang="en-US" sz="900" b="1" dirty="0"/>
              <a:t>군수지원사령부</a:t>
            </a:r>
          </a:p>
        </p:txBody>
      </p:sp>
      <p:pic>
        <p:nvPicPr>
          <p:cNvPr id="236" name="그림 235" descr="3군지사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5215519" y="3398910"/>
            <a:ext cx="443404" cy="458693"/>
          </a:xfrm>
          <a:prstGeom prst="rect">
            <a:avLst/>
          </a:prstGeom>
        </p:spPr>
      </p:pic>
      <p:sp>
        <p:nvSpPr>
          <p:cNvPr id="237" name="모서리가 둥근 직사각형 236"/>
          <p:cNvSpPr/>
          <p:nvPr/>
        </p:nvSpPr>
        <p:spPr>
          <a:xfrm>
            <a:off x="6222526" y="2504504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8" name="TextBox 237"/>
          <p:cNvSpPr txBox="1"/>
          <p:nvPr/>
        </p:nvSpPr>
        <p:spPr>
          <a:xfrm>
            <a:off x="6248402" y="301346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육군교육사령부</a:t>
            </a:r>
          </a:p>
        </p:txBody>
      </p:sp>
      <p:pic>
        <p:nvPicPr>
          <p:cNvPr id="239" name="그림 238" descr="육군교육사령부.pn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6710922" y="2560140"/>
            <a:ext cx="415933" cy="415933"/>
          </a:xfrm>
          <a:prstGeom prst="rect">
            <a:avLst/>
          </a:prstGeom>
        </p:spPr>
      </p:pic>
      <p:sp>
        <p:nvSpPr>
          <p:cNvPr id="115" name="모서리가 둥근 직사각형 114"/>
          <p:cNvSpPr/>
          <p:nvPr/>
        </p:nvSpPr>
        <p:spPr>
          <a:xfrm>
            <a:off x="9167004" y="498602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7" name="모서리가 둥근 직사각형 116"/>
          <p:cNvSpPr/>
          <p:nvPr/>
        </p:nvSpPr>
        <p:spPr>
          <a:xfrm>
            <a:off x="10639247" y="498314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8" name="모서리가 둥근 직사각형 117"/>
          <p:cNvSpPr/>
          <p:nvPr/>
        </p:nvSpPr>
        <p:spPr>
          <a:xfrm>
            <a:off x="3266533" y="500040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9" name="모서리가 둥근 직사각형 118"/>
          <p:cNvSpPr/>
          <p:nvPr/>
        </p:nvSpPr>
        <p:spPr>
          <a:xfrm>
            <a:off x="4738776" y="498889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0" name="모서리가 둥근 직사각형 119"/>
          <p:cNvSpPr/>
          <p:nvPr/>
        </p:nvSpPr>
        <p:spPr>
          <a:xfrm>
            <a:off x="6213896" y="498889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" name="모서리가 둥근 직사각형 121"/>
          <p:cNvSpPr/>
          <p:nvPr/>
        </p:nvSpPr>
        <p:spPr>
          <a:xfrm>
            <a:off x="7686139" y="498602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4" name="모서리가 둥근 직사각형 123"/>
          <p:cNvSpPr/>
          <p:nvPr/>
        </p:nvSpPr>
        <p:spPr>
          <a:xfrm>
            <a:off x="1785665" y="501190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6" name="TextBox 125"/>
          <p:cNvSpPr txBox="1"/>
          <p:nvPr/>
        </p:nvSpPr>
        <p:spPr>
          <a:xfrm>
            <a:off x="3278038" y="552085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60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7737892" y="5494983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15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9210135" y="5492108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27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30" name="모서리가 둥근 직사각형 129"/>
          <p:cNvSpPr/>
          <p:nvPr/>
        </p:nvSpPr>
        <p:spPr>
          <a:xfrm>
            <a:off x="3278042" y="584292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1" name="모서리가 둥근 직사각형 130"/>
          <p:cNvSpPr/>
          <p:nvPr/>
        </p:nvSpPr>
        <p:spPr>
          <a:xfrm>
            <a:off x="1797177" y="584292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2" name="TextBox 131"/>
          <p:cNvSpPr txBox="1"/>
          <p:nvPr/>
        </p:nvSpPr>
        <p:spPr>
          <a:xfrm>
            <a:off x="1831678" y="634325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52</a:t>
            </a:r>
            <a:r>
              <a:rPr lang="ko-KR" altLang="en-US" sz="900" b="1" dirty="0"/>
              <a:t>사단</a:t>
            </a:r>
          </a:p>
        </p:txBody>
      </p:sp>
      <p:pic>
        <p:nvPicPr>
          <p:cNvPr id="133" name="그림 132" descr="52사단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239278" y="5871192"/>
            <a:ext cx="576955" cy="495064"/>
          </a:xfrm>
          <a:prstGeom prst="rect">
            <a:avLst/>
          </a:prstGeom>
        </p:spPr>
      </p:pic>
      <p:sp>
        <p:nvSpPr>
          <p:cNvPr id="134" name="TextBox 133"/>
          <p:cNvSpPr txBox="1"/>
          <p:nvPr/>
        </p:nvSpPr>
        <p:spPr>
          <a:xfrm>
            <a:off x="3303920" y="634900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56</a:t>
            </a:r>
            <a:r>
              <a:rPr lang="ko-KR" altLang="en-US" sz="900" b="1" dirty="0"/>
              <a:t>사단</a:t>
            </a:r>
          </a:p>
        </p:txBody>
      </p:sp>
      <p:pic>
        <p:nvPicPr>
          <p:cNvPr id="136" name="그림 135" descr="56사단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3748903" y="5897068"/>
            <a:ext cx="526689" cy="451933"/>
          </a:xfrm>
          <a:prstGeom prst="rect">
            <a:avLst/>
          </a:prstGeom>
        </p:spPr>
      </p:pic>
      <p:pic>
        <p:nvPicPr>
          <p:cNvPr id="137" name="그림 136" descr="7사단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6709030" y="5025361"/>
            <a:ext cx="439387" cy="439387"/>
          </a:xfrm>
          <a:prstGeom prst="rect">
            <a:avLst/>
          </a:prstGeom>
        </p:spPr>
      </p:pic>
      <p:pic>
        <p:nvPicPr>
          <p:cNvPr id="142" name="그림 141" descr="15사단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8140939" y="5011967"/>
            <a:ext cx="549866" cy="474394"/>
          </a:xfrm>
          <a:prstGeom prst="rect">
            <a:avLst/>
          </a:prstGeom>
        </p:spPr>
      </p:pic>
      <p:sp>
        <p:nvSpPr>
          <p:cNvPr id="143" name="TextBox 142"/>
          <p:cNvSpPr txBox="1"/>
          <p:nvPr/>
        </p:nvSpPr>
        <p:spPr>
          <a:xfrm>
            <a:off x="1817299" y="5535237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44" name="TextBox 143"/>
          <p:cNvSpPr txBox="1"/>
          <p:nvPr/>
        </p:nvSpPr>
        <p:spPr>
          <a:xfrm>
            <a:off x="4776159" y="549210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36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6259899" y="5500734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7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10682378" y="5489233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 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67" name="모서리가 둥근 직사각형 166"/>
          <p:cNvSpPr/>
          <p:nvPr/>
        </p:nvSpPr>
        <p:spPr>
          <a:xfrm>
            <a:off x="6213890" y="5825660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0" name="모서리가 둥근 직사각형 169"/>
          <p:cNvSpPr/>
          <p:nvPr/>
        </p:nvSpPr>
        <p:spPr>
          <a:xfrm>
            <a:off x="7686133" y="581415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1" name="모서리가 둥근 직사각형 170"/>
          <p:cNvSpPr/>
          <p:nvPr/>
        </p:nvSpPr>
        <p:spPr>
          <a:xfrm>
            <a:off x="9161253" y="581415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2" name="모서리가 둥근 직사각형 171"/>
          <p:cNvSpPr/>
          <p:nvPr/>
        </p:nvSpPr>
        <p:spPr>
          <a:xfrm>
            <a:off x="10633496" y="5811283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3" name="모서리가 둥근 직사각형 172"/>
          <p:cNvSpPr/>
          <p:nvPr/>
        </p:nvSpPr>
        <p:spPr>
          <a:xfrm>
            <a:off x="4733022" y="583716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4" name="TextBox 173"/>
          <p:cNvSpPr txBox="1"/>
          <p:nvPr/>
        </p:nvSpPr>
        <p:spPr>
          <a:xfrm>
            <a:off x="6225395" y="634611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21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76" name="TextBox 175"/>
          <p:cNvSpPr txBox="1"/>
          <p:nvPr/>
        </p:nvSpPr>
        <p:spPr>
          <a:xfrm>
            <a:off x="10685249" y="6320243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17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77" name="TextBox 176"/>
          <p:cNvSpPr txBox="1"/>
          <p:nvPr/>
        </p:nvSpPr>
        <p:spPr>
          <a:xfrm>
            <a:off x="4764656" y="6360497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12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79" name="TextBox 178"/>
          <p:cNvSpPr txBox="1"/>
          <p:nvPr/>
        </p:nvSpPr>
        <p:spPr>
          <a:xfrm>
            <a:off x="7723516" y="631736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22 </a:t>
            </a:r>
            <a:r>
              <a:rPr lang="ko-KR" altLang="en-US" sz="900" b="1" dirty="0"/>
              <a:t>사단</a:t>
            </a:r>
          </a:p>
        </p:txBody>
      </p:sp>
      <p:sp>
        <p:nvSpPr>
          <p:cNvPr id="180" name="TextBox 179"/>
          <p:cNvSpPr txBox="1"/>
          <p:nvPr/>
        </p:nvSpPr>
        <p:spPr>
          <a:xfrm>
            <a:off x="9207256" y="6325994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23 </a:t>
            </a:r>
            <a:r>
              <a:rPr lang="ko-KR" altLang="en-US" sz="900" b="1" dirty="0"/>
              <a:t>사단</a:t>
            </a:r>
          </a:p>
        </p:txBody>
      </p:sp>
      <p:pic>
        <p:nvPicPr>
          <p:cNvPr id="181" name="그림 180" descr="1사단.pn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2256258" y="5045535"/>
            <a:ext cx="556139" cy="475333"/>
          </a:xfrm>
          <a:prstGeom prst="rect">
            <a:avLst/>
          </a:prstGeom>
        </p:spPr>
      </p:pic>
      <p:pic>
        <p:nvPicPr>
          <p:cNvPr id="185" name="그림 184" descr="27사단.pn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9653515" y="5028282"/>
            <a:ext cx="465268" cy="465268"/>
          </a:xfrm>
          <a:prstGeom prst="rect">
            <a:avLst/>
          </a:prstGeom>
        </p:spPr>
      </p:pic>
      <p:pic>
        <p:nvPicPr>
          <p:cNvPr id="186" name="그림 185" descr="2사단.png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11120004" y="5028281"/>
            <a:ext cx="473895" cy="473895"/>
          </a:xfrm>
          <a:prstGeom prst="rect">
            <a:avLst/>
          </a:prstGeom>
        </p:spPr>
      </p:pic>
      <p:pic>
        <p:nvPicPr>
          <p:cNvPr id="187" name="그림 186" descr="12사단.png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5281421" y="5885516"/>
            <a:ext cx="357667" cy="454859"/>
          </a:xfrm>
          <a:prstGeom prst="rect">
            <a:avLst/>
          </a:prstGeom>
        </p:spPr>
      </p:pic>
      <p:pic>
        <p:nvPicPr>
          <p:cNvPr id="188" name="그림 187" descr="17사단.png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11180253" y="5856418"/>
            <a:ext cx="357068" cy="440825"/>
          </a:xfrm>
          <a:prstGeom prst="rect">
            <a:avLst/>
          </a:prstGeom>
        </p:spPr>
      </p:pic>
      <p:pic>
        <p:nvPicPr>
          <p:cNvPr id="189" name="그림 188" descr="60사단.png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3714388" y="5043043"/>
            <a:ext cx="576967" cy="495075"/>
          </a:xfrm>
          <a:prstGeom prst="rect">
            <a:avLst/>
          </a:prstGeom>
        </p:spPr>
      </p:pic>
      <p:pic>
        <p:nvPicPr>
          <p:cNvPr id="190" name="그림 189" descr="36사단.png"/>
          <p:cNvPicPr>
            <a:picLocks noChangeAspect="1"/>
          </p:cNvPicPr>
          <p:nvPr/>
        </p:nvPicPr>
        <p:blipFill>
          <a:blip r:embed="rId37" cstate="print"/>
          <a:stretch>
            <a:fillRect/>
          </a:stretch>
        </p:blipFill>
        <p:spPr>
          <a:xfrm>
            <a:off x="5209152" y="5019211"/>
            <a:ext cx="513641" cy="501656"/>
          </a:xfrm>
          <a:prstGeom prst="rect">
            <a:avLst/>
          </a:prstGeom>
        </p:spPr>
      </p:pic>
      <p:pic>
        <p:nvPicPr>
          <p:cNvPr id="191" name="그림 190" descr="21사단.pn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6645790" y="5870080"/>
            <a:ext cx="488253" cy="417378"/>
          </a:xfrm>
          <a:prstGeom prst="rect">
            <a:avLst/>
          </a:prstGeom>
        </p:spPr>
      </p:pic>
      <p:pic>
        <p:nvPicPr>
          <p:cNvPr id="192" name="그림 191" descr="22사단.png"/>
          <p:cNvPicPr>
            <a:picLocks noChangeAspect="1"/>
          </p:cNvPicPr>
          <p:nvPr/>
        </p:nvPicPr>
        <p:blipFill>
          <a:blip r:embed="rId39" cstate="print"/>
          <a:stretch>
            <a:fillRect/>
          </a:stretch>
        </p:blipFill>
        <p:spPr>
          <a:xfrm>
            <a:off x="8201787" y="5860894"/>
            <a:ext cx="374416" cy="436350"/>
          </a:xfrm>
          <a:prstGeom prst="rect">
            <a:avLst/>
          </a:prstGeom>
        </p:spPr>
      </p:pic>
      <p:pic>
        <p:nvPicPr>
          <p:cNvPr id="200" name="그림 199" descr="23사단.png"/>
          <p:cNvPicPr>
            <a:picLocks noChangeAspect="1"/>
          </p:cNvPicPr>
          <p:nvPr/>
        </p:nvPicPr>
        <p:blipFill>
          <a:blip r:embed="rId40" cstate="print"/>
          <a:stretch>
            <a:fillRect/>
          </a:stretch>
        </p:blipFill>
        <p:spPr>
          <a:xfrm>
            <a:off x="9685529" y="5852267"/>
            <a:ext cx="359612" cy="419097"/>
          </a:xfrm>
          <a:prstGeom prst="rect">
            <a:avLst/>
          </a:prstGeom>
        </p:spPr>
      </p:pic>
      <p:pic>
        <p:nvPicPr>
          <p:cNvPr id="149" name="그림 148" descr="육군.png"/>
          <p:cNvPicPr>
            <a:picLocks noChangeAspect="1"/>
          </p:cNvPicPr>
          <p:nvPr/>
        </p:nvPicPr>
        <p:blipFill>
          <a:blip r:embed="rId41" cstate="print"/>
          <a:stretch>
            <a:fillRect/>
          </a:stretch>
        </p:blipFill>
        <p:spPr>
          <a:xfrm>
            <a:off x="672914" y="1716840"/>
            <a:ext cx="750890" cy="758942"/>
          </a:xfrm>
          <a:prstGeom prst="rect">
            <a:avLst/>
          </a:prstGeom>
        </p:spPr>
      </p:pic>
      <p:sp>
        <p:nvSpPr>
          <p:cNvPr id="151" name="슬라이드 번호 개체 틀 15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8E26909-83D1-4614-9A5E-27159C2C77EA}" type="slidenum">
              <a:rPr lang="ko-KR" altLang="en-US" smtClean="0"/>
              <a:pPr/>
              <a:t>11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150" name="제목 4">
            <a:extLst>
              <a:ext uri="{FF2B5EF4-FFF2-40B4-BE49-F238E27FC236}">
                <a16:creationId xmlns:a16="http://schemas.microsoft.com/office/drawing/2014/main" id="{A0F0D0A3-0C5A-4042-8CE7-21672CC17A4C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Reference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납품 실적</a:t>
            </a:r>
          </a:p>
        </p:txBody>
      </p:sp>
    </p:spTree>
    <p:extLst>
      <p:ext uri="{BB962C8B-B14F-4D97-AF65-F5344CB8AC3E}">
        <p14:creationId xmlns:p14="http://schemas.microsoft.com/office/powerpoint/2010/main" val="620487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모서리가 둥근 직사각형 252"/>
          <p:cNvSpPr/>
          <p:nvPr/>
        </p:nvSpPr>
        <p:spPr>
          <a:xfrm>
            <a:off x="4681265" y="256778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62"/>
          <p:cNvGrpSpPr/>
          <p:nvPr/>
        </p:nvGrpSpPr>
        <p:grpSpPr>
          <a:xfrm>
            <a:off x="0" y="992034"/>
            <a:ext cx="1544128" cy="534838"/>
            <a:chOff x="0" y="2452770"/>
            <a:chExt cx="1544128" cy="534838"/>
          </a:xfrm>
          <a:solidFill>
            <a:schemeClr val="accent6">
              <a:lumMod val="75000"/>
            </a:schemeClr>
          </a:solidFill>
        </p:grpSpPr>
        <p:sp>
          <p:nvSpPr>
            <p:cNvPr id="64" name="오각형 63"/>
            <p:cNvSpPr/>
            <p:nvPr/>
          </p:nvSpPr>
          <p:spPr>
            <a:xfrm>
              <a:off x="0" y="2452770"/>
              <a:ext cx="1544128" cy="534838"/>
            </a:xfrm>
            <a:prstGeom prst="homePlat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63894" y="2530415"/>
              <a:ext cx="854015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</a:rPr>
                <a:t>국방</a:t>
              </a:r>
            </a:p>
          </p:txBody>
        </p:sp>
      </p:grpSp>
      <p:sp>
        <p:nvSpPr>
          <p:cNvPr id="167" name="모서리가 둥근 직사각형 166"/>
          <p:cNvSpPr/>
          <p:nvPr/>
        </p:nvSpPr>
        <p:spPr>
          <a:xfrm>
            <a:off x="1771293" y="90289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0" name="모서리가 둥근 직사각형 169"/>
          <p:cNvSpPr/>
          <p:nvPr/>
        </p:nvSpPr>
        <p:spPr>
          <a:xfrm>
            <a:off x="3243536" y="90001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0" name="TextBox 179"/>
          <p:cNvSpPr txBox="1"/>
          <p:nvPr/>
        </p:nvSpPr>
        <p:spPr>
          <a:xfrm>
            <a:off x="1814424" y="1408976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51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00" name="TextBox 199"/>
          <p:cNvSpPr txBox="1"/>
          <p:nvPr/>
        </p:nvSpPr>
        <p:spPr>
          <a:xfrm>
            <a:off x="3286667" y="1406101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  55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01" name="모서리가 둥근 직사각형 200"/>
          <p:cNvSpPr/>
          <p:nvPr/>
        </p:nvSpPr>
        <p:spPr>
          <a:xfrm>
            <a:off x="1768416" y="173677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5" name="모서리가 둥근 직사각형 204"/>
          <p:cNvSpPr/>
          <p:nvPr/>
        </p:nvSpPr>
        <p:spPr>
          <a:xfrm>
            <a:off x="3240659" y="173390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7" name="모서리가 둥근 직사각형 206"/>
          <p:cNvSpPr/>
          <p:nvPr/>
        </p:nvSpPr>
        <p:spPr>
          <a:xfrm>
            <a:off x="6185137" y="89713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2" name="모서리가 둥근 직사각형 221"/>
          <p:cNvSpPr/>
          <p:nvPr/>
        </p:nvSpPr>
        <p:spPr>
          <a:xfrm>
            <a:off x="7657380" y="88563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3" name="모서리가 둥근 직사각형 222"/>
          <p:cNvSpPr/>
          <p:nvPr/>
        </p:nvSpPr>
        <p:spPr>
          <a:xfrm>
            <a:off x="9132500" y="88563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4" name="모서리가 둥근 직사각형 223"/>
          <p:cNvSpPr/>
          <p:nvPr/>
        </p:nvSpPr>
        <p:spPr>
          <a:xfrm>
            <a:off x="10604743" y="882762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5" name="모서리가 둥근 직사각형 224"/>
          <p:cNvSpPr/>
          <p:nvPr/>
        </p:nvSpPr>
        <p:spPr>
          <a:xfrm>
            <a:off x="4704269" y="908641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6" name="TextBox 225"/>
          <p:cNvSpPr txBox="1"/>
          <p:nvPr/>
        </p:nvSpPr>
        <p:spPr>
          <a:xfrm>
            <a:off x="6196642" y="1417598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9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30" name="TextBox 229"/>
          <p:cNvSpPr txBox="1"/>
          <p:nvPr/>
        </p:nvSpPr>
        <p:spPr>
          <a:xfrm>
            <a:off x="7694763" y="1388844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25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31" name="TextBox 230"/>
          <p:cNvSpPr txBox="1"/>
          <p:nvPr/>
        </p:nvSpPr>
        <p:spPr>
          <a:xfrm>
            <a:off x="9178503" y="1397473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30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3283790" y="2239988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 3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33" name="모서리가 둥근 직사각형 232"/>
          <p:cNvSpPr/>
          <p:nvPr/>
        </p:nvSpPr>
        <p:spPr>
          <a:xfrm>
            <a:off x="1765540" y="2570664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4" name="모서리가 둥근 직사각형 233"/>
          <p:cNvSpPr/>
          <p:nvPr/>
        </p:nvSpPr>
        <p:spPr>
          <a:xfrm>
            <a:off x="3237783" y="256778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5" name="모서리가 둥근 직사각형 234"/>
          <p:cNvSpPr/>
          <p:nvPr/>
        </p:nvSpPr>
        <p:spPr>
          <a:xfrm>
            <a:off x="6182261" y="1731026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6" name="모서리가 둥근 직사각형 235"/>
          <p:cNvSpPr/>
          <p:nvPr/>
        </p:nvSpPr>
        <p:spPr>
          <a:xfrm>
            <a:off x="7654504" y="1719524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7" name="모서리가 둥근 직사각형 236"/>
          <p:cNvSpPr/>
          <p:nvPr/>
        </p:nvSpPr>
        <p:spPr>
          <a:xfrm>
            <a:off x="9129624" y="171952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8" name="모서리가 둥근 직사각형 237"/>
          <p:cNvSpPr/>
          <p:nvPr/>
        </p:nvSpPr>
        <p:spPr>
          <a:xfrm>
            <a:off x="10601867" y="171664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9" name="모서리가 둥근 직사각형 238"/>
          <p:cNvSpPr/>
          <p:nvPr/>
        </p:nvSpPr>
        <p:spPr>
          <a:xfrm>
            <a:off x="4701393" y="174252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0" name="TextBox 239"/>
          <p:cNvSpPr txBox="1"/>
          <p:nvPr/>
        </p:nvSpPr>
        <p:spPr>
          <a:xfrm>
            <a:off x="6193766" y="225148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66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43" name="TextBox 242"/>
          <p:cNvSpPr txBox="1"/>
          <p:nvPr/>
        </p:nvSpPr>
        <p:spPr>
          <a:xfrm>
            <a:off x="4733027" y="2265863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6 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44" name="TextBox 243"/>
          <p:cNvSpPr txBox="1"/>
          <p:nvPr/>
        </p:nvSpPr>
        <p:spPr>
          <a:xfrm>
            <a:off x="7691887" y="2222731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75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45" name="TextBox 244"/>
          <p:cNvSpPr txBox="1"/>
          <p:nvPr/>
        </p:nvSpPr>
        <p:spPr>
          <a:xfrm>
            <a:off x="1765536" y="4206771"/>
            <a:ext cx="10138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200" b="1" dirty="0">
                <a:latin typeface="+mn-ea"/>
              </a:rPr>
              <a:t>※ 1</a:t>
            </a:r>
            <a:r>
              <a:rPr lang="ko-KR" altLang="en-US" sz="1200" b="1" dirty="0">
                <a:latin typeface="+mn-ea"/>
              </a:rPr>
              <a:t>기갑 여단 </a:t>
            </a:r>
            <a:r>
              <a:rPr lang="en-US" altLang="ko-KR" sz="1200" b="1" dirty="0">
                <a:latin typeface="+mn-ea"/>
              </a:rPr>
              <a:t>/ 2</a:t>
            </a:r>
            <a:r>
              <a:rPr lang="ko-KR" altLang="en-US" sz="1200" b="1" dirty="0">
                <a:latin typeface="+mn-ea"/>
              </a:rPr>
              <a:t>기갑여단 </a:t>
            </a:r>
            <a:r>
              <a:rPr lang="en-US" altLang="ko-KR" sz="1200" b="1" dirty="0">
                <a:latin typeface="+mn-ea"/>
              </a:rPr>
              <a:t>/ 5</a:t>
            </a:r>
            <a:r>
              <a:rPr lang="ko-KR" altLang="en-US" sz="1200" b="1" dirty="0">
                <a:latin typeface="+mn-ea"/>
              </a:rPr>
              <a:t>기갑여단 </a:t>
            </a:r>
            <a:r>
              <a:rPr lang="en-US" altLang="ko-KR" sz="1200" b="1" dirty="0">
                <a:latin typeface="+mn-ea"/>
              </a:rPr>
              <a:t>/ </a:t>
            </a:r>
            <a:r>
              <a:rPr lang="ko-KR" altLang="en-US" sz="1200" b="1" dirty="0">
                <a:latin typeface="+mn-ea"/>
              </a:rPr>
              <a:t>수도포병여단 </a:t>
            </a:r>
            <a:r>
              <a:rPr lang="en-US" altLang="ko-KR" sz="1200" b="1" dirty="0">
                <a:latin typeface="+mn-ea"/>
              </a:rPr>
              <a:t>/ 1</a:t>
            </a:r>
            <a:r>
              <a:rPr lang="ko-KR" altLang="en-US" sz="1200" b="1" dirty="0">
                <a:latin typeface="+mn-ea"/>
              </a:rPr>
              <a:t>포병여단 </a:t>
            </a:r>
            <a:r>
              <a:rPr lang="en-US" altLang="ko-KR" sz="1200" b="1" dirty="0">
                <a:latin typeface="+mn-ea"/>
              </a:rPr>
              <a:t>/ 5</a:t>
            </a:r>
            <a:r>
              <a:rPr lang="ko-KR" altLang="en-US" sz="1200" b="1" dirty="0">
                <a:latin typeface="+mn-ea"/>
              </a:rPr>
              <a:t>포병여단 </a:t>
            </a:r>
            <a:r>
              <a:rPr lang="en-US" altLang="ko-KR" sz="1200" b="1" dirty="0">
                <a:latin typeface="+mn-ea"/>
              </a:rPr>
              <a:t>/ 6</a:t>
            </a:r>
            <a:r>
              <a:rPr lang="ko-KR" altLang="en-US" sz="1200" b="1" dirty="0">
                <a:latin typeface="+mn-ea"/>
              </a:rPr>
              <a:t>포병여단 </a:t>
            </a:r>
            <a:r>
              <a:rPr lang="en-US" altLang="ko-KR" sz="1200" b="1" dirty="0">
                <a:latin typeface="+mn-ea"/>
              </a:rPr>
              <a:t>/ 7</a:t>
            </a:r>
            <a:r>
              <a:rPr lang="ko-KR" altLang="en-US" sz="1200" b="1" dirty="0">
                <a:latin typeface="+mn-ea"/>
              </a:rPr>
              <a:t>포병여단</a:t>
            </a:r>
            <a:r>
              <a:rPr lang="en-US" altLang="ko-KR" sz="1200" b="1" dirty="0">
                <a:latin typeface="+mn-ea"/>
              </a:rPr>
              <a:t> 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46" name="TextBox 245"/>
          <p:cNvSpPr txBox="1"/>
          <p:nvPr/>
        </p:nvSpPr>
        <p:spPr>
          <a:xfrm>
            <a:off x="1805797" y="2245738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 5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49" name="모서리가 둥근 직사각형 248"/>
          <p:cNvSpPr/>
          <p:nvPr/>
        </p:nvSpPr>
        <p:spPr>
          <a:xfrm>
            <a:off x="6162133" y="2556287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4" name="TextBox 253"/>
          <p:cNvSpPr txBox="1"/>
          <p:nvPr/>
        </p:nvSpPr>
        <p:spPr>
          <a:xfrm>
            <a:off x="6173638" y="3076746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73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55" name="TextBox 254"/>
          <p:cNvSpPr txBox="1"/>
          <p:nvPr/>
        </p:nvSpPr>
        <p:spPr>
          <a:xfrm>
            <a:off x="10650744" y="1394599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8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56" name="TextBox 255"/>
          <p:cNvSpPr txBox="1"/>
          <p:nvPr/>
        </p:nvSpPr>
        <p:spPr>
          <a:xfrm>
            <a:off x="3263659" y="3091127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11</a:t>
            </a:r>
            <a:r>
              <a:rPr lang="ko-KR" altLang="en-US" sz="900" b="1" dirty="0"/>
              <a:t>사단</a:t>
            </a:r>
          </a:p>
        </p:txBody>
      </p:sp>
      <p:sp>
        <p:nvSpPr>
          <p:cNvPr id="257" name="TextBox 256"/>
          <p:cNvSpPr txBox="1"/>
          <p:nvPr/>
        </p:nvSpPr>
        <p:spPr>
          <a:xfrm>
            <a:off x="9164130" y="2219856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28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60" name="TextBox 259"/>
          <p:cNvSpPr txBox="1"/>
          <p:nvPr/>
        </p:nvSpPr>
        <p:spPr>
          <a:xfrm>
            <a:off x="1802920" y="3070999"/>
            <a:ext cx="13802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20 </a:t>
            </a:r>
            <a:r>
              <a:rPr lang="ko-KR" altLang="en-US" sz="900" b="1" dirty="0"/>
              <a:t>사단</a:t>
            </a:r>
          </a:p>
        </p:txBody>
      </p:sp>
      <p:sp>
        <p:nvSpPr>
          <p:cNvPr id="271" name="TextBox 270"/>
          <p:cNvSpPr txBox="1"/>
          <p:nvPr/>
        </p:nvSpPr>
        <p:spPr>
          <a:xfrm>
            <a:off x="4715777" y="3079623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26 </a:t>
            </a:r>
            <a:r>
              <a:rPr lang="ko-KR" altLang="en-US" sz="900" b="1" dirty="0"/>
              <a:t>사단</a:t>
            </a:r>
          </a:p>
        </p:txBody>
      </p:sp>
      <p:pic>
        <p:nvPicPr>
          <p:cNvPr id="284" name="그림 283" descr="51사단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3629" y="956651"/>
            <a:ext cx="355068" cy="449453"/>
          </a:xfrm>
          <a:prstGeom prst="rect">
            <a:avLst/>
          </a:prstGeom>
        </p:spPr>
      </p:pic>
      <p:pic>
        <p:nvPicPr>
          <p:cNvPr id="285" name="그림 284" descr="55사단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35793" y="922145"/>
            <a:ext cx="509838" cy="509838"/>
          </a:xfrm>
          <a:prstGeom prst="rect">
            <a:avLst/>
          </a:prstGeom>
        </p:spPr>
      </p:pic>
      <p:pic>
        <p:nvPicPr>
          <p:cNvPr id="286" name="그림 285" descr="9사단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03974" y="948024"/>
            <a:ext cx="525860" cy="449453"/>
          </a:xfrm>
          <a:prstGeom prst="rect">
            <a:avLst/>
          </a:prstGeom>
        </p:spPr>
      </p:pic>
      <p:pic>
        <p:nvPicPr>
          <p:cNvPr id="287" name="그림 286" descr="25사단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39473" y="956650"/>
            <a:ext cx="478314" cy="408815"/>
          </a:xfrm>
          <a:prstGeom prst="rect">
            <a:avLst/>
          </a:prstGeom>
        </p:spPr>
      </p:pic>
      <p:pic>
        <p:nvPicPr>
          <p:cNvPr id="288" name="그림 287" descr="72사단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99731" y="887639"/>
            <a:ext cx="636832" cy="589659"/>
          </a:xfrm>
          <a:prstGeom prst="rect">
            <a:avLst/>
          </a:prstGeom>
        </p:spPr>
      </p:pic>
      <p:sp>
        <p:nvSpPr>
          <p:cNvPr id="290" name="TextBox 289"/>
          <p:cNvSpPr txBox="1"/>
          <p:nvPr/>
        </p:nvSpPr>
        <p:spPr>
          <a:xfrm>
            <a:off x="4733031" y="1406097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72 </a:t>
            </a:r>
            <a:r>
              <a:rPr lang="ko-KR" altLang="en-US" sz="900" b="1" dirty="0"/>
              <a:t>사단</a:t>
            </a:r>
          </a:p>
        </p:txBody>
      </p:sp>
      <p:pic>
        <p:nvPicPr>
          <p:cNvPr id="291" name="그림 290" descr="6사단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24441" y="1767532"/>
            <a:ext cx="443560" cy="509839"/>
          </a:xfrm>
          <a:prstGeom prst="rect">
            <a:avLst/>
          </a:prstGeom>
        </p:spPr>
      </p:pic>
      <p:pic>
        <p:nvPicPr>
          <p:cNvPr id="293" name="그림 292" descr="5사단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25691" y="1724403"/>
            <a:ext cx="514288" cy="535717"/>
          </a:xfrm>
          <a:prstGeom prst="rect">
            <a:avLst/>
          </a:prstGeom>
        </p:spPr>
      </p:pic>
      <p:sp>
        <p:nvSpPr>
          <p:cNvPr id="295" name="TextBox 294"/>
          <p:cNvSpPr txBox="1"/>
          <p:nvPr/>
        </p:nvSpPr>
        <p:spPr>
          <a:xfrm>
            <a:off x="10639249" y="2239982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수도기계화 사단</a:t>
            </a:r>
          </a:p>
        </p:txBody>
      </p:sp>
      <p:pic>
        <p:nvPicPr>
          <p:cNvPr id="296" name="그림 295" descr="수기사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038218" y="1773671"/>
            <a:ext cx="556860" cy="477822"/>
          </a:xfrm>
          <a:prstGeom prst="rect">
            <a:avLst/>
          </a:prstGeom>
        </p:spPr>
      </p:pic>
      <p:pic>
        <p:nvPicPr>
          <p:cNvPr id="297" name="그림 296" descr="8사단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134772" y="952501"/>
            <a:ext cx="344808" cy="401844"/>
          </a:xfrm>
          <a:prstGeom prst="rect">
            <a:avLst/>
          </a:prstGeom>
        </p:spPr>
      </p:pic>
      <p:pic>
        <p:nvPicPr>
          <p:cNvPr id="300" name="그림 299" descr="30사단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590642" y="952501"/>
            <a:ext cx="493637" cy="414975"/>
          </a:xfrm>
          <a:prstGeom prst="rect">
            <a:avLst/>
          </a:prstGeom>
        </p:spPr>
      </p:pic>
      <p:pic>
        <p:nvPicPr>
          <p:cNvPr id="301" name="그림 300" descr="66사단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573886" y="1707147"/>
            <a:ext cx="621981" cy="621981"/>
          </a:xfrm>
          <a:prstGeom prst="rect">
            <a:avLst/>
          </a:prstGeom>
        </p:spPr>
      </p:pic>
      <p:pic>
        <p:nvPicPr>
          <p:cNvPr id="302" name="그림 301" descr="75사단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171547" y="1759775"/>
            <a:ext cx="421860" cy="543477"/>
          </a:xfrm>
          <a:prstGeom prst="rect">
            <a:avLst/>
          </a:prstGeom>
        </p:spPr>
      </p:pic>
      <p:pic>
        <p:nvPicPr>
          <p:cNvPr id="303" name="그림 302" descr="3사단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696811" y="1774168"/>
            <a:ext cx="512881" cy="478481"/>
          </a:xfrm>
          <a:prstGeom prst="rect">
            <a:avLst/>
          </a:prstGeom>
        </p:spPr>
      </p:pic>
      <p:pic>
        <p:nvPicPr>
          <p:cNvPr id="123" name="그림 122" descr="28사단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627212" y="1771181"/>
            <a:ext cx="457067" cy="451626"/>
          </a:xfrm>
          <a:prstGeom prst="rect">
            <a:avLst/>
          </a:prstGeom>
        </p:spPr>
      </p:pic>
      <p:pic>
        <p:nvPicPr>
          <p:cNvPr id="124" name="그림 123" descr="20사단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283991" y="2601729"/>
            <a:ext cx="426142" cy="426142"/>
          </a:xfrm>
          <a:prstGeom prst="rect">
            <a:avLst/>
          </a:prstGeom>
        </p:spPr>
      </p:pic>
      <p:pic>
        <p:nvPicPr>
          <p:cNvPr id="125" name="그림 124" descr="11사단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618461" y="2600146"/>
            <a:ext cx="596425" cy="462229"/>
          </a:xfrm>
          <a:prstGeom prst="rect">
            <a:avLst/>
          </a:prstGeom>
        </p:spPr>
      </p:pic>
      <p:pic>
        <p:nvPicPr>
          <p:cNvPr id="127" name="그림 126" descr="26사단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161701" y="2601806"/>
            <a:ext cx="490362" cy="469195"/>
          </a:xfrm>
          <a:prstGeom prst="rect">
            <a:avLst/>
          </a:prstGeom>
        </p:spPr>
      </p:pic>
      <p:pic>
        <p:nvPicPr>
          <p:cNvPr id="128" name="그림 127" descr="73사단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6628541" y="2549700"/>
            <a:ext cx="451222" cy="538555"/>
          </a:xfrm>
          <a:prstGeom prst="rect">
            <a:avLst/>
          </a:prstGeom>
        </p:spPr>
      </p:pic>
      <p:sp>
        <p:nvSpPr>
          <p:cNvPr id="129" name="모서리가 둥근 직사각형 128"/>
          <p:cNvSpPr/>
          <p:nvPr/>
        </p:nvSpPr>
        <p:spPr>
          <a:xfrm>
            <a:off x="1768418" y="340167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1" name="모서리가 둥근 직사각형 130"/>
          <p:cNvSpPr/>
          <p:nvPr/>
        </p:nvSpPr>
        <p:spPr>
          <a:xfrm>
            <a:off x="3240661" y="339879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3" name="모서리가 둥근 직사각형 132"/>
          <p:cNvSpPr/>
          <p:nvPr/>
        </p:nvSpPr>
        <p:spPr>
          <a:xfrm>
            <a:off x="10596120" y="2556286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5" name="모서리가 둥근 직사각형 134"/>
          <p:cNvSpPr/>
          <p:nvPr/>
        </p:nvSpPr>
        <p:spPr>
          <a:xfrm>
            <a:off x="6193768" y="340167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8" name="모서리가 둥근 직사각형 137"/>
          <p:cNvSpPr/>
          <p:nvPr/>
        </p:nvSpPr>
        <p:spPr>
          <a:xfrm>
            <a:off x="7666011" y="3398799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모서리가 둥근 직사각형 138"/>
          <p:cNvSpPr/>
          <p:nvPr/>
        </p:nvSpPr>
        <p:spPr>
          <a:xfrm>
            <a:off x="4712903" y="340167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0" name="TextBox 139"/>
          <p:cNvSpPr txBox="1"/>
          <p:nvPr/>
        </p:nvSpPr>
        <p:spPr>
          <a:xfrm>
            <a:off x="10624868" y="3068122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</a:t>
            </a:r>
            <a:r>
              <a:rPr lang="ko-KR" altLang="en-US" sz="900" b="1" dirty="0"/>
              <a:t>여단</a:t>
            </a:r>
          </a:p>
        </p:txBody>
      </p:sp>
      <p:pic>
        <p:nvPicPr>
          <p:cNvPr id="141" name="그림 140" descr="1여단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1000800" y="2589512"/>
            <a:ext cx="618982" cy="464237"/>
          </a:xfrm>
          <a:prstGeom prst="rect">
            <a:avLst/>
          </a:prstGeom>
        </p:spPr>
      </p:pic>
      <p:sp>
        <p:nvSpPr>
          <p:cNvPr id="142" name="TextBox 141"/>
          <p:cNvSpPr txBox="1"/>
          <p:nvPr/>
        </p:nvSpPr>
        <p:spPr>
          <a:xfrm>
            <a:off x="1788542" y="3910635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3</a:t>
            </a:r>
            <a:r>
              <a:rPr lang="ko-KR" altLang="en-US" sz="900" b="1" dirty="0"/>
              <a:t>여단</a:t>
            </a:r>
          </a:p>
        </p:txBody>
      </p:sp>
      <p:pic>
        <p:nvPicPr>
          <p:cNvPr id="143" name="그림 142" descr="3여단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181011" y="3441733"/>
            <a:ext cx="602974" cy="448778"/>
          </a:xfrm>
          <a:prstGeom prst="rect">
            <a:avLst/>
          </a:prstGeom>
        </p:spPr>
      </p:pic>
      <p:sp>
        <p:nvSpPr>
          <p:cNvPr id="144" name="TextBox 143"/>
          <p:cNvSpPr txBox="1"/>
          <p:nvPr/>
        </p:nvSpPr>
        <p:spPr>
          <a:xfrm>
            <a:off x="3269409" y="3907760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/>
              <a:t>국제평화지원단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4733024" y="3913511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7</a:t>
            </a:r>
            <a:r>
              <a:rPr lang="ko-KR" altLang="en-US" sz="900" b="1" dirty="0"/>
              <a:t>여단</a:t>
            </a:r>
          </a:p>
        </p:txBody>
      </p:sp>
      <p:pic>
        <p:nvPicPr>
          <p:cNvPr id="146" name="그림 145" descr="7여단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114477" y="3433589"/>
            <a:ext cx="610760" cy="456922"/>
          </a:xfrm>
          <a:prstGeom prst="rect">
            <a:avLst/>
          </a:prstGeom>
        </p:spPr>
      </p:pic>
      <p:sp>
        <p:nvSpPr>
          <p:cNvPr id="147" name="TextBox 146"/>
          <p:cNvSpPr txBox="1"/>
          <p:nvPr/>
        </p:nvSpPr>
        <p:spPr>
          <a:xfrm>
            <a:off x="6222518" y="390200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9</a:t>
            </a:r>
            <a:r>
              <a:rPr lang="ko-KR" altLang="en-US" sz="900" b="1" dirty="0"/>
              <a:t>여단</a:t>
            </a:r>
          </a:p>
        </p:txBody>
      </p:sp>
      <p:pic>
        <p:nvPicPr>
          <p:cNvPr id="148" name="그림 147" descr="9여단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6568751" y="3420890"/>
            <a:ext cx="635507" cy="469621"/>
          </a:xfrm>
          <a:prstGeom prst="rect">
            <a:avLst/>
          </a:prstGeom>
        </p:spPr>
      </p:pic>
      <p:sp>
        <p:nvSpPr>
          <p:cNvPr id="149" name="TextBox 148"/>
          <p:cNvSpPr txBox="1"/>
          <p:nvPr/>
        </p:nvSpPr>
        <p:spPr>
          <a:xfrm>
            <a:off x="7703386" y="390775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11</a:t>
            </a:r>
            <a:r>
              <a:rPr lang="ko-KR" altLang="en-US" sz="900" b="1" dirty="0"/>
              <a:t>여단</a:t>
            </a:r>
          </a:p>
        </p:txBody>
      </p:sp>
      <p:pic>
        <p:nvPicPr>
          <p:cNvPr id="150" name="그림 149" descr="11여단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8088657" y="3419927"/>
            <a:ext cx="589513" cy="455104"/>
          </a:xfrm>
          <a:prstGeom prst="rect">
            <a:avLst/>
          </a:prstGeom>
        </p:spPr>
      </p:pic>
      <p:sp>
        <p:nvSpPr>
          <p:cNvPr id="151" name="모서리가 둥근 직사각형 150"/>
          <p:cNvSpPr/>
          <p:nvPr/>
        </p:nvSpPr>
        <p:spPr>
          <a:xfrm>
            <a:off x="7643004" y="2553358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2" name="모서리가 둥근 직사각형 151"/>
          <p:cNvSpPr/>
          <p:nvPr/>
        </p:nvSpPr>
        <p:spPr>
          <a:xfrm>
            <a:off x="9115247" y="2541856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3" name="TextBox 152"/>
          <p:cNvSpPr txBox="1"/>
          <p:nvPr/>
        </p:nvSpPr>
        <p:spPr>
          <a:xfrm>
            <a:off x="7677512" y="3062319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/>
              <a:t>13</a:t>
            </a:r>
            <a:r>
              <a:rPr lang="ko-KR" altLang="en-US" sz="900" b="1" dirty="0"/>
              <a:t>여단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9158380" y="3024940"/>
            <a:ext cx="13974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dirty="0" err="1"/>
              <a:t>특수전학교</a:t>
            </a:r>
            <a:endParaRPr lang="ko-KR" altLang="en-US" sz="900" b="1" dirty="0"/>
          </a:p>
        </p:txBody>
      </p:sp>
      <p:pic>
        <p:nvPicPr>
          <p:cNvPr id="155" name="그림 154" descr="13여단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8076097" y="2577779"/>
            <a:ext cx="584823" cy="435919"/>
          </a:xfrm>
          <a:prstGeom prst="rect">
            <a:avLst/>
          </a:prstGeom>
        </p:spPr>
      </p:pic>
      <p:pic>
        <p:nvPicPr>
          <p:cNvPr id="156" name="그림 155" descr="국평단.pn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3732321" y="3420331"/>
            <a:ext cx="485996" cy="485996"/>
          </a:xfrm>
          <a:prstGeom prst="rect">
            <a:avLst/>
          </a:prstGeom>
        </p:spPr>
      </p:pic>
      <p:pic>
        <p:nvPicPr>
          <p:cNvPr id="157" name="그림 156" descr="특교단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9515494" y="2561858"/>
            <a:ext cx="665732" cy="466012"/>
          </a:xfrm>
          <a:prstGeom prst="rect">
            <a:avLst/>
          </a:prstGeom>
        </p:spPr>
      </p:pic>
      <p:sp>
        <p:nvSpPr>
          <p:cNvPr id="89" name="모서리가 둥근 직사각형 88"/>
          <p:cNvSpPr/>
          <p:nvPr/>
        </p:nvSpPr>
        <p:spPr>
          <a:xfrm>
            <a:off x="1774106" y="4865225"/>
            <a:ext cx="1466491" cy="750499"/>
          </a:xfrm>
          <a:prstGeom prst="roundRect">
            <a:avLst/>
          </a:prstGeom>
          <a:solidFill>
            <a:schemeClr val="bg1"/>
          </a:solidFill>
          <a:ln w="158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0" name="그림 89" descr="진기사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125478" y="4882291"/>
            <a:ext cx="722074" cy="716252"/>
          </a:xfrm>
          <a:prstGeom prst="rect">
            <a:avLst/>
          </a:prstGeom>
        </p:spPr>
      </p:pic>
      <p:pic>
        <p:nvPicPr>
          <p:cNvPr id="92" name="그림 91" descr="해군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740838" y="4858839"/>
            <a:ext cx="614735" cy="731078"/>
          </a:xfrm>
          <a:prstGeom prst="rect">
            <a:avLst/>
          </a:prstGeom>
        </p:spPr>
      </p:pic>
      <p:sp>
        <p:nvSpPr>
          <p:cNvPr id="94" name="슬라이드 번호 개체 틀 9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8E26909-83D1-4614-9A5E-27159C2C77EA}" type="slidenum">
              <a:rPr lang="ko-KR" altLang="en-US" smtClean="0"/>
              <a:pPr/>
              <a:t>12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pic>
        <p:nvPicPr>
          <p:cNvPr id="93" name="그림 92" descr="육군.png">
            <a:extLst>
              <a:ext uri="{FF2B5EF4-FFF2-40B4-BE49-F238E27FC236}">
                <a16:creationId xmlns:a16="http://schemas.microsoft.com/office/drawing/2014/main" id="{95D63A47-2CF1-4B8D-9783-C1A71183BC72}"/>
              </a:ext>
            </a:extLst>
          </p:cNvPr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672914" y="1716840"/>
            <a:ext cx="750890" cy="758942"/>
          </a:xfrm>
          <a:prstGeom prst="rect">
            <a:avLst/>
          </a:prstGeom>
        </p:spPr>
      </p:pic>
      <p:sp>
        <p:nvSpPr>
          <p:cNvPr id="95" name="제목 4">
            <a:extLst>
              <a:ext uri="{FF2B5EF4-FFF2-40B4-BE49-F238E27FC236}">
                <a16:creationId xmlns:a16="http://schemas.microsoft.com/office/drawing/2014/main" id="{E8938B77-7B4B-4B6A-92D1-37DE8B2CA8A5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Reference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납품 실적</a:t>
            </a:r>
          </a:p>
        </p:txBody>
      </p:sp>
    </p:spTree>
    <p:extLst>
      <p:ext uri="{BB962C8B-B14F-4D97-AF65-F5344CB8AC3E}">
        <p14:creationId xmlns:p14="http://schemas.microsoft.com/office/powerpoint/2010/main" val="620487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Title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863307" y="-8627"/>
            <a:ext cx="3337319" cy="655607"/>
          </a:xfrm>
          <a:prstGeom prst="rect">
            <a:avLst/>
          </a:prstGeom>
        </p:spPr>
      </p:pic>
      <p:sp>
        <p:nvSpPr>
          <p:cNvPr id="11" name="텍스트 개체 틀 1"/>
          <p:cNvSpPr txBox="1">
            <a:spLocks/>
          </p:cNvSpPr>
          <p:nvPr/>
        </p:nvSpPr>
        <p:spPr>
          <a:xfrm>
            <a:off x="8824823" y="0"/>
            <a:ext cx="3367177" cy="655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571500" marR="0" lvl="0" indent="-571500" algn="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romanUcPeriod" startAt="4"/>
              <a:tabLst/>
              <a:defRPr/>
            </a:pPr>
            <a:r>
              <a:rPr lang="en-US" altLang="ko-KR" sz="2400" b="1" dirty="0">
                <a:solidFill>
                  <a:schemeClr val="bg1"/>
                </a:solidFill>
              </a:rPr>
              <a:t>Reference</a:t>
            </a:r>
            <a:endParaRPr kumimoji="0" lang="ko-KR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\\GMPNAS\Data\GMP WORK\제안서\2018년\제품 설치 사진\경찰청_전체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89144" y="2165368"/>
            <a:ext cx="3360000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chemeClr val="accent2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4" name="Picture 3" descr="\\GMPNAS\Data\GMP WORK\제안서\2018년\제품 설치 사진\제주신화월드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512489" y="2409549"/>
            <a:ext cx="3358800" cy="2036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\\GMPNAS\Data\GMP WORK\제안서\2018년\제품 설치 사진\진기사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829554" y="2475241"/>
            <a:ext cx="3358800" cy="1889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\\GMPNAS\Data\GMP WORK\제안서\2018년\제품 설치 사진\한국교통대학교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29566" y="1745317"/>
            <a:ext cx="1890854" cy="33615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3" name="Picture 9" descr="\\GMPNAS\Data\GMP WORK\제안서\2018년\제품 설치 사진\한국수자원공사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964287" y="1747148"/>
            <a:ext cx="1899531" cy="3376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" name="TextBox 101"/>
          <p:cNvSpPr txBox="1"/>
          <p:nvPr/>
        </p:nvSpPr>
        <p:spPr>
          <a:xfrm>
            <a:off x="612471" y="5322498"/>
            <a:ext cx="18374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굴림체"/>
                <a:ea typeface="굴림체"/>
              </a:rPr>
              <a:t>【</a:t>
            </a:r>
            <a:r>
              <a:rPr lang="ko-KR" altLang="en-US" sz="1400" b="1" dirty="0">
                <a:latin typeface="+mn-ea"/>
              </a:rPr>
              <a:t>경찰청</a:t>
            </a:r>
            <a:r>
              <a:rPr lang="en-US" altLang="ko-KR" sz="14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교통국</a:t>
            </a:r>
            <a:r>
              <a:rPr lang="en-US" altLang="ko-KR" sz="1400" b="1" dirty="0">
                <a:latin typeface="굴림체"/>
                <a:ea typeface="굴림체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283786" y="5319623"/>
            <a:ext cx="18374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+mn-ea"/>
              </a:rPr>
              <a:t>【</a:t>
            </a:r>
            <a:r>
              <a:rPr lang="ko-KR" altLang="en-US" sz="1400" b="1" dirty="0">
                <a:latin typeface="+mn-ea"/>
              </a:rPr>
              <a:t>제주 신화 월드</a:t>
            </a:r>
            <a:r>
              <a:rPr lang="en-US" altLang="ko-KR" sz="1400" b="1" dirty="0">
                <a:latin typeface="+mn-ea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5529531" y="5333999"/>
            <a:ext cx="19927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+mn-ea"/>
              </a:rPr>
              <a:t>【</a:t>
            </a:r>
            <a:r>
              <a:rPr lang="ko-KR" altLang="en-US" sz="1400" b="1" dirty="0">
                <a:latin typeface="+mn-ea"/>
              </a:rPr>
              <a:t>해군 진해기지사령부</a:t>
            </a:r>
            <a:r>
              <a:rPr lang="en-US" altLang="ko-KR" sz="1400" b="1" dirty="0">
                <a:latin typeface="+mn-ea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9903125" y="5305247"/>
            <a:ext cx="20185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+mn-ea"/>
              </a:rPr>
              <a:t>【</a:t>
            </a:r>
            <a:r>
              <a:rPr lang="ko-KR" altLang="en-US" sz="1400" b="1" dirty="0">
                <a:latin typeface="+mn-ea"/>
              </a:rPr>
              <a:t>한국수자원공사</a:t>
            </a:r>
            <a:r>
              <a:rPr lang="en-US" altLang="ko-KR" sz="1400" b="1" dirty="0">
                <a:latin typeface="+mn-ea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7677509" y="5310996"/>
            <a:ext cx="20099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+mn-ea"/>
              </a:rPr>
              <a:t>【</a:t>
            </a:r>
            <a:r>
              <a:rPr lang="ko-KR" altLang="en-US" sz="1400" b="1" dirty="0">
                <a:latin typeface="+mn-ea"/>
              </a:rPr>
              <a:t>한국교통대학교</a:t>
            </a:r>
            <a:r>
              <a:rPr lang="en-US" altLang="ko-KR" sz="1400" b="1" dirty="0">
                <a:latin typeface="+mn-ea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8E26909-83D1-4614-9A5E-27159C2C77EA}" type="slidenum">
              <a:rPr lang="ko-KR" altLang="en-US" smtClean="0"/>
              <a:pPr/>
              <a:t>13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18" name="제목 4">
            <a:extLst>
              <a:ext uri="{FF2B5EF4-FFF2-40B4-BE49-F238E27FC236}">
                <a16:creationId xmlns:a16="http://schemas.microsoft.com/office/drawing/2014/main" id="{01B18E6A-AA34-4496-AF08-09C343F7EA7F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Product installation pictures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제품 설치 사진</a:t>
            </a:r>
          </a:p>
        </p:txBody>
      </p:sp>
    </p:spTree>
    <p:extLst>
      <p:ext uri="{BB962C8B-B14F-4D97-AF65-F5344CB8AC3E}">
        <p14:creationId xmlns:p14="http://schemas.microsoft.com/office/powerpoint/2010/main" val="620487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\\GMPNAS\Data\GMP WORK\제안서\2018년\제품 설치 사진\1군사령부_8군단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1824" y="4167097"/>
            <a:ext cx="1625600" cy="914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\\GMPNAS\Data\GMP WORK\제안서\2018년\제품 설치 사진\대구천주성삼병원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2113" y="4166288"/>
            <a:ext cx="1625600" cy="914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 descr="\\GMPNAS\Data\GMP WORK\제안서\2018년\제품 설치 사진\여수시청_1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395" y="957081"/>
            <a:ext cx="3358800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4" name="Picture 10" descr="\\GMPNAS\Data\GMP WORK\제안서\2018년\제품 설치 사진\한국원자력안전재단_1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1478" y="965770"/>
            <a:ext cx="3358800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\\GMPNAS\Data\GMP WORK\제안서\2018년\제품 설치 사진\한국인터넷진흥원_1.jpg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78874" y="4157243"/>
            <a:ext cx="1625600" cy="914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\\GMPNAS\Data\GMP WORK\제안서\2018년\제품 설치 사진\3군사령부_1군지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81766" y="979098"/>
            <a:ext cx="4480000" cy="25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extBox 16"/>
          <p:cNvSpPr txBox="1"/>
          <p:nvPr/>
        </p:nvSpPr>
        <p:spPr>
          <a:xfrm>
            <a:off x="983419" y="3588588"/>
            <a:ext cx="2205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+mn-ea"/>
              </a:rPr>
              <a:t>【</a:t>
            </a:r>
            <a:r>
              <a:rPr lang="ko-KR" altLang="en-US" sz="1400" b="1" dirty="0">
                <a:latin typeface="+mn-ea"/>
              </a:rPr>
              <a:t>여수 시청</a:t>
            </a:r>
            <a:r>
              <a:rPr lang="en-US" altLang="ko-KR" sz="1400" b="1" dirty="0">
                <a:latin typeface="+mn-ea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85744" y="3571336"/>
            <a:ext cx="2205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+mn-ea"/>
              </a:rPr>
              <a:t>【</a:t>
            </a:r>
            <a:r>
              <a:rPr lang="ko-KR" altLang="en-US" sz="1400" b="1" dirty="0">
                <a:latin typeface="+mn-ea"/>
              </a:rPr>
              <a:t>한국원자력안전재단</a:t>
            </a:r>
            <a:r>
              <a:rPr lang="en-US" altLang="ko-KR" sz="1400" b="1" dirty="0">
                <a:latin typeface="+mn-ea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20377" y="5167220"/>
            <a:ext cx="17684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+mn-ea"/>
              </a:rPr>
              <a:t>【</a:t>
            </a:r>
            <a:r>
              <a:rPr lang="ko-KR" altLang="en-US" sz="1200" b="1" dirty="0">
                <a:latin typeface="+mn-ea"/>
              </a:rPr>
              <a:t>한국인터넷진흥원</a:t>
            </a:r>
            <a:r>
              <a:rPr lang="en-US" altLang="ko-KR" sz="1200" b="1" dirty="0">
                <a:latin typeface="+mn-ea"/>
              </a:rPr>
              <a:t>】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12605" y="5210353"/>
            <a:ext cx="16993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+mn-ea"/>
              </a:rPr>
              <a:t>【</a:t>
            </a:r>
            <a:r>
              <a:rPr lang="ko-KR" altLang="en-US" sz="1200" b="1" dirty="0" err="1">
                <a:latin typeface="+mn-ea"/>
              </a:rPr>
              <a:t>대구천주성삼병원</a:t>
            </a:r>
            <a:r>
              <a:rPr lang="en-US" altLang="ko-KR" sz="1200" b="1" dirty="0">
                <a:latin typeface="+mn-ea"/>
              </a:rPr>
              <a:t>】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979434" y="5158593"/>
            <a:ext cx="16735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+mn-ea"/>
              </a:rPr>
              <a:t>【8</a:t>
            </a:r>
            <a:r>
              <a:rPr lang="ko-KR" altLang="en-US" sz="1200" b="1" dirty="0">
                <a:latin typeface="+mn-ea"/>
              </a:rPr>
              <a:t>군단</a:t>
            </a:r>
            <a:r>
              <a:rPr lang="en-US" altLang="ko-KR" sz="1200" b="1" dirty="0">
                <a:latin typeface="+mn-ea"/>
              </a:rPr>
              <a:t>】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60929" y="3545456"/>
            <a:ext cx="22054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latin typeface="+mn-ea"/>
              </a:rPr>
              <a:t>【1</a:t>
            </a:r>
            <a:r>
              <a:rPr lang="ko-KR" altLang="en-US" sz="1400" b="1" dirty="0" err="1">
                <a:latin typeface="+mn-ea"/>
              </a:rPr>
              <a:t>군지사</a:t>
            </a:r>
            <a:r>
              <a:rPr lang="en-US" altLang="ko-KR" sz="1400" b="1" dirty="0">
                <a:latin typeface="+mn-ea"/>
              </a:rPr>
              <a:t>】</a:t>
            </a:r>
            <a:endParaRPr lang="ko-KR" altLang="en-US" sz="1400" b="1" dirty="0">
              <a:latin typeface="+mn-ea"/>
            </a:endParaRPr>
          </a:p>
        </p:txBody>
      </p:sp>
      <p:pic>
        <p:nvPicPr>
          <p:cNvPr id="2" name="Picture 4" descr="\\GMPNAS\Data\GMP WORK\제안서\2018년\제품 설치 사진\서울와국환_내부망_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7632" y="4157932"/>
            <a:ext cx="2611227" cy="1956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\\GMPNAS\Data\GMP WORK\제안서\2018년\제품 설치 사진\서울와국환_외부망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77148" y="4157932"/>
            <a:ext cx="2624603" cy="1966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" name="TextBox 24"/>
          <p:cNvSpPr txBox="1"/>
          <p:nvPr/>
        </p:nvSpPr>
        <p:spPr>
          <a:xfrm>
            <a:off x="508967" y="6202392"/>
            <a:ext cx="22054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+mn-ea"/>
              </a:rPr>
              <a:t>【</a:t>
            </a:r>
            <a:r>
              <a:rPr lang="ko-KR" altLang="en-US" sz="1200" b="1" dirty="0">
                <a:latin typeface="+mn-ea"/>
              </a:rPr>
              <a:t>서울외국환중개</a:t>
            </a:r>
            <a:r>
              <a:rPr lang="en-US" altLang="ko-KR" sz="1200" b="1" dirty="0">
                <a:latin typeface="+mn-ea"/>
              </a:rPr>
              <a:t>_</a:t>
            </a:r>
            <a:r>
              <a:rPr lang="ko-KR" altLang="en-US" sz="1200" b="1" dirty="0" err="1">
                <a:latin typeface="+mn-ea"/>
              </a:rPr>
              <a:t>내부망</a:t>
            </a:r>
            <a:r>
              <a:rPr lang="en-US" altLang="ko-KR" sz="1200" b="1" dirty="0">
                <a:latin typeface="+mn-ea"/>
              </a:rPr>
              <a:t>】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44178" y="6190891"/>
            <a:ext cx="220548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+mn-ea"/>
              </a:rPr>
              <a:t>【</a:t>
            </a:r>
            <a:r>
              <a:rPr lang="ko-KR" altLang="en-US" sz="1200" b="1" dirty="0">
                <a:latin typeface="+mn-ea"/>
              </a:rPr>
              <a:t>서울외국환중개</a:t>
            </a:r>
            <a:r>
              <a:rPr lang="en-US" altLang="ko-KR" sz="1200" b="1" dirty="0">
                <a:latin typeface="+mn-ea"/>
              </a:rPr>
              <a:t>_</a:t>
            </a:r>
            <a:r>
              <a:rPr lang="ko-KR" altLang="en-US" sz="1200" b="1" dirty="0" err="1">
                <a:latin typeface="+mn-ea"/>
              </a:rPr>
              <a:t>외부망</a:t>
            </a:r>
            <a:r>
              <a:rPr lang="en-US" altLang="ko-KR" sz="1200" b="1" dirty="0">
                <a:latin typeface="+mn-ea"/>
              </a:rPr>
              <a:t>】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8E26909-83D1-4614-9A5E-27159C2C77EA}" type="slidenum">
              <a:rPr lang="ko-KR" altLang="en-US" smtClean="0"/>
              <a:pPr/>
              <a:t>14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23" name="제목 4">
            <a:extLst>
              <a:ext uri="{FF2B5EF4-FFF2-40B4-BE49-F238E27FC236}">
                <a16:creationId xmlns:a16="http://schemas.microsoft.com/office/drawing/2014/main" id="{784F098F-EA0A-41AF-8D1D-415F91B26CEC}"/>
              </a:ext>
            </a:extLst>
          </p:cNvPr>
          <p:cNvSpPr txBox="1">
            <a:spLocks/>
          </p:cNvSpPr>
          <p:nvPr/>
        </p:nvSpPr>
        <p:spPr>
          <a:xfrm>
            <a:off x="324389" y="12319"/>
            <a:ext cx="8673346" cy="619125"/>
          </a:xfrm>
          <a:prstGeom prst="rect">
            <a:avLst/>
          </a:prstGeom>
          <a:noFill/>
          <a:ln>
            <a:noFill/>
          </a:ln>
        </p:spPr>
        <p:txBody>
          <a:bodyPr vert="horz" lIns="91425" tIns="91425" rIns="91425" bIns="91425" rtlCol="0" anchor="ctr" anchorCtr="0">
            <a:noAutofit/>
          </a:bodyPr>
          <a:lstStyle>
            <a:lvl1pPr marL="0" marR="0" lv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rgbClr val="0C0C0C"/>
              </a:buClr>
              <a:buFont typeface="Arial"/>
              <a:buNone/>
              <a:defRPr sz="2200" b="1" i="0" u="none" strike="noStrike" kern="1200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lvl="0">
              <a:lnSpc>
                <a:spcPct val="100000"/>
              </a:lnSpc>
            </a:pPr>
            <a:r>
              <a:rPr lang="en-US" altLang="ko-KR" spc="-8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Product installation pictures</a:t>
            </a:r>
          </a:p>
          <a:p>
            <a:pPr lvl="0">
              <a:lnSpc>
                <a:spcPct val="100000"/>
              </a:lnSpc>
            </a:pPr>
            <a:r>
              <a:rPr kumimoji="0" lang="ko-KR" altLang="en-US" sz="1800" b="1" i="0" u="none" strike="noStrike" kern="1200" cap="none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rPr>
              <a:t>제품 설치 사진</a:t>
            </a:r>
          </a:p>
        </p:txBody>
      </p:sp>
    </p:spTree>
    <p:extLst>
      <p:ext uri="{BB962C8B-B14F-4D97-AF65-F5344CB8AC3E}">
        <p14:creationId xmlns:p14="http://schemas.microsoft.com/office/powerpoint/2010/main" val="620487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"/>
          <p:cNvGrpSpPr/>
          <p:nvPr/>
        </p:nvGrpSpPr>
        <p:grpSpPr>
          <a:xfrm>
            <a:off x="3596051" y="1746932"/>
            <a:ext cx="4985885" cy="4004896"/>
            <a:chOff x="3923222" y="1650775"/>
            <a:chExt cx="4985885" cy="4004896"/>
          </a:xfrm>
        </p:grpSpPr>
        <p:sp>
          <p:nvSpPr>
            <p:cNvPr id="5" name="TextBox 4"/>
            <p:cNvSpPr txBox="1"/>
            <p:nvPr/>
          </p:nvSpPr>
          <p:spPr>
            <a:xfrm>
              <a:off x="4129856" y="3603891"/>
              <a:ext cx="4779251" cy="20517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kumimoji="0" lang="en-US" altLang="ko-KR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TEL:070-7092-8021</a:t>
              </a:r>
            </a:p>
            <a:p>
              <a:pPr algn="ctr" fontAlgn="auto">
                <a:lnSpc>
                  <a:spcPct val="15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kumimoji="0" lang="en-US" altLang="ko-KR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FAX:032-326-1871</a:t>
              </a:r>
            </a:p>
            <a:p>
              <a:pPr algn="ctr" fontAlgn="auto">
                <a:lnSpc>
                  <a:spcPct val="15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kumimoji="0" lang="en-US" altLang="ko-KR" sz="2000" u="sng" dirty="0">
                  <a:solidFill>
                    <a:srgbClr val="0070C0"/>
                  </a:solidFill>
                  <a:latin typeface="HY견고딕" pitchFamily="18" charset="-127"/>
                  <a:ea typeface="HY견고딕" pitchFamily="18" charset="-127"/>
                  <a:hlinkClick r:id="rId2"/>
                </a:rPr>
                <a:t>www.</a:t>
              </a:r>
              <a:r>
                <a:rPr kumimoji="0" lang="en-US" altLang="ko-KR" sz="2000" u="sng" dirty="0">
                  <a:solidFill>
                    <a:srgbClr val="0070C0"/>
                  </a:solidFill>
                  <a:latin typeface="HY견고딕" pitchFamily="18" charset="-127"/>
                  <a:ea typeface="HY견고딕" pitchFamily="18" charset="-127"/>
                </a:rPr>
                <a:t>gmp-kr.com</a:t>
              </a:r>
            </a:p>
            <a:p>
              <a:pPr algn="ctr" fontAlgn="auto">
                <a:lnSpc>
                  <a:spcPct val="150000"/>
                </a:lnSpc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kumimoji="0" lang="ko-KR" altLang="en-US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담당</a:t>
              </a:r>
              <a:r>
                <a:rPr kumimoji="0" lang="en-US" altLang="ko-KR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: </a:t>
              </a:r>
              <a:r>
                <a:rPr lang="ko-KR" altLang="en-US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김</a:t>
              </a:r>
              <a:r>
                <a:rPr lang="en-US" altLang="ko-KR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재범 </a:t>
              </a:r>
              <a:r>
                <a:rPr kumimoji="0" lang="ko-KR" altLang="en-US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대표</a:t>
              </a:r>
              <a:r>
                <a:rPr kumimoji="0" lang="en-US" altLang="ko-KR" sz="2000" dirty="0">
                  <a:solidFill>
                    <a:schemeClr val="tx2">
                      <a:lumMod val="75000"/>
                    </a:schemeClr>
                  </a:solidFill>
                  <a:latin typeface="HY견고딕" pitchFamily="18" charset="-127"/>
                  <a:ea typeface="HY견고딕" pitchFamily="18" charset="-127"/>
                </a:rPr>
                <a:t>(010-4128-6705)</a:t>
              </a:r>
              <a:endParaRPr kumimoji="0" lang="ko-KR" altLang="en-US" sz="2000" dirty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grpSp>
          <p:nvGrpSpPr>
            <p:cNvPr id="4" name="그룹 5"/>
            <p:cNvGrpSpPr/>
            <p:nvPr/>
          </p:nvGrpSpPr>
          <p:grpSpPr>
            <a:xfrm>
              <a:off x="3923222" y="1650775"/>
              <a:ext cx="4345557" cy="1625452"/>
              <a:chOff x="3513147" y="2120113"/>
              <a:chExt cx="4345557" cy="1625452"/>
            </a:xfrm>
          </p:grpSpPr>
          <p:pic>
            <p:nvPicPr>
              <p:cNvPr id="7" name="Picture 2" descr="D:\##Oi-Tok_관리자페이지\img\oitok_intro_01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13147" y="2120113"/>
                <a:ext cx="1625452" cy="16254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TextBox 7"/>
              <p:cNvSpPr txBox="1"/>
              <p:nvPr/>
            </p:nvSpPr>
            <p:spPr>
              <a:xfrm>
                <a:off x="5447466" y="2603194"/>
                <a:ext cx="2411238" cy="6001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spcBef>
                    <a:spcPts val="200"/>
                  </a:spcBef>
                </a:pPr>
                <a:r>
                  <a:rPr lang="ko-KR" altLang="en-US" sz="3300" b="1" dirty="0"/>
                  <a:t>감사합니다</a:t>
                </a:r>
                <a:r>
                  <a:rPr lang="en-US" altLang="ko-KR" sz="3300" b="1" dirty="0"/>
                  <a:t>.</a:t>
                </a:r>
                <a:endParaRPr lang="ko-KR" altLang="en-US" sz="3300" b="1" dirty="0"/>
              </a:p>
            </p:txBody>
          </p:sp>
        </p:grpSp>
      </p:grp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 </a:t>
            </a:r>
            <a:fld id="{A8E26909-83D1-4614-9A5E-27159C2C77EA}" type="slidenum">
              <a:rPr lang="ko-KR" altLang="en-US" smtClean="0"/>
              <a:pPr/>
              <a:t>15</a:t>
            </a:fld>
            <a:r>
              <a:rPr lang="ko-KR" altLang="en-US"/>
              <a:t> </a:t>
            </a:r>
            <a:r>
              <a:rPr lang="en-US" altLang="ko-KR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9413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10012</TotalTime>
  <Words>1103</Words>
  <Application>Microsoft Office PowerPoint</Application>
  <PresentationFormat>와이드스크린</PresentationFormat>
  <Paragraphs>309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1" baseType="lpstr">
      <vt:lpstr>HY견고딕</vt:lpstr>
      <vt:lpstr>굴림체</vt:lpstr>
      <vt:lpstr>맑은 고딕</vt:lpstr>
      <vt:lpstr>Arial</vt:lpstr>
      <vt:lpstr>Wingdings</vt:lpstr>
      <vt:lpstr>Office 테마</vt:lpstr>
      <vt:lpstr>창의적 Mobile Messaging Solution 전문 기업 GMP 회사 소개서 Company Introduction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김Kim 재범Peter</cp:lastModifiedBy>
  <cp:revision>534</cp:revision>
  <cp:lastPrinted>2019-01-11T05:32:41Z</cp:lastPrinted>
  <dcterms:created xsi:type="dcterms:W3CDTF">2018-03-06T23:42:18Z</dcterms:created>
  <dcterms:modified xsi:type="dcterms:W3CDTF">2019-08-13T22:15:05Z</dcterms:modified>
</cp:coreProperties>
</file>