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vsdx" ContentType="application/vnd.ms-visio.drawing"/>
  <Default Extension="wdp" ContentType="image/vnd.ms-photo"/>
  <Default Extension="gif" ContentType="image/gif"/>
  <Default Extension="vml" ContentType="application/vnd.openxmlformats-officedocument.vmlDrawing"/>
  <Default Extension="tiff" ContentType="image/tiff"/>
  <Default Extension="xlsx" ContentType="application/haansoftxlsx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42" r:id="rId1"/>
    <p:sldMasterId id="2147483733" r:id="rId2"/>
  </p:sldMasterIdLst>
  <p:notesMasterIdLst>
    <p:notesMasterId r:id="rId45"/>
  </p:notesMasterIdLst>
  <p:handoutMasterIdLst>
    <p:handoutMasterId r:id="rId46"/>
  </p:handoutMasterIdLst>
  <p:sldIdLst>
    <p:sldId id="533" r:id="rId3"/>
    <p:sldId id="377" r:id="rId4"/>
    <p:sldId id="371" r:id="rId5"/>
    <p:sldId id="453" r:id="rId6"/>
    <p:sldId id="454" r:id="rId7"/>
    <p:sldId id="455" r:id="rId8"/>
    <p:sldId id="491" r:id="rId9"/>
    <p:sldId id="456" r:id="rId10"/>
    <p:sldId id="517" r:id="rId11"/>
    <p:sldId id="518" r:id="rId12"/>
    <p:sldId id="519" r:id="rId13"/>
    <p:sldId id="520" r:id="rId14"/>
    <p:sldId id="521" r:id="rId15"/>
    <p:sldId id="459" r:id="rId16"/>
    <p:sldId id="461" r:id="rId17"/>
    <p:sldId id="494" r:id="rId18"/>
    <p:sldId id="492" r:id="rId19"/>
    <p:sldId id="493" r:id="rId20"/>
    <p:sldId id="495" r:id="rId21"/>
    <p:sldId id="496" r:id="rId22"/>
    <p:sldId id="502" r:id="rId23"/>
    <p:sldId id="464" r:id="rId24"/>
    <p:sldId id="499" r:id="rId25"/>
    <p:sldId id="500" r:id="rId26"/>
    <p:sldId id="469" r:id="rId27"/>
    <p:sldId id="462" r:id="rId28"/>
    <p:sldId id="497" r:id="rId29"/>
    <p:sldId id="501" r:id="rId30"/>
    <p:sldId id="522" r:id="rId31"/>
    <p:sldId id="523" r:id="rId32"/>
    <p:sldId id="524" r:id="rId33"/>
    <p:sldId id="525" r:id="rId34"/>
    <p:sldId id="526" r:id="rId35"/>
    <p:sldId id="507" r:id="rId36"/>
    <p:sldId id="504" r:id="rId37"/>
    <p:sldId id="514" r:id="rId38"/>
    <p:sldId id="515" r:id="rId39"/>
    <p:sldId id="516" r:id="rId40"/>
    <p:sldId id="532" r:id="rId41"/>
    <p:sldId id="529" r:id="rId42"/>
    <p:sldId id="530" r:id="rId43"/>
    <p:sldId id="531" r:id="rId44"/>
  </p:sldIdLst>
  <p:sldSz cx="9906000" cy="6858000" type="A4"/>
  <p:notesSz cx="6858000" cy="9144000"/>
  <p:embeddedFontLst>
    <p:embeddedFont>
      <p:font typeface="HY헤드라인M" pitchFamily="18" charset="-127"/>
      <p:regular r:id="rId47"/>
    </p:embeddedFont>
    <p:embeddedFont>
      <p:font typeface="나눔고딕" charset="-127"/>
      <p:regular r:id="rId48"/>
      <p:bold r:id="rId49"/>
    </p:embeddedFont>
    <p:embeddedFont>
      <p:font typeface="휴먼모음T" pitchFamily="18" charset="-127"/>
      <p:regular r:id="rId50"/>
    </p:embeddedFont>
    <p:embeddedFont>
      <p:font typeface="휴먼명조" pitchFamily="2" charset="-127"/>
      <p:regular r:id="rId51"/>
    </p:embeddedFont>
    <p:embeddedFont>
      <p:font typeface="맑은 고딕" pitchFamily="50" charset="-127"/>
      <p:regular r:id="rId52"/>
      <p:bold r:id="rId53"/>
    </p:embeddedFont>
    <p:embeddedFont>
      <p:font typeface="HY동녘B" pitchFamily="18" charset="-127"/>
      <p:regular r:id="rId54"/>
    </p:embeddedFont>
    <p:embeddedFont>
      <p:font typeface="HY그래픽M" pitchFamily="18" charset="-127"/>
      <p:regular r:id="rId55"/>
    </p:embeddedFont>
    <p:embeddedFont>
      <p:font typeface="나눔고딕 Bold" charset="-127"/>
      <p:bold r:id="rId56"/>
    </p:embeddedFont>
    <p:embeddedFont>
      <p:font typeface="Monotype Sorts" charset="2"/>
      <p:regular r:id="rId57"/>
    </p:embeddedFont>
    <p:embeddedFont>
      <p:font typeface="Calibri Light" pitchFamily="34" charset="0"/>
      <p:regular r:id="rId58"/>
      <p:italic r:id="rId59"/>
    </p:embeddedFont>
    <p:embeddedFont>
      <p:font typeface="Calibri" pitchFamily="34" charset="0"/>
      <p:regular r:id="rId60"/>
      <p:bold r:id="rId61"/>
      <p:italic r:id="rId62"/>
      <p:boldItalic r:id="rId63"/>
    </p:embeddedFont>
    <p:embeddedFont>
      <p:font typeface="HY견고딕" pitchFamily="18" charset="-127"/>
      <p:regular r:id="rId64"/>
    </p:embeddedFont>
    <p:embeddedFont>
      <p:font typeface="휴먼엑스포" pitchFamily="18" charset="-127"/>
      <p:regular r:id="rId65"/>
    </p:embeddedFont>
    <p:embeddedFont>
      <p:font typeface="HY울릉도M" pitchFamily="18" charset="-127"/>
      <p:regular r:id="rId66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4" pos="6068" userDrawn="1">
          <p15:clr>
            <a:srgbClr val="A4A3A4"/>
          </p15:clr>
        </p15:guide>
        <p15:guide id="5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0C0"/>
    <a:srgbClr val="003D79"/>
    <a:srgbClr val="385723"/>
    <a:srgbClr val="33AF01"/>
    <a:srgbClr val="C50451"/>
    <a:srgbClr val="0E4C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69" autoAdjust="0"/>
    <p:restoredTop sz="96429" autoAdjust="0"/>
  </p:normalViewPr>
  <p:slideViewPr>
    <p:cSldViewPr snapToGrid="0" showGuides="1">
      <p:cViewPr>
        <p:scale>
          <a:sx n="95" d="100"/>
          <a:sy n="95" d="100"/>
        </p:scale>
        <p:origin x="-1806" y="-552"/>
      </p:cViewPr>
      <p:guideLst>
        <p:guide orient="horz" pos="2160"/>
        <p:guide pos="606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8" d="100"/>
          <a:sy n="88" d="100"/>
        </p:scale>
        <p:origin x="382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font" Target="fonts/font1.fntdata"/><Relationship Id="rId50" Type="http://schemas.openxmlformats.org/officeDocument/2006/relationships/font" Target="fonts/font4.fntdata"/><Relationship Id="rId55" Type="http://schemas.openxmlformats.org/officeDocument/2006/relationships/font" Target="fonts/font9.fntdata"/><Relationship Id="rId63" Type="http://schemas.openxmlformats.org/officeDocument/2006/relationships/font" Target="fonts/font17.fntdata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3" Type="http://schemas.openxmlformats.org/officeDocument/2006/relationships/font" Target="fonts/font7.fntdata"/><Relationship Id="rId58" Type="http://schemas.openxmlformats.org/officeDocument/2006/relationships/font" Target="fonts/font12.fntdata"/><Relationship Id="rId66" Type="http://schemas.openxmlformats.org/officeDocument/2006/relationships/font" Target="fonts/font20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3.fntdata"/><Relationship Id="rId57" Type="http://schemas.openxmlformats.org/officeDocument/2006/relationships/font" Target="fonts/font11.fntdata"/><Relationship Id="rId61" Type="http://schemas.openxmlformats.org/officeDocument/2006/relationships/font" Target="fonts/font15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6.fntdata"/><Relationship Id="rId60" Type="http://schemas.openxmlformats.org/officeDocument/2006/relationships/font" Target="fonts/font14.fntdata"/><Relationship Id="rId65" Type="http://schemas.openxmlformats.org/officeDocument/2006/relationships/font" Target="fonts/font19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font" Target="fonts/font2.fntdata"/><Relationship Id="rId56" Type="http://schemas.openxmlformats.org/officeDocument/2006/relationships/font" Target="fonts/font10.fntdata"/><Relationship Id="rId64" Type="http://schemas.openxmlformats.org/officeDocument/2006/relationships/font" Target="fonts/font18.fntdata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font" Target="fonts/font5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handoutMaster" Target="handoutMasters/handoutMaster1.xml"/><Relationship Id="rId59" Type="http://schemas.openxmlformats.org/officeDocument/2006/relationships/font" Target="fonts/font13.fntdata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font" Target="fonts/font8.fntdata"/><Relationship Id="rId62" Type="http://schemas.openxmlformats.org/officeDocument/2006/relationships/font" Target="fonts/font16.fntdata"/><Relationship Id="rId7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1111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2211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ko-KR"/>
              <a:t>영상보안장비 지역별 세계 시장 규모</a:t>
            </a:r>
          </a:p>
        </c:rich>
      </c:tx>
      <c:layout/>
      <c:overlay val="0"/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North America</c:v>
                </c:pt>
              </c:strCache>
            </c:strRef>
          </c:tx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117</c:v>
                </c:pt>
                <c:pt idx="1">
                  <c:v>120</c:v>
                </c:pt>
                <c:pt idx="2">
                  <c:v>123</c:v>
                </c:pt>
                <c:pt idx="3">
                  <c:v>126</c:v>
                </c:pt>
                <c:pt idx="4">
                  <c:v>129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South America</c:v>
                </c:pt>
              </c:strCache>
            </c:strRef>
          </c:tx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53</c:v>
                </c:pt>
                <c:pt idx="1">
                  <c:v>60</c:v>
                </c:pt>
                <c:pt idx="2">
                  <c:v>68</c:v>
                </c:pt>
                <c:pt idx="3">
                  <c:v>76</c:v>
                </c:pt>
                <c:pt idx="4">
                  <c:v>84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APAC</c:v>
                </c:pt>
              </c:strCache>
            </c:strRef>
          </c:tx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214</c:v>
                </c:pt>
                <c:pt idx="1">
                  <c:v>248</c:v>
                </c:pt>
                <c:pt idx="2">
                  <c:v>285</c:v>
                </c:pt>
                <c:pt idx="3">
                  <c:v>322</c:v>
                </c:pt>
                <c:pt idx="4">
                  <c:v>363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EMEA</c:v>
                </c:pt>
              </c:strCache>
            </c:strRef>
          </c:tx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Sheet1!$E$2:$E$6</c:f>
              <c:numCache>
                <c:formatCode>General</c:formatCode>
                <c:ptCount val="5"/>
                <c:pt idx="0">
                  <c:v>42</c:v>
                </c:pt>
                <c:pt idx="1">
                  <c:v>45</c:v>
                </c:pt>
                <c:pt idx="2">
                  <c:v>53</c:v>
                </c:pt>
                <c:pt idx="3">
                  <c:v>57</c:v>
                </c:pt>
                <c:pt idx="4">
                  <c:v>61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227548160"/>
        <c:axId val="227554048"/>
      </c:barChart>
      <c:catAx>
        <c:axId val="2275481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227554048"/>
        <c:crosses val="autoZero"/>
        <c:auto val="1"/>
        <c:lblAlgn val="ctr"/>
        <c:lblOffset val="100"/>
        <c:noMultiLvlLbl val="0"/>
      </c:catAx>
      <c:valAx>
        <c:axId val="227554048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ko-KR"/>
                  <a:t>억달러</a:t>
                </a:r>
              </a:p>
            </c:rich>
          </c:tx>
          <c:layout>
            <c:manualLayout>
              <c:xMode val="edge"/>
              <c:yMode val="edge"/>
              <c:x val="8.4926594533391866E-2"/>
              <c:y val="0.27648948384739835"/>
            </c:manualLayout>
          </c:layout>
          <c:overlay val="0"/>
        </c:title>
        <c:numFmt formatCode="General" sourceLinked="1"/>
        <c:majorTickMark val="none"/>
        <c:minorTickMark val="none"/>
        <c:tickLblPos val="nextTo"/>
        <c:crossAx val="227548160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gap"/>
    <c:showDLblsOverMax val="0"/>
  </c:chart>
  <c:txPr>
    <a:bodyPr/>
    <a:lstStyle/>
    <a:p>
      <a:pPr>
        <a:defRPr sz="1000"/>
      </a:pPr>
      <a:endParaRPr lang="ko-K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ko-KR"/>
              <a:t>영상보안장비 분야별 국내 시장 규모</a:t>
            </a:r>
          </a:p>
        </c:rich>
      </c:tx>
      <c:layout/>
      <c:overlay val="0"/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IP카메라</c:v>
                </c:pt>
              </c:strCache>
            </c:strRef>
          </c:tx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3.4</c:v>
                </c:pt>
                <c:pt idx="1">
                  <c:v>4.3</c:v>
                </c:pt>
                <c:pt idx="2">
                  <c:v>5.4</c:v>
                </c:pt>
                <c:pt idx="3">
                  <c:v>6.9</c:v>
                </c:pt>
                <c:pt idx="4">
                  <c:v>8.8000000000000007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아날로그 카메라</c:v>
                </c:pt>
              </c:strCache>
            </c:strRef>
          </c:tx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1.8</c:v>
                </c:pt>
                <c:pt idx="1">
                  <c:v>2.2999999999999998</c:v>
                </c:pt>
                <c:pt idx="2">
                  <c:v>2.9</c:v>
                </c:pt>
                <c:pt idx="3">
                  <c:v>3.7</c:v>
                </c:pt>
                <c:pt idx="4">
                  <c:v>4.7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인코더</c:v>
                </c:pt>
              </c:strCache>
            </c:strRef>
          </c:tx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0.6</c:v>
                </c:pt>
                <c:pt idx="1">
                  <c:v>0.8</c:v>
                </c:pt>
                <c:pt idx="2">
                  <c:v>0.9</c:v>
                </c:pt>
                <c:pt idx="3">
                  <c:v>1.1000000000000001</c:v>
                </c:pt>
                <c:pt idx="4">
                  <c:v>1.3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DVR</c:v>
                </c:pt>
              </c:strCache>
            </c:strRef>
          </c:tx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Sheet1!$E$2:$E$6</c:f>
              <c:numCache>
                <c:formatCode>General</c:formatCode>
                <c:ptCount val="5"/>
                <c:pt idx="0">
                  <c:v>3.3</c:v>
                </c:pt>
                <c:pt idx="1">
                  <c:v>3.8</c:v>
                </c:pt>
                <c:pt idx="2">
                  <c:v>4.4000000000000004</c:v>
                </c:pt>
                <c:pt idx="3">
                  <c:v>5</c:v>
                </c:pt>
                <c:pt idx="4">
                  <c:v>5.6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NVR</c:v>
                </c:pt>
              </c:strCache>
            </c:strRef>
          </c:tx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Sheet1!$F$2:$F$6</c:f>
              <c:numCache>
                <c:formatCode>General</c:formatCode>
                <c:ptCount val="5"/>
                <c:pt idx="0">
                  <c:v>0.6</c:v>
                </c:pt>
                <c:pt idx="1">
                  <c:v>0.9</c:v>
                </c:pt>
                <c:pt idx="2">
                  <c:v>1.3</c:v>
                </c:pt>
                <c:pt idx="3">
                  <c:v>1.9</c:v>
                </c:pt>
                <c:pt idx="4">
                  <c:v>2.8</c:v>
                </c:pt>
              </c:numCache>
            </c:numRef>
          </c:val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소프트웨어</c:v>
                </c:pt>
              </c:strCache>
            </c:strRef>
          </c:tx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Sheet1!$G$2:$G$6</c:f>
              <c:numCache>
                <c:formatCode>General</c:formatCode>
                <c:ptCount val="5"/>
                <c:pt idx="0">
                  <c:v>0.6</c:v>
                </c:pt>
                <c:pt idx="1">
                  <c:v>0.8</c:v>
                </c:pt>
                <c:pt idx="2">
                  <c:v>1.3</c:v>
                </c:pt>
                <c:pt idx="3">
                  <c:v>1.9</c:v>
                </c:pt>
                <c:pt idx="4">
                  <c:v>2.8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227617024"/>
        <c:axId val="227651584"/>
      </c:barChart>
      <c:catAx>
        <c:axId val="2276170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227651584"/>
        <c:crosses val="autoZero"/>
        <c:auto val="1"/>
        <c:lblAlgn val="ctr"/>
        <c:lblOffset val="100"/>
        <c:noMultiLvlLbl val="0"/>
      </c:catAx>
      <c:valAx>
        <c:axId val="227651584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ko-KR"/>
                  <a:t>억달러</a:t>
                </a:r>
              </a:p>
            </c:rich>
          </c:tx>
          <c:layout>
            <c:manualLayout>
              <c:xMode val="edge"/>
              <c:yMode val="edge"/>
              <c:x val="0.12842812474004339"/>
              <c:y val="0.27648934069054054"/>
            </c:manualLayout>
          </c:layout>
          <c:overlay val="0"/>
        </c:title>
        <c:numFmt formatCode="General" sourceLinked="1"/>
        <c:majorTickMark val="none"/>
        <c:minorTickMark val="none"/>
        <c:tickLblPos val="nextTo"/>
        <c:crossAx val="227617024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gap"/>
    <c:showDLblsOverMax val="0"/>
  </c:chart>
  <c:txPr>
    <a:bodyPr/>
    <a:lstStyle/>
    <a:p>
      <a:pPr>
        <a:defRPr sz="1000"/>
      </a:pPr>
      <a:endParaRPr lang="ko-KR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B4EDB3-F2F4-48EF-A7CA-DFE83E0BEA25}" type="datetimeFigureOut">
              <a:rPr lang="ko-KR" altLang="en-US" smtClean="0"/>
              <a:t>2018-10-30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255D53-0393-4CE1-AA70-9799484D4B6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26869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B44B72-AD5B-4174-BCDB-991CFD57B869}" type="datetimeFigureOut">
              <a:rPr lang="ko-KR" altLang="en-US" smtClean="0"/>
              <a:t>2018-10-30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5C55C3-993E-4922-8E7D-742826D924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92657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651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3710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6"/>
          <p:cNvSpPr>
            <a:spLocks noChangeShapeType="1"/>
          </p:cNvSpPr>
          <p:nvPr userDrawn="1"/>
        </p:nvSpPr>
        <p:spPr bwMode="auto">
          <a:xfrm>
            <a:off x="184150" y="635000"/>
            <a:ext cx="9569450" cy="0"/>
          </a:xfrm>
          <a:prstGeom prst="line">
            <a:avLst/>
          </a:prstGeom>
          <a:noFill/>
          <a:ln w="52197">
            <a:solidFill>
              <a:srgbClr val="003D79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1626923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6"/>
          <p:cNvSpPr>
            <a:spLocks noChangeShapeType="1"/>
          </p:cNvSpPr>
          <p:nvPr userDrawn="1"/>
        </p:nvSpPr>
        <p:spPr bwMode="auto">
          <a:xfrm>
            <a:off x="184150" y="635000"/>
            <a:ext cx="9569450" cy="0"/>
          </a:xfrm>
          <a:prstGeom prst="line">
            <a:avLst/>
          </a:prstGeom>
          <a:noFill/>
          <a:ln w="52197">
            <a:solidFill>
              <a:srgbClr val="003D79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sz="1800"/>
          </a:p>
        </p:txBody>
      </p:sp>
      <p:sp>
        <p:nvSpPr>
          <p:cNvPr id="3" name="Rectangle 11"/>
          <p:cNvSpPr/>
          <p:nvPr userDrawn="1"/>
        </p:nvSpPr>
        <p:spPr>
          <a:xfrm>
            <a:off x="0" y="0"/>
            <a:ext cx="9906000" cy="6857999"/>
          </a:xfrm>
          <a:prstGeom prst="rect">
            <a:avLst/>
          </a:prstGeom>
          <a:pattFill prst="ltUpDiag">
            <a:fgClr>
              <a:schemeClr val="tx1">
                <a:lumMod val="75000"/>
                <a:lumOff val="25000"/>
              </a:schemeClr>
            </a:fgClr>
            <a:bgClr>
              <a:schemeClr val="tx1">
                <a:lumMod val="85000"/>
                <a:lumOff val="15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4179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300" y="1600203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3"/>
            <a:ext cx="23114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50" y="6356353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099300" y="6356353"/>
            <a:ext cx="2311400" cy="365125"/>
          </a:xfrm>
          <a:prstGeom prst="rect">
            <a:avLst/>
          </a:prstGeom>
        </p:spPr>
        <p:txBody>
          <a:bodyPr/>
          <a:lstStyle/>
          <a:p>
            <a:fld id="{398E3914-C5F1-4980-812B-836914F25DD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458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슬라이드 번호 개체 틀 32"/>
          <p:cNvSpPr>
            <a:spLocks noGrp="1"/>
          </p:cNvSpPr>
          <p:nvPr userDrawn="1"/>
        </p:nvSpPr>
        <p:spPr>
          <a:xfrm>
            <a:off x="4784740" y="6492899"/>
            <a:ext cx="1025516" cy="36512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B6AE05B-707E-4331-AFA4-6D13F619317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Line 6"/>
          <p:cNvSpPr>
            <a:spLocks noChangeShapeType="1"/>
          </p:cNvSpPr>
          <p:nvPr userDrawn="1"/>
        </p:nvSpPr>
        <p:spPr bwMode="auto">
          <a:xfrm>
            <a:off x="184150" y="635000"/>
            <a:ext cx="9569450" cy="0"/>
          </a:xfrm>
          <a:prstGeom prst="line">
            <a:avLst/>
          </a:prstGeom>
          <a:noFill/>
          <a:ln w="52197">
            <a:solidFill>
              <a:srgbClr val="003D79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sz="1800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878"/>
            <a:ext cx="9906000" cy="6847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678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2" pos="3120">
          <p15:clr>
            <a:srgbClr val="F26B43"/>
          </p15:clr>
        </p15:guide>
        <p15:guide id="3" pos="172">
          <p15:clr>
            <a:srgbClr val="F26B43"/>
          </p15:clr>
        </p15:guide>
        <p15:guide id="4" pos="6068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직선 연결선 13"/>
          <p:cNvCxnSpPr/>
          <p:nvPr userDrawn="1"/>
        </p:nvCxnSpPr>
        <p:spPr>
          <a:xfrm>
            <a:off x="190500" y="6428740"/>
            <a:ext cx="954786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슬라이드 번호 개체 틀 32"/>
          <p:cNvSpPr>
            <a:spLocks noGrp="1"/>
          </p:cNvSpPr>
          <p:nvPr userDrawn="1"/>
        </p:nvSpPr>
        <p:spPr>
          <a:xfrm>
            <a:off x="4784740" y="6492899"/>
            <a:ext cx="1025516" cy="36512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B6AE05B-707E-4331-AFA4-6D13F619317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147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36" r:id="rId2"/>
    <p:sldLayoutId id="2147483745" r:id="rId3"/>
    <p:sldLayoutId id="2147483746" r:id="rId4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117" userDrawn="1">
          <p15:clr>
            <a:srgbClr val="F26B43"/>
          </p15:clr>
        </p15:guide>
        <p15:guide id="4" pos="614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1.jpe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e/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11" Type="http://schemas.openxmlformats.org/officeDocument/2006/relationships/image" Target="../media/image39.png"/><Relationship Id="rId5" Type="http://schemas.openxmlformats.org/officeDocument/2006/relationships/image" Target="../media/image33.jpeg"/><Relationship Id="rId10" Type="http://schemas.openxmlformats.org/officeDocument/2006/relationships/image" Target="../media/image38.jpe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g"/><Relationship Id="rId4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7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9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50.png"/><Relationship Id="rId7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51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3.png"/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12" Type="http://schemas.openxmlformats.org/officeDocument/2006/relationships/image" Target="../media/image62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emf"/><Relationship Id="rId11" Type="http://schemas.openxmlformats.org/officeDocument/2006/relationships/image" Target="../media/image61.png"/><Relationship Id="rId5" Type="http://schemas.openxmlformats.org/officeDocument/2006/relationships/image" Target="../media/image55.png"/><Relationship Id="rId10" Type="http://schemas.openxmlformats.org/officeDocument/2006/relationships/image" Target="../media/image60.png"/><Relationship Id="rId4" Type="http://schemas.openxmlformats.org/officeDocument/2006/relationships/image" Target="../media/image54.png"/><Relationship Id="rId9" Type="http://schemas.openxmlformats.org/officeDocument/2006/relationships/image" Target="../media/image5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___332211111111111111111111111111113.vsd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64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13" Type="http://schemas.openxmlformats.org/officeDocument/2006/relationships/image" Target="../media/image73.png"/><Relationship Id="rId3" Type="http://schemas.openxmlformats.org/officeDocument/2006/relationships/image" Target="../media/image57.png"/><Relationship Id="rId7" Type="http://schemas.openxmlformats.org/officeDocument/2006/relationships/image" Target="../media/image68.png"/><Relationship Id="rId12" Type="http://schemas.openxmlformats.org/officeDocument/2006/relationships/image" Target="../media/image62.png"/><Relationship Id="rId17" Type="http://schemas.openxmlformats.org/officeDocument/2006/relationships/image" Target="../media/image77.png"/><Relationship Id="rId2" Type="http://schemas.openxmlformats.org/officeDocument/2006/relationships/image" Target="../media/image65.jpeg"/><Relationship Id="rId16" Type="http://schemas.openxmlformats.org/officeDocument/2006/relationships/image" Target="../media/image7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jpeg"/><Relationship Id="rId11" Type="http://schemas.openxmlformats.org/officeDocument/2006/relationships/image" Target="../media/image72.png"/><Relationship Id="rId5" Type="http://schemas.openxmlformats.org/officeDocument/2006/relationships/image" Target="../media/image53.png"/><Relationship Id="rId15" Type="http://schemas.openxmlformats.org/officeDocument/2006/relationships/image" Target="../media/image75.png"/><Relationship Id="rId10" Type="http://schemas.openxmlformats.org/officeDocument/2006/relationships/image" Target="../media/image71.png"/><Relationship Id="rId4" Type="http://schemas.openxmlformats.org/officeDocument/2006/relationships/image" Target="../media/image66.png"/><Relationship Id="rId9" Type="http://schemas.openxmlformats.org/officeDocument/2006/relationships/image" Target="../media/image70.png"/><Relationship Id="rId14" Type="http://schemas.openxmlformats.org/officeDocument/2006/relationships/image" Target="../media/image74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7" Type="http://schemas.openxmlformats.org/officeDocument/2006/relationships/image" Target="../media/image83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png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e/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e/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9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13" Type="http://schemas.openxmlformats.org/officeDocument/2006/relationships/image" Target="../media/image100.png"/><Relationship Id="rId18" Type="http://schemas.openxmlformats.org/officeDocument/2006/relationships/image" Target="../media/image104.png"/><Relationship Id="rId3" Type="http://schemas.openxmlformats.org/officeDocument/2006/relationships/image" Target="../media/image90.jpeg"/><Relationship Id="rId7" Type="http://schemas.openxmlformats.org/officeDocument/2006/relationships/image" Target="../media/image94.png"/><Relationship Id="rId12" Type="http://schemas.openxmlformats.org/officeDocument/2006/relationships/image" Target="../media/image99.png"/><Relationship Id="rId17" Type="http://schemas.openxmlformats.org/officeDocument/2006/relationships/image" Target="../media/image103.jpeg"/><Relationship Id="rId2" Type="http://schemas.openxmlformats.org/officeDocument/2006/relationships/image" Target="../media/image51.png"/><Relationship Id="rId16" Type="http://schemas.openxmlformats.org/officeDocument/2006/relationships/image" Target="../media/image8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png"/><Relationship Id="rId11" Type="http://schemas.openxmlformats.org/officeDocument/2006/relationships/image" Target="../media/image98.png"/><Relationship Id="rId5" Type="http://schemas.openxmlformats.org/officeDocument/2006/relationships/image" Target="../media/image92.png"/><Relationship Id="rId15" Type="http://schemas.openxmlformats.org/officeDocument/2006/relationships/image" Target="../media/image102.png"/><Relationship Id="rId10" Type="http://schemas.openxmlformats.org/officeDocument/2006/relationships/image" Target="../media/image97.png"/><Relationship Id="rId19" Type="http://schemas.openxmlformats.org/officeDocument/2006/relationships/image" Target="../media/image105.png"/><Relationship Id="rId4" Type="http://schemas.openxmlformats.org/officeDocument/2006/relationships/image" Target="../media/image91.jpeg"/><Relationship Id="rId9" Type="http://schemas.openxmlformats.org/officeDocument/2006/relationships/image" Target="../media/image96.png"/><Relationship Id="rId14" Type="http://schemas.openxmlformats.org/officeDocument/2006/relationships/image" Target="../media/image101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png"/><Relationship Id="rId13" Type="http://schemas.openxmlformats.org/officeDocument/2006/relationships/image" Target="../media/image114.png"/><Relationship Id="rId3" Type="http://schemas.openxmlformats.org/officeDocument/2006/relationships/image" Target="../media/image90.jpeg"/><Relationship Id="rId7" Type="http://schemas.openxmlformats.org/officeDocument/2006/relationships/image" Target="../media/image108.png"/><Relationship Id="rId12" Type="http://schemas.openxmlformats.org/officeDocument/2006/relationships/image" Target="../media/image113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4.png"/><Relationship Id="rId11" Type="http://schemas.openxmlformats.org/officeDocument/2006/relationships/image" Target="../media/image112.png"/><Relationship Id="rId5" Type="http://schemas.openxmlformats.org/officeDocument/2006/relationships/image" Target="../media/image107.png"/><Relationship Id="rId10" Type="http://schemas.openxmlformats.org/officeDocument/2006/relationships/image" Target="../media/image111.jpeg"/><Relationship Id="rId4" Type="http://schemas.openxmlformats.org/officeDocument/2006/relationships/image" Target="../media/image106.png"/><Relationship Id="rId9" Type="http://schemas.openxmlformats.org/officeDocument/2006/relationships/image" Target="../media/image110.png"/><Relationship Id="rId14" Type="http://schemas.openxmlformats.org/officeDocument/2006/relationships/image" Target="../media/image115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jpeg"/><Relationship Id="rId13" Type="http://schemas.openxmlformats.org/officeDocument/2006/relationships/image" Target="../media/image124.jpeg"/><Relationship Id="rId18" Type="http://schemas.openxmlformats.org/officeDocument/2006/relationships/image" Target="../media/image126.jpeg"/><Relationship Id="rId3" Type="http://schemas.openxmlformats.org/officeDocument/2006/relationships/image" Target="../media/image116.jpeg"/><Relationship Id="rId7" Type="http://schemas.openxmlformats.org/officeDocument/2006/relationships/image" Target="../media/image88.jpeg"/><Relationship Id="rId12" Type="http://schemas.openxmlformats.org/officeDocument/2006/relationships/image" Target="../media/image123.jpeg"/><Relationship Id="rId17" Type="http://schemas.openxmlformats.org/officeDocument/2006/relationships/image" Target="../media/image125.png"/><Relationship Id="rId2" Type="http://schemas.openxmlformats.org/officeDocument/2006/relationships/image" Target="../media/image51.png"/><Relationship Id="rId16" Type="http://schemas.openxmlformats.org/officeDocument/2006/relationships/image" Target="../media/image9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1.jpeg"/><Relationship Id="rId11" Type="http://schemas.openxmlformats.org/officeDocument/2006/relationships/image" Target="../media/image122.jpeg"/><Relationship Id="rId5" Type="http://schemas.openxmlformats.org/officeDocument/2006/relationships/image" Target="../media/image118.png"/><Relationship Id="rId15" Type="http://schemas.openxmlformats.org/officeDocument/2006/relationships/image" Target="../media/image97.png"/><Relationship Id="rId10" Type="http://schemas.openxmlformats.org/officeDocument/2006/relationships/image" Target="../media/image121.jpeg"/><Relationship Id="rId4" Type="http://schemas.openxmlformats.org/officeDocument/2006/relationships/image" Target="../media/image117.jpeg"/><Relationship Id="rId9" Type="http://schemas.openxmlformats.org/officeDocument/2006/relationships/image" Target="../media/image120.png"/><Relationship Id="rId14" Type="http://schemas.openxmlformats.org/officeDocument/2006/relationships/image" Target="../media/image96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2.png"/><Relationship Id="rId13" Type="http://schemas.openxmlformats.org/officeDocument/2006/relationships/image" Target="../media/image21.jpeg"/><Relationship Id="rId3" Type="http://schemas.openxmlformats.org/officeDocument/2006/relationships/image" Target="../media/image128.png"/><Relationship Id="rId7" Type="http://schemas.openxmlformats.org/officeDocument/2006/relationships/image" Target="../media/image131.tiff"/><Relationship Id="rId12" Type="http://schemas.openxmlformats.org/officeDocument/2006/relationships/image" Target="../media/image20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0.png"/><Relationship Id="rId11" Type="http://schemas.openxmlformats.org/officeDocument/2006/relationships/image" Target="../media/image19.jpeg"/><Relationship Id="rId5" Type="http://schemas.openxmlformats.org/officeDocument/2006/relationships/image" Target="../media/image129.png"/><Relationship Id="rId10" Type="http://schemas.openxmlformats.org/officeDocument/2006/relationships/image" Target="../media/image18.png"/><Relationship Id="rId4" Type="http://schemas.microsoft.com/office/2007/relationships/hdphoto" Target="../media/hdphoto2.wdp"/><Relationship Id="rId9" Type="http://schemas.openxmlformats.org/officeDocument/2006/relationships/image" Target="../media/image13.png"/></Relationships>
</file>

<file path=ppt/slides/_rels/slide4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g"/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71517" y="2786568"/>
            <a:ext cx="54143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b="1" spc="-300" dirty="0" smtClean="0">
                <a:solidFill>
                  <a:srgbClr val="0E4CA1"/>
                </a:solidFill>
                <a:effectLst>
                  <a:reflection blurRad="6350" stA="55000" endA="300" endPos="45500" dir="5400000" sy="-100000" algn="bl" rotWithShape="0"/>
                </a:effectLst>
              </a:rPr>
              <a:t>Business Cooperation Proposals </a:t>
            </a:r>
            <a:endParaRPr lang="en-US" altLang="ko-KR" sz="4800" b="1" spc="-300" dirty="0">
              <a:solidFill>
                <a:srgbClr val="0E4CA1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4673558" y="2139015"/>
            <a:ext cx="41159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/>
              <a:t>For personal video information protection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41" y="167726"/>
            <a:ext cx="955814" cy="411531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6413597" y="4639324"/>
            <a:ext cx="17432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TIANDY</a:t>
            </a:r>
            <a:endParaRPr lang="ko-KR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219338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/>
          <p:cNvGrpSpPr/>
          <p:nvPr/>
        </p:nvGrpSpPr>
        <p:grpSpPr>
          <a:xfrm>
            <a:off x="2466975" y="694139"/>
            <a:ext cx="1949252" cy="677792"/>
            <a:chOff x="1447800" y="727561"/>
            <a:chExt cx="1949252" cy="677792"/>
          </a:xfrm>
        </p:grpSpPr>
        <p:sp>
          <p:nvSpPr>
            <p:cNvPr id="12" name="TextBox 11"/>
            <p:cNvSpPr txBox="1"/>
            <p:nvPr/>
          </p:nvSpPr>
          <p:spPr>
            <a:xfrm>
              <a:off x="1447800" y="727561"/>
              <a:ext cx="1949252" cy="553998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en-US" altLang="ko-KR" sz="3600" b="1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Contents</a:t>
              </a:r>
              <a:endParaRPr lang="ko-KR" altLang="en-US" sz="3600" b="1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871566" y="1251465"/>
              <a:ext cx="1171796" cy="153888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en-US" altLang="ko-KR" sz="1000" b="1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Video Collaboration</a:t>
              </a:r>
              <a:endParaRPr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4495800" y="727876"/>
            <a:ext cx="452120" cy="4998575"/>
            <a:chOff x="4495800" y="2333625"/>
            <a:chExt cx="0" cy="3905250"/>
          </a:xfrm>
        </p:grpSpPr>
        <p:cxnSp>
          <p:nvCxnSpPr>
            <p:cNvPr id="15" name="직선 연결선 14"/>
            <p:cNvCxnSpPr/>
            <p:nvPr/>
          </p:nvCxnSpPr>
          <p:spPr>
            <a:xfrm>
              <a:off x="4495800" y="2333625"/>
              <a:ext cx="0" cy="3905250"/>
            </a:xfrm>
            <a:prstGeom prst="line">
              <a:avLst/>
            </a:prstGeom>
            <a:ln w="25400" cap="rnd">
              <a:solidFill>
                <a:srgbClr val="8BB8E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직선 연결선 15"/>
            <p:cNvCxnSpPr/>
            <p:nvPr/>
          </p:nvCxnSpPr>
          <p:spPr>
            <a:xfrm>
              <a:off x="4495800" y="3143250"/>
              <a:ext cx="0" cy="3095625"/>
            </a:xfrm>
            <a:prstGeom prst="line">
              <a:avLst/>
            </a:prstGeom>
            <a:ln w="25400" cap="rnd">
              <a:solidFill>
                <a:srgbClr val="0C65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그룹 2"/>
          <p:cNvGrpSpPr/>
          <p:nvPr/>
        </p:nvGrpSpPr>
        <p:grpSpPr>
          <a:xfrm>
            <a:off x="4840079" y="801917"/>
            <a:ext cx="722260" cy="446220"/>
            <a:chOff x="4840079" y="2580413"/>
            <a:chExt cx="722260" cy="446220"/>
          </a:xfrm>
        </p:grpSpPr>
        <p:sp>
          <p:nvSpPr>
            <p:cNvPr id="32" name="평행 사변형 31"/>
            <p:cNvSpPr/>
            <p:nvPr/>
          </p:nvSpPr>
          <p:spPr>
            <a:xfrm>
              <a:off x="4840079" y="2580413"/>
              <a:ext cx="722260" cy="446220"/>
            </a:xfrm>
            <a:prstGeom prst="parallelogram">
              <a:avLst>
                <a:gd name="adj" fmla="val 39286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5010316" y="2626743"/>
              <a:ext cx="381788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ctr"/>
              <a:r>
                <a:rPr lang="en-US" altLang="ko-KR" sz="20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Ⅰ</a:t>
              </a:r>
              <a:endParaRPr lang="ko-KR" altLang="en-US" sz="20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5722617" y="864064"/>
            <a:ext cx="929742" cy="276999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r>
              <a:rPr lang="ko-KR" altLang="en-US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제안 개요</a:t>
            </a:r>
          </a:p>
        </p:txBody>
      </p:sp>
      <p:grpSp>
        <p:nvGrpSpPr>
          <p:cNvPr id="4" name="그룹 3"/>
          <p:cNvGrpSpPr/>
          <p:nvPr/>
        </p:nvGrpSpPr>
        <p:grpSpPr>
          <a:xfrm>
            <a:off x="4840079" y="1422910"/>
            <a:ext cx="722262" cy="446220"/>
            <a:chOff x="4840080" y="3179065"/>
            <a:chExt cx="722262" cy="446220"/>
          </a:xfrm>
        </p:grpSpPr>
        <p:sp>
          <p:nvSpPr>
            <p:cNvPr id="29" name="평행 사변형 28"/>
            <p:cNvSpPr/>
            <p:nvPr/>
          </p:nvSpPr>
          <p:spPr>
            <a:xfrm>
              <a:off x="4840080" y="3179065"/>
              <a:ext cx="722262" cy="446220"/>
            </a:xfrm>
            <a:prstGeom prst="parallelogram">
              <a:avLst>
                <a:gd name="adj" fmla="val 39286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010316" y="3225394"/>
              <a:ext cx="381788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ctr"/>
              <a:r>
                <a:rPr lang="en-US" altLang="ko-KR" sz="20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Ⅱ</a:t>
              </a:r>
              <a:endParaRPr lang="ko-KR" altLang="en-US" sz="20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5722617" y="1486090"/>
            <a:ext cx="1511632" cy="276999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>
            <a:defPPr>
              <a:defRPr lang="ko-KR"/>
            </a:defPPr>
            <a:lvl1pPr>
              <a:defRPr sz="2400">
                <a:latin typeface="Rix정고딕 B" panose="02020603020101020101" pitchFamily="18" charset="-127"/>
                <a:ea typeface="Rix정고딕 B" panose="02020603020101020101" pitchFamily="18" charset="-127"/>
              </a:defRPr>
            </a:lvl1pPr>
          </a:lstStyle>
          <a:p>
            <a:r>
              <a:rPr lang="en-US" altLang="ko-KR" sz="18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DEEK </a:t>
            </a:r>
            <a:r>
              <a:rPr lang="ko-KR" altLang="en-US" sz="18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회사소개</a:t>
            </a:r>
            <a:endParaRPr lang="ko-KR" altLang="en-US" sz="1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4840079" y="2043903"/>
            <a:ext cx="722262" cy="446220"/>
            <a:chOff x="4777473" y="3811229"/>
            <a:chExt cx="722262" cy="446220"/>
          </a:xfrm>
        </p:grpSpPr>
        <p:sp>
          <p:nvSpPr>
            <p:cNvPr id="23" name="평행 사변형 22"/>
            <p:cNvSpPr/>
            <p:nvPr/>
          </p:nvSpPr>
          <p:spPr>
            <a:xfrm>
              <a:off x="4777473" y="3811229"/>
              <a:ext cx="722262" cy="446220"/>
            </a:xfrm>
            <a:prstGeom prst="parallelogram">
              <a:avLst>
                <a:gd name="adj" fmla="val 39286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947709" y="3857558"/>
              <a:ext cx="381788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ctr"/>
              <a:r>
                <a:rPr lang="en-US" altLang="ko-KR" sz="20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Ⅲ</a:t>
              </a:r>
              <a:endParaRPr lang="ko-KR" altLang="en-US" sz="20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5722617" y="2108116"/>
            <a:ext cx="2505494" cy="276999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>
            <a:defPPr>
              <a:defRPr lang="ko-KR"/>
            </a:defPPr>
            <a:lvl1pPr>
              <a:defRPr sz="2400">
                <a:latin typeface="Rix정고딕 B" panose="02020603020101020101" pitchFamily="18" charset="-127"/>
                <a:ea typeface="Rix정고딕 B" panose="02020603020101020101" pitchFamily="18" charset="-127"/>
              </a:defRPr>
            </a:lvl1pPr>
          </a:lstStyle>
          <a:p>
            <a:r>
              <a:rPr lang="en-US" altLang="ko-KR" sz="18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DEEK </a:t>
            </a:r>
            <a:r>
              <a:rPr lang="ko-KR" altLang="en-US" sz="18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기반 </a:t>
            </a:r>
            <a:r>
              <a:rPr lang="ko-KR" altLang="en-US" sz="18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기술력 차별성</a:t>
            </a:r>
            <a:endParaRPr lang="ko-KR" altLang="en-US" sz="1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4840079" y="2664897"/>
            <a:ext cx="722262" cy="446220"/>
            <a:chOff x="4777473" y="4443393"/>
            <a:chExt cx="722262" cy="446220"/>
          </a:xfrm>
        </p:grpSpPr>
        <p:sp>
          <p:nvSpPr>
            <p:cNvPr id="36" name="평행 사변형 35"/>
            <p:cNvSpPr/>
            <p:nvPr/>
          </p:nvSpPr>
          <p:spPr>
            <a:xfrm>
              <a:off x="4777473" y="4443393"/>
              <a:ext cx="722262" cy="446220"/>
            </a:xfrm>
            <a:prstGeom prst="parallelogram">
              <a:avLst>
                <a:gd name="adj" fmla="val 39286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4947709" y="4489722"/>
              <a:ext cx="381788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ctr"/>
              <a:r>
                <a:rPr lang="en-US" altLang="ko-KR" sz="20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Ⅳ</a:t>
              </a:r>
              <a:endParaRPr lang="ko-KR" altLang="en-US" sz="20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4824281" y="3270026"/>
            <a:ext cx="722260" cy="446220"/>
            <a:chOff x="4840079" y="2580413"/>
            <a:chExt cx="722260" cy="446220"/>
          </a:xfrm>
        </p:grpSpPr>
        <p:sp>
          <p:nvSpPr>
            <p:cNvPr id="27" name="평행 사변형 26"/>
            <p:cNvSpPr/>
            <p:nvPr/>
          </p:nvSpPr>
          <p:spPr>
            <a:xfrm>
              <a:off x="4840079" y="2580413"/>
              <a:ext cx="722260" cy="446220"/>
            </a:xfrm>
            <a:prstGeom prst="parallelogram">
              <a:avLst>
                <a:gd name="adj" fmla="val 39286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5010316" y="2626743"/>
              <a:ext cx="381788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ctr"/>
              <a:r>
                <a:rPr lang="en-US" altLang="ko-KR" sz="2000" b="1" dirty="0" smtClean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Ⅴ</a:t>
              </a:r>
              <a:endParaRPr lang="ko-KR" altLang="en-US" sz="20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5722617" y="2791836"/>
            <a:ext cx="1647887" cy="276999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lvl="0" latinLnBrk="0">
              <a:buClr>
                <a:srgbClr val="E24848"/>
              </a:buClr>
              <a:defRPr/>
            </a:pPr>
            <a:r>
              <a:rPr lang="ko-KR" altLang="en-US" b="1" kern="0" dirty="0">
                <a:latin typeface="나눔고딕" panose="020D0604000000000000" pitchFamily="50" charset="-127"/>
                <a:ea typeface="나눔고딕" panose="020D0604000000000000" pitchFamily="50" charset="-127"/>
                <a:cs typeface="Arial" charset="0"/>
              </a:rPr>
              <a:t>협력회사 ㈜ </a:t>
            </a:r>
            <a:r>
              <a:rPr lang="en-US" altLang="ko-KR" b="1" kern="0" dirty="0">
                <a:latin typeface="나눔고딕" panose="020D0604000000000000" pitchFamily="50" charset="-127"/>
                <a:ea typeface="나눔고딕" panose="020D0604000000000000" pitchFamily="50" charset="-127"/>
                <a:cs typeface="Arial" charset="0"/>
              </a:rPr>
              <a:t>KCS</a:t>
            </a:r>
            <a:endParaRPr lang="en-US" altLang="ko-KR" b="1" kern="0" dirty="0">
              <a:latin typeface="나눔고딕" panose="020D0604000000000000" pitchFamily="50" charset="-127"/>
              <a:ea typeface="나눔고딕" panose="020D0604000000000000" pitchFamily="50" charset="-127"/>
              <a:cs typeface="Arial" charset="0"/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4784089" y="3931211"/>
            <a:ext cx="722262" cy="446220"/>
            <a:chOff x="4840080" y="3179065"/>
            <a:chExt cx="722262" cy="446220"/>
          </a:xfrm>
        </p:grpSpPr>
        <p:sp>
          <p:nvSpPr>
            <p:cNvPr id="40" name="평행 사변형 39"/>
            <p:cNvSpPr/>
            <p:nvPr/>
          </p:nvSpPr>
          <p:spPr>
            <a:xfrm>
              <a:off x="4840080" y="3179065"/>
              <a:ext cx="722262" cy="446220"/>
            </a:xfrm>
            <a:prstGeom prst="parallelogram">
              <a:avLst>
                <a:gd name="adj" fmla="val 39286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010316" y="3225394"/>
              <a:ext cx="381788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ctr"/>
              <a:r>
                <a:rPr lang="en-US" altLang="ko-KR" sz="20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Ⅵ</a:t>
              </a:r>
              <a:endParaRPr lang="ko-KR" altLang="en-US" sz="20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5725823" y="4697863"/>
            <a:ext cx="1155766" cy="276999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>
            <a:defPPr>
              <a:defRPr lang="ko-KR"/>
            </a:defPPr>
            <a:lvl1pPr>
              <a:defRPr sz="2400">
                <a:latin typeface="Rix정고딕 B" panose="02020603020101020101" pitchFamily="18" charset="-127"/>
                <a:ea typeface="Rix정고딕 B" panose="02020603020101020101" pitchFamily="18" charset="-127"/>
              </a:defRPr>
            </a:lvl1pPr>
          </a:lstStyle>
          <a:p>
            <a:r>
              <a:rPr lang="ko-KR" altLang="en-US" sz="18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개발 </a:t>
            </a:r>
            <a:r>
              <a:rPr lang="ko-KR" altLang="en-US" sz="1800" b="1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로드맵</a:t>
            </a:r>
            <a:endParaRPr lang="ko-KR" altLang="en-US" sz="1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43" name="그룹 42"/>
          <p:cNvGrpSpPr/>
          <p:nvPr/>
        </p:nvGrpSpPr>
        <p:grpSpPr>
          <a:xfrm>
            <a:off x="4794137" y="4592396"/>
            <a:ext cx="722262" cy="446220"/>
            <a:chOff x="4777473" y="3811229"/>
            <a:chExt cx="722262" cy="446220"/>
          </a:xfrm>
        </p:grpSpPr>
        <p:sp>
          <p:nvSpPr>
            <p:cNvPr id="44" name="평행 사변형 43"/>
            <p:cNvSpPr/>
            <p:nvPr/>
          </p:nvSpPr>
          <p:spPr>
            <a:xfrm>
              <a:off x="4777473" y="3811229"/>
              <a:ext cx="722262" cy="446220"/>
            </a:xfrm>
            <a:prstGeom prst="parallelogram">
              <a:avLst>
                <a:gd name="adj" fmla="val 39286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4947709" y="3857558"/>
              <a:ext cx="381788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ctr"/>
              <a:r>
                <a:rPr lang="en-US" altLang="ko-KR" sz="2000" b="1" dirty="0" smtClean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Ⅶ</a:t>
              </a:r>
              <a:endParaRPr lang="ko-KR" altLang="en-US" sz="20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47" name="그룹 46"/>
          <p:cNvGrpSpPr/>
          <p:nvPr/>
        </p:nvGrpSpPr>
        <p:grpSpPr>
          <a:xfrm>
            <a:off x="4784089" y="5233486"/>
            <a:ext cx="722262" cy="446220"/>
            <a:chOff x="4777473" y="4443393"/>
            <a:chExt cx="722262" cy="446220"/>
          </a:xfrm>
        </p:grpSpPr>
        <p:sp>
          <p:nvSpPr>
            <p:cNvPr id="48" name="평행 사변형 47"/>
            <p:cNvSpPr/>
            <p:nvPr/>
          </p:nvSpPr>
          <p:spPr>
            <a:xfrm>
              <a:off x="4777473" y="4443393"/>
              <a:ext cx="722262" cy="446220"/>
            </a:xfrm>
            <a:prstGeom prst="parallelogram">
              <a:avLst>
                <a:gd name="adj" fmla="val 39286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947709" y="4489722"/>
              <a:ext cx="381788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ctr"/>
              <a:r>
                <a:rPr lang="en-US" altLang="ko-KR" sz="2000" b="1" dirty="0" smtClean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Ⅷ</a:t>
              </a:r>
              <a:endParaRPr lang="ko-KR" altLang="en-US" sz="20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5666627" y="5298732"/>
            <a:ext cx="1372171" cy="276999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>
            <a:defPPr>
              <a:defRPr lang="ko-KR"/>
            </a:defPPr>
            <a:lvl1pPr>
              <a:defRPr sz="2400">
                <a:latin typeface="Rix정고딕 B" panose="02020603020101020101" pitchFamily="18" charset="-127"/>
                <a:ea typeface="Rix정고딕 B" panose="02020603020101020101" pitchFamily="18" charset="-127"/>
              </a:defRPr>
            </a:lvl1pPr>
          </a:lstStyle>
          <a:p>
            <a:r>
              <a:rPr lang="ko-KR" altLang="en-US" sz="1800" b="1" dirty="0" smtClean="0">
                <a:latin typeface="+mn-lt"/>
                <a:ea typeface="나눔고딕" panose="020D0604000000000000" pitchFamily="50" charset="-127"/>
              </a:rPr>
              <a:t>사업제휴 제안</a:t>
            </a:r>
            <a:endParaRPr lang="en-US" altLang="ko-KR" sz="1800" b="1" dirty="0">
              <a:latin typeface="+mn-lt"/>
              <a:ea typeface="나눔고딕" panose="020D0604000000000000" pitchFamily="50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750008" y="3357303"/>
            <a:ext cx="929742" cy="276999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>
            <a:defPPr>
              <a:defRPr lang="ko-KR"/>
            </a:defPPr>
            <a:lvl1pPr>
              <a:defRPr sz="2400">
                <a:latin typeface="Rix정고딕 B" panose="02020603020101020101" pitchFamily="18" charset="-127"/>
                <a:ea typeface="Rix정고딕 B" panose="02020603020101020101" pitchFamily="18" charset="-127"/>
              </a:defRPr>
            </a:lvl1pPr>
          </a:lstStyle>
          <a:p>
            <a:r>
              <a:rPr lang="ko-KR" altLang="en-US" sz="18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사업 </a:t>
            </a:r>
            <a:r>
              <a:rPr lang="ko-KR" altLang="en-US" sz="18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현황</a:t>
            </a:r>
            <a:endParaRPr lang="en-US" altLang="ko-KR" sz="1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5750008" y="3995179"/>
            <a:ext cx="2087110" cy="276999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>
            <a:defPPr>
              <a:defRPr lang="ko-KR"/>
            </a:defPPr>
            <a:lvl1pPr>
              <a:defRPr sz="2400">
                <a:latin typeface="Rix정고딕 B" panose="02020603020101020101" pitchFamily="18" charset="-127"/>
                <a:ea typeface="Rix정고딕 B" panose="02020603020101020101" pitchFamily="18" charset="-127"/>
              </a:defRPr>
            </a:lvl1pPr>
          </a:lstStyle>
          <a:p>
            <a:r>
              <a:rPr lang="en-US" altLang="ko-KR" sz="1800" b="1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Tiandy</a:t>
            </a:r>
            <a:r>
              <a:rPr lang="ko-KR" altLang="en-US" sz="18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의 </a:t>
            </a:r>
            <a:r>
              <a:rPr lang="en-US" altLang="ko-KR" sz="18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advantage</a:t>
            </a:r>
            <a:endParaRPr lang="ko-KR" altLang="en-US" sz="18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561972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그룹 68"/>
          <p:cNvGrpSpPr/>
          <p:nvPr/>
        </p:nvGrpSpPr>
        <p:grpSpPr>
          <a:xfrm>
            <a:off x="5412151" y="2844728"/>
            <a:ext cx="3629767" cy="830997"/>
            <a:chOff x="4754681" y="1645134"/>
            <a:chExt cx="3629767" cy="830997"/>
          </a:xfrm>
        </p:grpSpPr>
        <p:sp>
          <p:nvSpPr>
            <p:cNvPr id="70" name="Rectangle 6"/>
            <p:cNvSpPr/>
            <p:nvPr/>
          </p:nvSpPr>
          <p:spPr>
            <a:xfrm>
              <a:off x="5428447" y="1773385"/>
              <a:ext cx="2956001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E24848"/>
                </a:buClr>
                <a:buSzTx/>
                <a:buFontTx/>
                <a:buNone/>
                <a:tabLst/>
                <a:defRPr/>
              </a:pPr>
              <a:r>
                <a:rPr lang="ko-KR" altLang="en-US" sz="2800" b="1" kern="0" dirty="0">
                  <a:solidFill>
                    <a:srgbClr val="0070C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charset="0"/>
                </a:rPr>
                <a:t>제안 개요</a:t>
              </a:r>
              <a:endPara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charset="0"/>
              </a:endParaRPr>
            </a:p>
          </p:txBody>
        </p:sp>
        <p:sp>
          <p:nvSpPr>
            <p:cNvPr id="71" name="Rectangle 22"/>
            <p:cNvSpPr/>
            <p:nvPr/>
          </p:nvSpPr>
          <p:spPr>
            <a:xfrm>
              <a:off x="4754681" y="1645134"/>
              <a:ext cx="558166" cy="83099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082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800" b="1" i="0" u="none" strike="noStrike" kern="0" cap="none" spc="0" normalizeH="0" baseline="0" noProof="1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Lato Light" panose="020F0402020204030203" pitchFamily="34" charset="0"/>
                </a:rPr>
                <a:t>1</a:t>
              </a:r>
            </a:p>
          </p:txBody>
        </p:sp>
        <p:cxnSp>
          <p:nvCxnSpPr>
            <p:cNvPr id="72" name="Straight Connector 24"/>
            <p:cNvCxnSpPr/>
            <p:nvPr/>
          </p:nvCxnSpPr>
          <p:spPr>
            <a:xfrm>
              <a:off x="5264817" y="1710283"/>
              <a:ext cx="0" cy="649425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>
                  <a:lumMod val="65000"/>
                  <a:lumOff val="35000"/>
                </a:sysClr>
              </a:solidFill>
              <a:prstDash val="solid"/>
              <a:miter lim="800000"/>
            </a:ln>
            <a:effectLst/>
          </p:spPr>
        </p:cxnSp>
      </p:grp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4623" y="1904193"/>
            <a:ext cx="2547700" cy="2712066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10" name="직사각형 9"/>
          <p:cNvSpPr/>
          <p:nvPr/>
        </p:nvSpPr>
        <p:spPr>
          <a:xfrm>
            <a:off x="4632290" y="3885387"/>
            <a:ext cx="4622242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40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KEV7/ IPCAM</a:t>
            </a:r>
            <a:r>
              <a:rPr lang="ko-KR" altLang="en-US" sz="140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에 직접 내장된 암호 보안 카메라</a:t>
            </a:r>
            <a:endParaRPr lang="en-US" altLang="ko-KR" sz="1400" b="0" cap="none" spc="0" dirty="0">
              <a:ln w="0"/>
              <a:solidFill>
                <a:schemeClr val="accent1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932063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모서리가 둥근 직사각형 17"/>
          <p:cNvSpPr/>
          <p:nvPr/>
        </p:nvSpPr>
        <p:spPr>
          <a:xfrm>
            <a:off x="1587500" y="5844306"/>
            <a:ext cx="6731000" cy="421027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 smtClean="0"/>
              <a:t>CCTV </a:t>
            </a:r>
            <a:r>
              <a:rPr lang="ko-KR" altLang="en-US" sz="1600" b="1" dirty="0" smtClean="0"/>
              <a:t>설치 </a:t>
            </a:r>
            <a:r>
              <a:rPr lang="ko-KR" altLang="en-US" sz="1600" b="1" dirty="0" err="1" smtClean="0"/>
              <a:t>확대에따른</a:t>
            </a:r>
            <a:r>
              <a:rPr lang="ko-KR" altLang="en-US" sz="1600" b="1" dirty="0" smtClean="0"/>
              <a:t> 개인영상정보보호에는 </a:t>
            </a:r>
            <a:r>
              <a:rPr lang="en-US" altLang="ko-KR" sz="1600" b="1" dirty="0" smtClean="0">
                <a:solidFill>
                  <a:srgbClr val="FFFF00"/>
                </a:solidFill>
              </a:rPr>
              <a:t>‘DEEK’</a:t>
            </a:r>
            <a:r>
              <a:rPr lang="ko-KR" altLang="en-US" sz="1600" b="1" dirty="0"/>
              <a:t>입니다</a:t>
            </a:r>
            <a:r>
              <a:rPr lang="en-US" altLang="ko-KR" sz="1600" b="1" dirty="0"/>
              <a:t>.</a:t>
            </a:r>
            <a:endParaRPr lang="ko-KR" altLang="en-US" sz="1600" b="1" dirty="0"/>
          </a:p>
        </p:txBody>
      </p:sp>
      <p:sp>
        <p:nvSpPr>
          <p:cNvPr id="19" name="Rectangle 44"/>
          <p:cNvSpPr/>
          <p:nvPr/>
        </p:nvSpPr>
        <p:spPr>
          <a:xfrm flipV="1">
            <a:off x="5265571" y="1792162"/>
            <a:ext cx="4220960" cy="2838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196509" y="1409963"/>
            <a:ext cx="4340853" cy="36739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914082">
              <a:spcBef>
                <a:spcPct val="0"/>
              </a:spcBef>
            </a:pPr>
            <a:r>
              <a:rPr lang="ko-KR" altLang="en-US" sz="2400" b="1" spc="-150" noProof="1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cs typeface="Lato Light" panose="020F0402020204030203" pitchFamily="34" charset="0"/>
              </a:rPr>
              <a:t>나의 모든 행동이 노출 되었다</a:t>
            </a:r>
            <a:r>
              <a:rPr lang="en-US" altLang="ko-KR" sz="2400" spc="-150" noProof="1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cs typeface="Lato Light" panose="020F0402020204030203" pitchFamily="34" charset="0"/>
              </a:rPr>
              <a:t>,</a:t>
            </a:r>
            <a:endParaRPr lang="en-US" sz="2400" spc="-150" noProof="1">
              <a:solidFill>
                <a:schemeClr val="bg1"/>
              </a:solidFill>
              <a:latin typeface="나눔고딕 Bold" panose="020D0804000000000000" pitchFamily="50" charset="-127"/>
              <a:ea typeface="나눔고딕 Bold" panose="020D0804000000000000" pitchFamily="50" charset="-127"/>
              <a:cs typeface="Lato Light" panose="020F0402020204030203" pitchFamily="34" charset="0"/>
            </a:endParaRPr>
          </a:p>
        </p:txBody>
      </p:sp>
      <p:grpSp>
        <p:nvGrpSpPr>
          <p:cNvPr id="21" name="Group 36"/>
          <p:cNvGrpSpPr/>
          <p:nvPr/>
        </p:nvGrpSpPr>
        <p:grpSpPr>
          <a:xfrm flipH="1">
            <a:off x="6186360" y="2321739"/>
            <a:ext cx="3168655" cy="152242"/>
            <a:chOff x="-368772" y="3426972"/>
            <a:chExt cx="9935879" cy="871408"/>
          </a:xfrm>
        </p:grpSpPr>
        <p:cxnSp>
          <p:nvCxnSpPr>
            <p:cNvPr id="22" name="Straight Connector 37"/>
            <p:cNvCxnSpPr/>
            <p:nvPr/>
          </p:nvCxnSpPr>
          <p:spPr>
            <a:xfrm flipV="1">
              <a:off x="-368772" y="3429001"/>
              <a:ext cx="8403789" cy="0"/>
            </a:xfrm>
            <a:prstGeom prst="line">
              <a:avLst/>
            </a:prstGeom>
            <a:ln w="63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38"/>
            <p:cNvCxnSpPr/>
            <p:nvPr/>
          </p:nvCxnSpPr>
          <p:spPr>
            <a:xfrm>
              <a:off x="8002787" y="3426972"/>
              <a:ext cx="1564320" cy="871408"/>
            </a:xfrm>
            <a:prstGeom prst="line">
              <a:avLst/>
            </a:prstGeom>
            <a:ln w="63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Oval 24"/>
          <p:cNvSpPr/>
          <p:nvPr/>
        </p:nvSpPr>
        <p:spPr>
          <a:xfrm>
            <a:off x="5250003" y="1991784"/>
            <a:ext cx="863941" cy="863941"/>
          </a:xfrm>
          <a:prstGeom prst="ellipse">
            <a:avLst/>
          </a:prstGeom>
          <a:noFill/>
          <a:ln w="9525">
            <a:solidFill>
              <a:schemeClr val="bg1">
                <a:lumMod val="75000"/>
                <a:alpha val="52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25" name="Oval 10"/>
          <p:cNvSpPr/>
          <p:nvPr/>
        </p:nvSpPr>
        <p:spPr>
          <a:xfrm>
            <a:off x="5356160" y="2097940"/>
            <a:ext cx="662139" cy="662139"/>
          </a:xfrm>
          <a:prstGeom prst="ellipse">
            <a:avLst/>
          </a:prstGeom>
          <a:solidFill>
            <a:srgbClr val="00B0F0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26" name="Rectangle 5"/>
          <p:cNvSpPr/>
          <p:nvPr/>
        </p:nvSpPr>
        <p:spPr>
          <a:xfrm>
            <a:off x="5364164" y="2107167"/>
            <a:ext cx="621154" cy="6017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082">
              <a:spcBef>
                <a:spcPct val="0"/>
              </a:spcBef>
            </a:pPr>
            <a:r>
              <a:rPr lang="en-US" sz="1400" b="1" dirty="0">
                <a:solidFill>
                  <a:schemeClr val="bg1">
                    <a:lumMod val="95000"/>
                  </a:schemeClr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cs typeface="Lato Light" panose="020F0402020204030203" pitchFamily="34" charset="0"/>
              </a:rPr>
              <a:t>20%</a:t>
            </a:r>
          </a:p>
        </p:txBody>
      </p:sp>
      <p:sp>
        <p:nvSpPr>
          <p:cNvPr id="27" name="Rectangle 48"/>
          <p:cNvSpPr/>
          <p:nvPr/>
        </p:nvSpPr>
        <p:spPr>
          <a:xfrm>
            <a:off x="7539346" y="2007083"/>
            <a:ext cx="1793812" cy="30777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>
            <a:noAutofit/>
          </a:bodyPr>
          <a:lstStyle/>
          <a:p>
            <a:pPr algn="r">
              <a:buClr>
                <a:srgbClr val="E24848"/>
              </a:buClr>
              <a:defRPr/>
            </a:pPr>
            <a:r>
              <a:rPr lang="en-US" sz="1100" noProof="1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cs typeface="Arial" charset="0"/>
              </a:rPr>
              <a:t>Hidden Camera</a:t>
            </a:r>
            <a:endParaRPr lang="en-US" sz="1100" noProof="1">
              <a:solidFill>
                <a:schemeClr val="bg1"/>
              </a:solidFill>
              <a:latin typeface="나눔고딕 Bold" panose="020D0804000000000000" pitchFamily="50" charset="-127"/>
              <a:ea typeface="나눔고딕 Bold" panose="020D0804000000000000" pitchFamily="50" charset="-127"/>
              <a:cs typeface="Arial" charset="0"/>
            </a:endParaRPr>
          </a:p>
        </p:txBody>
      </p:sp>
      <p:sp>
        <p:nvSpPr>
          <p:cNvPr id="28" name="Oval 25"/>
          <p:cNvSpPr/>
          <p:nvPr/>
        </p:nvSpPr>
        <p:spPr>
          <a:xfrm>
            <a:off x="5178888" y="3087144"/>
            <a:ext cx="1016681" cy="1016681"/>
          </a:xfrm>
          <a:prstGeom prst="ellipse">
            <a:avLst/>
          </a:prstGeom>
          <a:noFill/>
          <a:ln w="9525">
            <a:solidFill>
              <a:schemeClr val="bg1">
                <a:lumMod val="75000"/>
                <a:alpha val="52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29" name="Oval 14"/>
          <p:cNvSpPr/>
          <p:nvPr/>
        </p:nvSpPr>
        <p:spPr>
          <a:xfrm>
            <a:off x="5297628" y="3211139"/>
            <a:ext cx="779201" cy="779201"/>
          </a:xfrm>
          <a:prstGeom prst="ellipse">
            <a:avLst/>
          </a:prstGeom>
          <a:solidFill>
            <a:srgbClr val="00B0F0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30" name="Rectangle 45"/>
          <p:cNvSpPr/>
          <p:nvPr/>
        </p:nvSpPr>
        <p:spPr>
          <a:xfrm>
            <a:off x="5364164" y="3257950"/>
            <a:ext cx="683270" cy="6017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082">
              <a:spcBef>
                <a:spcPct val="0"/>
              </a:spcBef>
            </a:pPr>
            <a:r>
              <a:rPr lang="en-US" sz="1600" dirty="0">
                <a:solidFill>
                  <a:schemeClr val="bg1">
                    <a:lumMod val="95000"/>
                  </a:schemeClr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cs typeface="Lato Light" panose="020F0402020204030203" pitchFamily="34" charset="0"/>
              </a:rPr>
              <a:t>30%</a:t>
            </a:r>
          </a:p>
        </p:txBody>
      </p:sp>
      <p:sp>
        <p:nvSpPr>
          <p:cNvPr id="31" name="Oval 30"/>
          <p:cNvSpPr/>
          <p:nvPr/>
        </p:nvSpPr>
        <p:spPr>
          <a:xfrm>
            <a:off x="5016331" y="4332941"/>
            <a:ext cx="1324750" cy="1324750"/>
          </a:xfrm>
          <a:prstGeom prst="ellipse">
            <a:avLst/>
          </a:prstGeom>
          <a:noFill/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5171051" y="4487661"/>
            <a:ext cx="1015309" cy="1015309"/>
          </a:xfrm>
          <a:prstGeom prst="ellipse">
            <a:avLst/>
          </a:prstGeom>
          <a:solidFill>
            <a:srgbClr val="0070C0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33" name="Rectangle 47"/>
          <p:cNvSpPr/>
          <p:nvPr/>
        </p:nvSpPr>
        <p:spPr>
          <a:xfrm>
            <a:off x="5205766" y="4694443"/>
            <a:ext cx="976916" cy="6017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082">
              <a:spcBef>
                <a:spcPct val="0"/>
              </a:spcBef>
            </a:pPr>
            <a:r>
              <a:rPr lang="en-US" dirty="0">
                <a:solidFill>
                  <a:schemeClr val="bg1">
                    <a:lumMod val="95000"/>
                  </a:schemeClr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cs typeface="Lato Light" panose="020F0402020204030203" pitchFamily="34" charset="0"/>
              </a:rPr>
              <a:t>75%</a:t>
            </a:r>
          </a:p>
        </p:txBody>
      </p:sp>
      <p:grpSp>
        <p:nvGrpSpPr>
          <p:cNvPr id="34" name="Group 36"/>
          <p:cNvGrpSpPr/>
          <p:nvPr/>
        </p:nvGrpSpPr>
        <p:grpSpPr>
          <a:xfrm flipH="1">
            <a:off x="6260123" y="3476673"/>
            <a:ext cx="3113227" cy="120637"/>
            <a:chOff x="-2277241" y="3426972"/>
            <a:chExt cx="11826203" cy="1365535"/>
          </a:xfrm>
        </p:grpSpPr>
        <p:cxnSp>
          <p:nvCxnSpPr>
            <p:cNvPr id="35" name="Straight Connector 37"/>
            <p:cNvCxnSpPr/>
            <p:nvPr/>
          </p:nvCxnSpPr>
          <p:spPr>
            <a:xfrm>
              <a:off x="-2277241" y="3428998"/>
              <a:ext cx="10312255" cy="0"/>
            </a:xfrm>
            <a:prstGeom prst="line">
              <a:avLst/>
            </a:prstGeom>
            <a:ln w="63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8"/>
            <p:cNvCxnSpPr/>
            <p:nvPr/>
          </p:nvCxnSpPr>
          <p:spPr>
            <a:xfrm>
              <a:off x="8002786" y="3426972"/>
              <a:ext cx="1546176" cy="1365535"/>
            </a:xfrm>
            <a:prstGeom prst="line">
              <a:avLst/>
            </a:prstGeom>
            <a:ln w="63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Rectangle 48"/>
          <p:cNvSpPr/>
          <p:nvPr/>
        </p:nvSpPr>
        <p:spPr>
          <a:xfrm>
            <a:off x="7509202" y="3168073"/>
            <a:ext cx="1793812" cy="30777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>
            <a:noAutofit/>
          </a:bodyPr>
          <a:lstStyle/>
          <a:p>
            <a:pPr algn="r">
              <a:buClr>
                <a:srgbClr val="E24848"/>
              </a:buClr>
              <a:defRPr/>
            </a:pPr>
            <a:r>
              <a:rPr lang="en-US" sz="1100" noProof="1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cs typeface="Arial" charset="0"/>
              </a:rPr>
              <a:t>TTA, GDPR</a:t>
            </a:r>
            <a:endParaRPr lang="en-US" sz="1100" noProof="1">
              <a:solidFill>
                <a:schemeClr val="bg1"/>
              </a:solidFill>
              <a:latin typeface="나눔고딕 Bold" panose="020D0804000000000000" pitchFamily="50" charset="-127"/>
              <a:ea typeface="나눔고딕 Bold" panose="020D0804000000000000" pitchFamily="50" charset="-127"/>
              <a:cs typeface="Arial" charset="0"/>
            </a:endParaRPr>
          </a:p>
        </p:txBody>
      </p:sp>
      <p:grpSp>
        <p:nvGrpSpPr>
          <p:cNvPr id="38" name="Group 36"/>
          <p:cNvGrpSpPr/>
          <p:nvPr/>
        </p:nvGrpSpPr>
        <p:grpSpPr>
          <a:xfrm flipH="1">
            <a:off x="6391321" y="4896364"/>
            <a:ext cx="2963694" cy="98952"/>
            <a:chOff x="-2327693" y="3426972"/>
            <a:chExt cx="11993491" cy="1120075"/>
          </a:xfrm>
        </p:grpSpPr>
        <p:cxnSp>
          <p:nvCxnSpPr>
            <p:cNvPr id="39" name="Straight Connector 37"/>
            <p:cNvCxnSpPr/>
            <p:nvPr/>
          </p:nvCxnSpPr>
          <p:spPr>
            <a:xfrm>
              <a:off x="-2327693" y="3428998"/>
              <a:ext cx="10362709" cy="0"/>
            </a:xfrm>
            <a:prstGeom prst="line">
              <a:avLst/>
            </a:prstGeom>
            <a:ln w="63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8"/>
            <p:cNvCxnSpPr/>
            <p:nvPr/>
          </p:nvCxnSpPr>
          <p:spPr>
            <a:xfrm>
              <a:off x="8002780" y="3426972"/>
              <a:ext cx="1663018" cy="1120075"/>
            </a:xfrm>
            <a:prstGeom prst="line">
              <a:avLst/>
            </a:prstGeom>
            <a:ln w="63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Rectangle 48"/>
          <p:cNvSpPr/>
          <p:nvPr/>
        </p:nvSpPr>
        <p:spPr>
          <a:xfrm>
            <a:off x="7519250" y="4557620"/>
            <a:ext cx="1793812" cy="30777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>
            <a:noAutofit/>
          </a:bodyPr>
          <a:lstStyle/>
          <a:p>
            <a:pPr algn="r">
              <a:buClr>
                <a:srgbClr val="E24848"/>
              </a:buClr>
              <a:defRPr/>
            </a:pPr>
            <a:r>
              <a:rPr lang="en-US" sz="1100" noProof="1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cs typeface="Arial" charset="0"/>
              </a:rPr>
              <a:t>CCTV  Zooming</a:t>
            </a:r>
            <a:endParaRPr lang="en-US" sz="1100" noProof="1">
              <a:solidFill>
                <a:schemeClr val="bg1"/>
              </a:solidFill>
              <a:latin typeface="나눔고딕 Bold" panose="020D0804000000000000" pitchFamily="50" charset="-127"/>
              <a:ea typeface="나눔고딕 Bold" panose="020D0804000000000000" pitchFamily="50" charset="-127"/>
              <a:cs typeface="Arial" charset="0"/>
            </a:endParaRPr>
          </a:p>
        </p:txBody>
      </p:sp>
      <p:sp>
        <p:nvSpPr>
          <p:cNvPr id="42" name="Rectangle 3"/>
          <p:cNvSpPr txBox="1">
            <a:spLocks noChangeArrowheads="1"/>
          </p:cNvSpPr>
          <p:nvPr/>
        </p:nvSpPr>
        <p:spPr>
          <a:xfrm>
            <a:off x="6258443" y="2423741"/>
            <a:ext cx="3166904" cy="60016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buClr>
                <a:srgbClr val="E24848"/>
              </a:buClr>
              <a:defRPr sz="1000">
                <a:solidFill>
                  <a:schemeClr val="bg1">
                    <a:lumMod val="85000"/>
                  </a:schemeClr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charset="0"/>
              </a:defRPr>
            </a:lvl1pPr>
          </a:lstStyle>
          <a:p>
            <a:pPr algn="r">
              <a:lnSpc>
                <a:spcPct val="150000"/>
              </a:lnSpc>
            </a:pPr>
            <a:r>
              <a:rPr lang="ko-KR" altLang="en-US" sz="1100" b="1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인터넷서 버젓이 생중계</a:t>
            </a:r>
            <a:r>
              <a:rPr lang="en-US" altLang="ko-KR" sz="1100" b="1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… ‘ </a:t>
            </a:r>
            <a:r>
              <a:rPr lang="ko-KR" altLang="en-US" sz="1100" b="1" dirty="0" err="1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몰카</a:t>
            </a:r>
            <a:r>
              <a:rPr lang="ko-KR" altLang="en-US" sz="1100" b="1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 </a:t>
            </a:r>
            <a:r>
              <a:rPr lang="en-US" altLang="ko-KR" sz="1100" b="1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’</a:t>
            </a:r>
            <a:r>
              <a:rPr lang="ko-KR" altLang="en-US" sz="1100" b="1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된 전국 </a:t>
            </a:r>
            <a:r>
              <a:rPr lang="en-US" altLang="ko-KR" sz="1100" b="1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CCTV</a:t>
            </a:r>
            <a:endParaRPr lang="en-US" altLang="ko-KR" sz="1100" b="1" dirty="0">
              <a:solidFill>
                <a:schemeClr val="bg1"/>
              </a:solidFill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  <a:p>
            <a:pPr algn="r">
              <a:lnSpc>
                <a:spcPct val="150000"/>
              </a:lnSpc>
            </a:pPr>
            <a:endParaRPr lang="en-US" altLang="ko-KR" sz="1100" b="1" dirty="0">
              <a:solidFill>
                <a:schemeClr val="bg1"/>
              </a:solidFill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43" name="Rectangle 3"/>
          <p:cNvSpPr txBox="1">
            <a:spLocks noChangeArrowheads="1"/>
          </p:cNvSpPr>
          <p:nvPr/>
        </p:nvSpPr>
        <p:spPr>
          <a:xfrm>
            <a:off x="6435799" y="3557057"/>
            <a:ext cx="2919215" cy="34624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buClr>
                <a:srgbClr val="E24848"/>
              </a:buClr>
              <a:defRPr sz="1000">
                <a:solidFill>
                  <a:schemeClr val="bg1">
                    <a:lumMod val="85000"/>
                  </a:schemeClr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charset="0"/>
              </a:defRPr>
            </a:lvl1pPr>
          </a:lstStyle>
          <a:p>
            <a:pPr algn="r">
              <a:lnSpc>
                <a:spcPct val="150000"/>
              </a:lnSpc>
            </a:pPr>
            <a:r>
              <a:rPr lang="ko-KR" altLang="en-US" sz="1100" b="1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전 세계적인 영상정보보호법 제정 확대</a:t>
            </a:r>
            <a:endParaRPr lang="en-US" altLang="ko-KR" sz="1100" b="1" dirty="0">
              <a:solidFill>
                <a:schemeClr val="bg1"/>
              </a:solidFill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44" name="Rectangle 3"/>
          <p:cNvSpPr txBox="1">
            <a:spLocks noChangeArrowheads="1"/>
          </p:cNvSpPr>
          <p:nvPr/>
        </p:nvSpPr>
        <p:spPr>
          <a:xfrm>
            <a:off x="6441561" y="4988513"/>
            <a:ext cx="3013933" cy="34624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buClr>
                <a:srgbClr val="E24848"/>
              </a:buClr>
              <a:defRPr sz="1000">
                <a:solidFill>
                  <a:schemeClr val="bg1">
                    <a:lumMod val="85000"/>
                  </a:schemeClr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charset="0"/>
              </a:defRPr>
            </a:lvl1pPr>
          </a:lstStyle>
          <a:p>
            <a:pPr algn="r">
              <a:lnSpc>
                <a:spcPct val="150000"/>
              </a:lnSpc>
            </a:pPr>
            <a:r>
              <a:rPr lang="ko-KR" altLang="en-US" sz="1100" b="1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공공 </a:t>
            </a:r>
            <a:r>
              <a:rPr lang="en-US" altLang="ko-KR" sz="1100" b="1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CCTV 100</a:t>
            </a:r>
            <a:r>
              <a:rPr lang="ko-KR" altLang="en-US" sz="1100" b="1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만대</a:t>
            </a:r>
            <a:r>
              <a:rPr lang="en-US" altLang="ko-KR" sz="1100" b="1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. </a:t>
            </a:r>
            <a:r>
              <a:rPr lang="ko-KR" altLang="en-US" sz="1100" b="1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전국 통합관제센터 </a:t>
            </a:r>
            <a:r>
              <a:rPr lang="en-US" altLang="ko-KR" sz="1100" b="1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208</a:t>
            </a:r>
            <a:r>
              <a:rPr lang="ko-KR" altLang="en-US" sz="1100" b="1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곳 </a:t>
            </a:r>
            <a:endParaRPr lang="en-US" altLang="ko-KR" sz="1100" b="1" dirty="0">
              <a:solidFill>
                <a:schemeClr val="bg1"/>
              </a:solidFill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45" name="Rectangle 6"/>
          <p:cNvSpPr/>
          <p:nvPr/>
        </p:nvSpPr>
        <p:spPr>
          <a:xfrm>
            <a:off x="6495801" y="5510751"/>
            <a:ext cx="2956001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24848"/>
              </a:buClr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 Bold" panose="020D0804000000000000" pitchFamily="50" charset="-127"/>
                <a:ea typeface="나눔고딕 Bold" panose="020D0804000000000000" pitchFamily="50" charset="-127"/>
                <a:cs typeface="Arial" charset="0"/>
              </a:rPr>
              <a:t>※</a:t>
            </a:r>
            <a:r>
              <a:rPr kumimoji="0" lang="ko-KR" altLang="en-US" sz="7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 Bold" panose="020D0804000000000000" pitchFamily="50" charset="-127"/>
                <a:ea typeface="나눔고딕 Bold" panose="020D0804000000000000" pitchFamily="50" charset="-127"/>
                <a:cs typeface="Arial" charset="0"/>
              </a:rPr>
              <a:t>출처 </a:t>
            </a:r>
            <a:r>
              <a:rPr kumimoji="0" lang="en-US" altLang="ko-KR" sz="7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 Bold" panose="020D0804000000000000" pitchFamily="50" charset="-127"/>
                <a:ea typeface="나눔고딕 Bold" panose="020D0804000000000000" pitchFamily="50" charset="-127"/>
                <a:cs typeface="Arial" charset="0"/>
              </a:rPr>
              <a:t>: </a:t>
            </a:r>
            <a:r>
              <a:rPr lang="en-US" altLang="ko-KR" sz="700" b="1" kern="0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cs typeface="Arial" charset="0"/>
              </a:rPr>
              <a:t>2017</a:t>
            </a:r>
            <a:r>
              <a:rPr lang="ko-KR" altLang="en-US" sz="700" b="1" kern="0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cs typeface="Arial" charset="0"/>
              </a:rPr>
              <a:t>년도 기준</a:t>
            </a:r>
            <a:r>
              <a:rPr lang="en-US" altLang="ko-KR" sz="700" b="1" kern="0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cs typeface="Arial" charset="0"/>
              </a:rPr>
              <a:t>. </a:t>
            </a:r>
            <a:r>
              <a:rPr lang="ko-KR" altLang="en-US" sz="700" b="1" kern="0" dirty="0" err="1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cs typeface="Arial" charset="0"/>
              </a:rPr>
              <a:t>행정안전부</a:t>
            </a:r>
            <a:r>
              <a:rPr lang="ko-KR" altLang="en-US" sz="700" b="1" kern="0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cs typeface="Arial" charset="0"/>
              </a:rPr>
              <a:t> 지역정보지원과 사무관 김명숙</a:t>
            </a:r>
            <a:r>
              <a:rPr kumimoji="0" lang="en-US" altLang="ko-KR" sz="7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 Bold" panose="020D0804000000000000" pitchFamily="50" charset="-127"/>
                <a:ea typeface="나눔고딕 Bold" panose="020D0804000000000000" pitchFamily="50" charset="-127"/>
                <a:cs typeface="Arial" charset="0"/>
              </a:rPr>
              <a:t> </a:t>
            </a:r>
            <a:endParaRPr kumimoji="0" lang="en-US" sz="7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나눔고딕 Bold" panose="020D0804000000000000" pitchFamily="50" charset="-127"/>
              <a:ea typeface="나눔고딕 Bold" panose="020D0804000000000000" pitchFamily="50" charset="-127"/>
              <a:cs typeface="Arial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242020" y="930223"/>
            <a:ext cx="628660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ko-KR" altLang="en-US" sz="1400" b="1" dirty="0">
                <a:solidFill>
                  <a:schemeClr val="bg1"/>
                </a:solidFill>
              </a:rPr>
              <a:t>개인영상정보 보호 위반</a:t>
            </a:r>
            <a:r>
              <a:rPr lang="en-US" altLang="ko-KR" sz="1400" b="1" dirty="0">
                <a:solidFill>
                  <a:schemeClr val="bg1"/>
                </a:solidFill>
              </a:rPr>
              <a:t>, 7</a:t>
            </a:r>
            <a:r>
              <a:rPr lang="ko-KR" altLang="en-US" sz="1400" b="1" dirty="0">
                <a:solidFill>
                  <a:schemeClr val="bg1"/>
                </a:solidFill>
              </a:rPr>
              <a:t>년간 과태료 총 </a:t>
            </a:r>
            <a:r>
              <a:rPr lang="en-US" altLang="ko-KR" sz="1400" b="1" dirty="0">
                <a:solidFill>
                  <a:schemeClr val="bg1"/>
                </a:solidFill>
              </a:rPr>
              <a:t>33</a:t>
            </a:r>
            <a:r>
              <a:rPr lang="ko-KR" altLang="en-US" sz="1400" b="1" dirty="0">
                <a:solidFill>
                  <a:schemeClr val="bg1"/>
                </a:solidFill>
              </a:rPr>
              <a:t>회 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불과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(2018.9)</a:t>
            </a:r>
            <a:endParaRPr lang="ko-KR" altLang="en-US" sz="1400" b="1" spc="-150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47" name="Group 85"/>
          <p:cNvGrpSpPr/>
          <p:nvPr/>
        </p:nvGrpSpPr>
        <p:grpSpPr>
          <a:xfrm>
            <a:off x="758520" y="881376"/>
            <a:ext cx="371819" cy="321281"/>
            <a:chOff x="504994" y="5962425"/>
            <a:chExt cx="449901" cy="388750"/>
          </a:xfrm>
          <a:solidFill>
            <a:srgbClr val="00B0F0"/>
          </a:solidFill>
        </p:grpSpPr>
        <p:sp>
          <p:nvSpPr>
            <p:cNvPr id="48" name="Freeform 591"/>
            <p:cNvSpPr>
              <a:spLocks noEditPoints="1"/>
            </p:cNvSpPr>
            <p:nvPr/>
          </p:nvSpPr>
          <p:spPr bwMode="auto">
            <a:xfrm>
              <a:off x="504994" y="5962425"/>
              <a:ext cx="449901" cy="388750"/>
            </a:xfrm>
            <a:custGeom>
              <a:avLst/>
              <a:gdLst>
                <a:gd name="T0" fmla="*/ 55 w 927"/>
                <a:gd name="T1" fmla="*/ 39 h 800"/>
                <a:gd name="T2" fmla="*/ 48 w 927"/>
                <a:gd name="T3" fmla="*/ 42 h 800"/>
                <a:gd name="T4" fmla="*/ 42 w 927"/>
                <a:gd name="T5" fmla="*/ 46 h 800"/>
                <a:gd name="T6" fmla="*/ 39 w 927"/>
                <a:gd name="T7" fmla="*/ 54 h 800"/>
                <a:gd name="T8" fmla="*/ 39 w 927"/>
                <a:gd name="T9" fmla="*/ 559 h 800"/>
                <a:gd name="T10" fmla="*/ 40 w 927"/>
                <a:gd name="T11" fmla="*/ 568 h 800"/>
                <a:gd name="T12" fmla="*/ 45 w 927"/>
                <a:gd name="T13" fmla="*/ 573 h 800"/>
                <a:gd name="T14" fmla="*/ 50 w 927"/>
                <a:gd name="T15" fmla="*/ 578 h 800"/>
                <a:gd name="T16" fmla="*/ 58 w 927"/>
                <a:gd name="T17" fmla="*/ 579 h 800"/>
                <a:gd name="T18" fmla="*/ 154 w 927"/>
                <a:gd name="T19" fmla="*/ 706 h 800"/>
                <a:gd name="T20" fmla="*/ 868 w 927"/>
                <a:gd name="T21" fmla="*/ 579 h 800"/>
                <a:gd name="T22" fmla="*/ 877 w 927"/>
                <a:gd name="T23" fmla="*/ 578 h 800"/>
                <a:gd name="T24" fmla="*/ 883 w 927"/>
                <a:gd name="T25" fmla="*/ 573 h 800"/>
                <a:gd name="T26" fmla="*/ 887 w 927"/>
                <a:gd name="T27" fmla="*/ 568 h 800"/>
                <a:gd name="T28" fmla="*/ 888 w 927"/>
                <a:gd name="T29" fmla="*/ 559 h 800"/>
                <a:gd name="T30" fmla="*/ 888 w 927"/>
                <a:gd name="T31" fmla="*/ 54 h 800"/>
                <a:gd name="T32" fmla="*/ 886 w 927"/>
                <a:gd name="T33" fmla="*/ 46 h 800"/>
                <a:gd name="T34" fmla="*/ 880 w 927"/>
                <a:gd name="T35" fmla="*/ 42 h 800"/>
                <a:gd name="T36" fmla="*/ 873 w 927"/>
                <a:gd name="T37" fmla="*/ 39 h 800"/>
                <a:gd name="T38" fmla="*/ 58 w 927"/>
                <a:gd name="T39" fmla="*/ 38 h 800"/>
                <a:gd name="T40" fmla="*/ 115 w 927"/>
                <a:gd name="T41" fmla="*/ 618 h 800"/>
                <a:gd name="T42" fmla="*/ 46 w 927"/>
                <a:gd name="T43" fmla="*/ 617 h 800"/>
                <a:gd name="T44" fmla="*/ 26 w 927"/>
                <a:gd name="T45" fmla="*/ 608 h 800"/>
                <a:gd name="T46" fmla="*/ 10 w 927"/>
                <a:gd name="T47" fmla="*/ 592 h 800"/>
                <a:gd name="T48" fmla="*/ 1 w 927"/>
                <a:gd name="T49" fmla="*/ 571 h 800"/>
                <a:gd name="T50" fmla="*/ 0 w 927"/>
                <a:gd name="T51" fmla="*/ 58 h 800"/>
                <a:gd name="T52" fmla="*/ 4 w 927"/>
                <a:gd name="T53" fmla="*/ 35 h 800"/>
                <a:gd name="T54" fmla="*/ 17 w 927"/>
                <a:gd name="T55" fmla="*/ 16 h 800"/>
                <a:gd name="T56" fmla="*/ 36 w 927"/>
                <a:gd name="T57" fmla="*/ 5 h 800"/>
                <a:gd name="T58" fmla="*/ 58 w 927"/>
                <a:gd name="T59" fmla="*/ 0 h 800"/>
                <a:gd name="T60" fmla="*/ 881 w 927"/>
                <a:gd name="T61" fmla="*/ 0 h 800"/>
                <a:gd name="T62" fmla="*/ 901 w 927"/>
                <a:gd name="T63" fmla="*/ 9 h 800"/>
                <a:gd name="T64" fmla="*/ 917 w 927"/>
                <a:gd name="T65" fmla="*/ 25 h 800"/>
                <a:gd name="T66" fmla="*/ 926 w 927"/>
                <a:gd name="T67" fmla="*/ 46 h 800"/>
                <a:gd name="T68" fmla="*/ 927 w 927"/>
                <a:gd name="T69" fmla="*/ 559 h 800"/>
                <a:gd name="T70" fmla="*/ 922 w 927"/>
                <a:gd name="T71" fmla="*/ 582 h 800"/>
                <a:gd name="T72" fmla="*/ 910 w 927"/>
                <a:gd name="T73" fmla="*/ 601 h 800"/>
                <a:gd name="T74" fmla="*/ 891 w 927"/>
                <a:gd name="T75" fmla="*/ 612 h 800"/>
                <a:gd name="T76" fmla="*/ 868 w 927"/>
                <a:gd name="T77" fmla="*/ 618 h 800"/>
                <a:gd name="T78" fmla="*/ 115 w 927"/>
                <a:gd name="T79" fmla="*/ 80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27" h="800">
                  <a:moveTo>
                    <a:pt x="58" y="38"/>
                  </a:moveTo>
                  <a:lnTo>
                    <a:pt x="55" y="39"/>
                  </a:lnTo>
                  <a:lnTo>
                    <a:pt x="50" y="39"/>
                  </a:lnTo>
                  <a:lnTo>
                    <a:pt x="48" y="42"/>
                  </a:lnTo>
                  <a:lnTo>
                    <a:pt x="45" y="43"/>
                  </a:lnTo>
                  <a:lnTo>
                    <a:pt x="42" y="46"/>
                  </a:lnTo>
                  <a:lnTo>
                    <a:pt x="40" y="51"/>
                  </a:lnTo>
                  <a:lnTo>
                    <a:pt x="39" y="54"/>
                  </a:lnTo>
                  <a:lnTo>
                    <a:pt x="39" y="58"/>
                  </a:lnTo>
                  <a:lnTo>
                    <a:pt x="39" y="559"/>
                  </a:lnTo>
                  <a:lnTo>
                    <a:pt x="39" y="563"/>
                  </a:lnTo>
                  <a:lnTo>
                    <a:pt x="40" y="568"/>
                  </a:lnTo>
                  <a:lnTo>
                    <a:pt x="42" y="571"/>
                  </a:lnTo>
                  <a:lnTo>
                    <a:pt x="45" y="573"/>
                  </a:lnTo>
                  <a:lnTo>
                    <a:pt x="48" y="575"/>
                  </a:lnTo>
                  <a:lnTo>
                    <a:pt x="50" y="578"/>
                  </a:lnTo>
                  <a:lnTo>
                    <a:pt x="55" y="579"/>
                  </a:lnTo>
                  <a:lnTo>
                    <a:pt x="58" y="579"/>
                  </a:lnTo>
                  <a:lnTo>
                    <a:pt x="154" y="579"/>
                  </a:lnTo>
                  <a:lnTo>
                    <a:pt x="154" y="706"/>
                  </a:lnTo>
                  <a:lnTo>
                    <a:pt x="282" y="579"/>
                  </a:lnTo>
                  <a:lnTo>
                    <a:pt x="868" y="579"/>
                  </a:lnTo>
                  <a:lnTo>
                    <a:pt x="873" y="579"/>
                  </a:lnTo>
                  <a:lnTo>
                    <a:pt x="877" y="578"/>
                  </a:lnTo>
                  <a:lnTo>
                    <a:pt x="880" y="575"/>
                  </a:lnTo>
                  <a:lnTo>
                    <a:pt x="883" y="573"/>
                  </a:lnTo>
                  <a:lnTo>
                    <a:pt x="886" y="571"/>
                  </a:lnTo>
                  <a:lnTo>
                    <a:pt x="887" y="568"/>
                  </a:lnTo>
                  <a:lnTo>
                    <a:pt x="888" y="563"/>
                  </a:lnTo>
                  <a:lnTo>
                    <a:pt x="888" y="559"/>
                  </a:lnTo>
                  <a:lnTo>
                    <a:pt x="888" y="58"/>
                  </a:lnTo>
                  <a:lnTo>
                    <a:pt x="888" y="54"/>
                  </a:lnTo>
                  <a:lnTo>
                    <a:pt x="887" y="51"/>
                  </a:lnTo>
                  <a:lnTo>
                    <a:pt x="886" y="46"/>
                  </a:lnTo>
                  <a:lnTo>
                    <a:pt x="883" y="43"/>
                  </a:lnTo>
                  <a:lnTo>
                    <a:pt x="880" y="42"/>
                  </a:lnTo>
                  <a:lnTo>
                    <a:pt x="877" y="39"/>
                  </a:lnTo>
                  <a:lnTo>
                    <a:pt x="873" y="39"/>
                  </a:lnTo>
                  <a:lnTo>
                    <a:pt x="868" y="38"/>
                  </a:lnTo>
                  <a:lnTo>
                    <a:pt x="58" y="38"/>
                  </a:lnTo>
                  <a:close/>
                  <a:moveTo>
                    <a:pt x="115" y="800"/>
                  </a:moveTo>
                  <a:lnTo>
                    <a:pt x="115" y="618"/>
                  </a:lnTo>
                  <a:lnTo>
                    <a:pt x="58" y="618"/>
                  </a:lnTo>
                  <a:lnTo>
                    <a:pt x="46" y="617"/>
                  </a:lnTo>
                  <a:lnTo>
                    <a:pt x="36" y="612"/>
                  </a:lnTo>
                  <a:lnTo>
                    <a:pt x="26" y="608"/>
                  </a:lnTo>
                  <a:lnTo>
                    <a:pt x="17" y="601"/>
                  </a:lnTo>
                  <a:lnTo>
                    <a:pt x="10" y="592"/>
                  </a:lnTo>
                  <a:lnTo>
                    <a:pt x="4" y="582"/>
                  </a:lnTo>
                  <a:lnTo>
                    <a:pt x="1" y="571"/>
                  </a:lnTo>
                  <a:lnTo>
                    <a:pt x="0" y="559"/>
                  </a:lnTo>
                  <a:lnTo>
                    <a:pt x="0" y="58"/>
                  </a:lnTo>
                  <a:lnTo>
                    <a:pt x="1" y="46"/>
                  </a:lnTo>
                  <a:lnTo>
                    <a:pt x="4" y="35"/>
                  </a:lnTo>
                  <a:lnTo>
                    <a:pt x="10" y="25"/>
                  </a:lnTo>
                  <a:lnTo>
                    <a:pt x="17" y="16"/>
                  </a:lnTo>
                  <a:lnTo>
                    <a:pt x="26" y="9"/>
                  </a:lnTo>
                  <a:lnTo>
                    <a:pt x="36" y="5"/>
                  </a:lnTo>
                  <a:lnTo>
                    <a:pt x="46" y="0"/>
                  </a:lnTo>
                  <a:lnTo>
                    <a:pt x="58" y="0"/>
                  </a:lnTo>
                  <a:lnTo>
                    <a:pt x="868" y="0"/>
                  </a:lnTo>
                  <a:lnTo>
                    <a:pt x="881" y="0"/>
                  </a:lnTo>
                  <a:lnTo>
                    <a:pt x="891" y="5"/>
                  </a:lnTo>
                  <a:lnTo>
                    <a:pt x="901" y="9"/>
                  </a:lnTo>
                  <a:lnTo>
                    <a:pt x="910" y="16"/>
                  </a:lnTo>
                  <a:lnTo>
                    <a:pt x="917" y="25"/>
                  </a:lnTo>
                  <a:lnTo>
                    <a:pt x="922" y="35"/>
                  </a:lnTo>
                  <a:lnTo>
                    <a:pt x="926" y="46"/>
                  </a:lnTo>
                  <a:lnTo>
                    <a:pt x="927" y="58"/>
                  </a:lnTo>
                  <a:lnTo>
                    <a:pt x="927" y="559"/>
                  </a:lnTo>
                  <a:lnTo>
                    <a:pt x="926" y="571"/>
                  </a:lnTo>
                  <a:lnTo>
                    <a:pt x="922" y="582"/>
                  </a:lnTo>
                  <a:lnTo>
                    <a:pt x="917" y="592"/>
                  </a:lnTo>
                  <a:lnTo>
                    <a:pt x="910" y="601"/>
                  </a:lnTo>
                  <a:lnTo>
                    <a:pt x="901" y="608"/>
                  </a:lnTo>
                  <a:lnTo>
                    <a:pt x="891" y="612"/>
                  </a:lnTo>
                  <a:lnTo>
                    <a:pt x="881" y="617"/>
                  </a:lnTo>
                  <a:lnTo>
                    <a:pt x="868" y="618"/>
                  </a:lnTo>
                  <a:lnTo>
                    <a:pt x="298" y="618"/>
                  </a:lnTo>
                  <a:lnTo>
                    <a:pt x="115" y="8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592"/>
            <p:cNvSpPr>
              <a:spLocks/>
            </p:cNvSpPr>
            <p:nvPr/>
          </p:nvSpPr>
          <p:spPr bwMode="auto">
            <a:xfrm>
              <a:off x="636033" y="6093464"/>
              <a:ext cx="37856" cy="37856"/>
            </a:xfrm>
            <a:custGeom>
              <a:avLst/>
              <a:gdLst>
                <a:gd name="T0" fmla="*/ 39 w 76"/>
                <a:gd name="T1" fmla="*/ 0 h 77"/>
                <a:gd name="T2" fmla="*/ 46 w 76"/>
                <a:gd name="T3" fmla="*/ 1 h 77"/>
                <a:gd name="T4" fmla="*/ 53 w 76"/>
                <a:gd name="T5" fmla="*/ 2 h 77"/>
                <a:gd name="T6" fmla="*/ 60 w 76"/>
                <a:gd name="T7" fmla="*/ 7 h 77"/>
                <a:gd name="T8" fmla="*/ 66 w 76"/>
                <a:gd name="T9" fmla="*/ 11 h 77"/>
                <a:gd name="T10" fmla="*/ 70 w 76"/>
                <a:gd name="T11" fmla="*/ 17 h 77"/>
                <a:gd name="T12" fmla="*/ 73 w 76"/>
                <a:gd name="T13" fmla="*/ 24 h 77"/>
                <a:gd name="T14" fmla="*/ 76 w 76"/>
                <a:gd name="T15" fmla="*/ 31 h 77"/>
                <a:gd name="T16" fmla="*/ 76 w 76"/>
                <a:gd name="T17" fmla="*/ 38 h 77"/>
                <a:gd name="T18" fmla="*/ 76 w 76"/>
                <a:gd name="T19" fmla="*/ 46 h 77"/>
                <a:gd name="T20" fmla="*/ 73 w 76"/>
                <a:gd name="T21" fmla="*/ 53 h 77"/>
                <a:gd name="T22" fmla="*/ 70 w 76"/>
                <a:gd name="T23" fmla="*/ 60 h 77"/>
                <a:gd name="T24" fmla="*/ 66 w 76"/>
                <a:gd name="T25" fmla="*/ 66 h 77"/>
                <a:gd name="T26" fmla="*/ 60 w 76"/>
                <a:gd name="T27" fmla="*/ 70 h 77"/>
                <a:gd name="T28" fmla="*/ 53 w 76"/>
                <a:gd name="T29" fmla="*/ 74 h 77"/>
                <a:gd name="T30" fmla="*/ 46 w 76"/>
                <a:gd name="T31" fmla="*/ 76 h 77"/>
                <a:gd name="T32" fmla="*/ 39 w 76"/>
                <a:gd name="T33" fmla="*/ 77 h 77"/>
                <a:gd name="T34" fmla="*/ 30 w 76"/>
                <a:gd name="T35" fmla="*/ 76 h 77"/>
                <a:gd name="T36" fmla="*/ 23 w 76"/>
                <a:gd name="T37" fmla="*/ 74 h 77"/>
                <a:gd name="T38" fmla="*/ 17 w 76"/>
                <a:gd name="T39" fmla="*/ 70 h 77"/>
                <a:gd name="T40" fmla="*/ 11 w 76"/>
                <a:gd name="T41" fmla="*/ 66 h 77"/>
                <a:gd name="T42" fmla="*/ 5 w 76"/>
                <a:gd name="T43" fmla="*/ 60 h 77"/>
                <a:gd name="T44" fmla="*/ 3 w 76"/>
                <a:gd name="T45" fmla="*/ 53 h 77"/>
                <a:gd name="T46" fmla="*/ 0 w 76"/>
                <a:gd name="T47" fmla="*/ 46 h 77"/>
                <a:gd name="T48" fmla="*/ 0 w 76"/>
                <a:gd name="T49" fmla="*/ 38 h 77"/>
                <a:gd name="T50" fmla="*/ 0 w 76"/>
                <a:gd name="T51" fmla="*/ 31 h 77"/>
                <a:gd name="T52" fmla="*/ 3 w 76"/>
                <a:gd name="T53" fmla="*/ 24 h 77"/>
                <a:gd name="T54" fmla="*/ 5 w 76"/>
                <a:gd name="T55" fmla="*/ 17 h 77"/>
                <a:gd name="T56" fmla="*/ 11 w 76"/>
                <a:gd name="T57" fmla="*/ 11 h 77"/>
                <a:gd name="T58" fmla="*/ 17 w 76"/>
                <a:gd name="T59" fmla="*/ 7 h 77"/>
                <a:gd name="T60" fmla="*/ 23 w 76"/>
                <a:gd name="T61" fmla="*/ 2 h 77"/>
                <a:gd name="T62" fmla="*/ 30 w 76"/>
                <a:gd name="T63" fmla="*/ 1 h 77"/>
                <a:gd name="T64" fmla="*/ 39 w 76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6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3" y="24"/>
                  </a:lnTo>
                  <a:lnTo>
                    <a:pt x="76" y="31"/>
                  </a:lnTo>
                  <a:lnTo>
                    <a:pt x="76" y="38"/>
                  </a:lnTo>
                  <a:lnTo>
                    <a:pt x="76" y="46"/>
                  </a:lnTo>
                  <a:lnTo>
                    <a:pt x="73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5" y="60"/>
                  </a:lnTo>
                  <a:lnTo>
                    <a:pt x="3" y="53"/>
                  </a:lnTo>
                  <a:lnTo>
                    <a:pt x="0" y="46"/>
                  </a:lnTo>
                  <a:lnTo>
                    <a:pt x="0" y="38"/>
                  </a:lnTo>
                  <a:lnTo>
                    <a:pt x="0" y="31"/>
                  </a:lnTo>
                  <a:lnTo>
                    <a:pt x="3" y="24"/>
                  </a:lnTo>
                  <a:lnTo>
                    <a:pt x="5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593"/>
            <p:cNvSpPr>
              <a:spLocks/>
            </p:cNvSpPr>
            <p:nvPr/>
          </p:nvSpPr>
          <p:spPr bwMode="auto">
            <a:xfrm>
              <a:off x="786000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7 w 78"/>
                <a:gd name="T3" fmla="*/ 1 h 77"/>
                <a:gd name="T4" fmla="*/ 55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5 w 78"/>
                <a:gd name="T29" fmla="*/ 74 h 77"/>
                <a:gd name="T30" fmla="*/ 47 w 78"/>
                <a:gd name="T31" fmla="*/ 76 h 77"/>
                <a:gd name="T32" fmla="*/ 39 w 78"/>
                <a:gd name="T33" fmla="*/ 77 h 77"/>
                <a:gd name="T34" fmla="*/ 32 w 78"/>
                <a:gd name="T35" fmla="*/ 76 h 77"/>
                <a:gd name="T36" fmla="*/ 24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4 w 78"/>
                <a:gd name="T61" fmla="*/ 2 h 77"/>
                <a:gd name="T62" fmla="*/ 32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7" y="1"/>
                  </a:lnTo>
                  <a:lnTo>
                    <a:pt x="55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5" y="74"/>
                  </a:lnTo>
                  <a:lnTo>
                    <a:pt x="47" y="76"/>
                  </a:lnTo>
                  <a:lnTo>
                    <a:pt x="39" y="77"/>
                  </a:lnTo>
                  <a:lnTo>
                    <a:pt x="32" y="76"/>
                  </a:lnTo>
                  <a:lnTo>
                    <a:pt x="24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4" y="2"/>
                  </a:lnTo>
                  <a:lnTo>
                    <a:pt x="32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594"/>
            <p:cNvSpPr>
              <a:spLocks/>
            </p:cNvSpPr>
            <p:nvPr/>
          </p:nvSpPr>
          <p:spPr bwMode="auto">
            <a:xfrm>
              <a:off x="711745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6 w 78"/>
                <a:gd name="T3" fmla="*/ 1 h 77"/>
                <a:gd name="T4" fmla="*/ 53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3 w 78"/>
                <a:gd name="T29" fmla="*/ 74 h 77"/>
                <a:gd name="T30" fmla="*/ 46 w 78"/>
                <a:gd name="T31" fmla="*/ 76 h 77"/>
                <a:gd name="T32" fmla="*/ 39 w 78"/>
                <a:gd name="T33" fmla="*/ 77 h 77"/>
                <a:gd name="T34" fmla="*/ 30 w 78"/>
                <a:gd name="T35" fmla="*/ 76 h 77"/>
                <a:gd name="T36" fmla="*/ 23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3 w 78"/>
                <a:gd name="T61" fmla="*/ 2 h 77"/>
                <a:gd name="T62" fmla="*/ 30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2" name="Rectangle 11"/>
          <p:cNvSpPr/>
          <p:nvPr/>
        </p:nvSpPr>
        <p:spPr>
          <a:xfrm>
            <a:off x="363530" y="434401"/>
            <a:ext cx="161939" cy="157326"/>
          </a:xfrm>
          <a:prstGeom prst="rect">
            <a:avLst/>
          </a:prstGeom>
          <a:pattFill prst="ltUpDiag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b="1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7190" y="331719"/>
            <a:ext cx="533617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ko-KR" altLang="en-US" sz="2400" b="1" spc="-150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영상정</a:t>
            </a:r>
            <a:r>
              <a:rPr lang="ko-KR" altLang="en-US" sz="2400" b="1" spc="-150" dirty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보</a:t>
            </a:r>
            <a:r>
              <a:rPr lang="ko-KR" altLang="en-US" sz="2400" b="1" spc="-150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의 </a:t>
            </a:r>
            <a:r>
              <a:rPr lang="ko-KR" altLang="en-US" sz="2400" b="1" spc="-150" dirty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중요성</a:t>
            </a:r>
            <a:endParaRPr lang="ko-KR" altLang="en-US" b="1" spc="-150" dirty="0">
              <a:solidFill>
                <a:schemeClr val="bg1"/>
              </a:solidFill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pic>
        <p:nvPicPr>
          <p:cNvPr id="1026" name="Picture 2" descr="http://image3.inews24.com/image_gisa/201809/1470113427302_1_1623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333" y="2513538"/>
            <a:ext cx="4419215" cy="2275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01458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42020" y="930223"/>
            <a:ext cx="628660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ko-KR" altLang="en-US" sz="1200" b="1" spc="-150" dirty="0" smtClean="0">
                <a:solidFill>
                  <a:schemeClr val="bg1"/>
                </a:solidFill>
                <a:latin typeface="+mn-ea"/>
              </a:rPr>
              <a:t>국가 보안 카메라 도입에 보안 카메라 도입 권고문</a:t>
            </a:r>
            <a:r>
              <a:rPr lang="en-US" altLang="ko-KR" sz="1200" b="1" spc="-150" dirty="0" smtClean="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50" b="1" spc="-150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3" name="Group 85"/>
          <p:cNvGrpSpPr/>
          <p:nvPr/>
        </p:nvGrpSpPr>
        <p:grpSpPr>
          <a:xfrm>
            <a:off x="758520" y="881376"/>
            <a:ext cx="371819" cy="321281"/>
            <a:chOff x="504994" y="5962425"/>
            <a:chExt cx="449901" cy="388750"/>
          </a:xfrm>
          <a:solidFill>
            <a:srgbClr val="00B0F0"/>
          </a:solidFill>
        </p:grpSpPr>
        <p:sp>
          <p:nvSpPr>
            <p:cNvPr id="4" name="Freeform 591"/>
            <p:cNvSpPr>
              <a:spLocks noEditPoints="1"/>
            </p:cNvSpPr>
            <p:nvPr/>
          </p:nvSpPr>
          <p:spPr bwMode="auto">
            <a:xfrm>
              <a:off x="504994" y="5962425"/>
              <a:ext cx="449901" cy="388750"/>
            </a:xfrm>
            <a:custGeom>
              <a:avLst/>
              <a:gdLst>
                <a:gd name="T0" fmla="*/ 55 w 927"/>
                <a:gd name="T1" fmla="*/ 39 h 800"/>
                <a:gd name="T2" fmla="*/ 48 w 927"/>
                <a:gd name="T3" fmla="*/ 42 h 800"/>
                <a:gd name="T4" fmla="*/ 42 w 927"/>
                <a:gd name="T5" fmla="*/ 46 h 800"/>
                <a:gd name="T6" fmla="*/ 39 w 927"/>
                <a:gd name="T7" fmla="*/ 54 h 800"/>
                <a:gd name="T8" fmla="*/ 39 w 927"/>
                <a:gd name="T9" fmla="*/ 559 h 800"/>
                <a:gd name="T10" fmla="*/ 40 w 927"/>
                <a:gd name="T11" fmla="*/ 568 h 800"/>
                <a:gd name="T12" fmla="*/ 45 w 927"/>
                <a:gd name="T13" fmla="*/ 573 h 800"/>
                <a:gd name="T14" fmla="*/ 50 w 927"/>
                <a:gd name="T15" fmla="*/ 578 h 800"/>
                <a:gd name="T16" fmla="*/ 58 w 927"/>
                <a:gd name="T17" fmla="*/ 579 h 800"/>
                <a:gd name="T18" fmla="*/ 154 w 927"/>
                <a:gd name="T19" fmla="*/ 706 h 800"/>
                <a:gd name="T20" fmla="*/ 868 w 927"/>
                <a:gd name="T21" fmla="*/ 579 h 800"/>
                <a:gd name="T22" fmla="*/ 877 w 927"/>
                <a:gd name="T23" fmla="*/ 578 h 800"/>
                <a:gd name="T24" fmla="*/ 883 w 927"/>
                <a:gd name="T25" fmla="*/ 573 h 800"/>
                <a:gd name="T26" fmla="*/ 887 w 927"/>
                <a:gd name="T27" fmla="*/ 568 h 800"/>
                <a:gd name="T28" fmla="*/ 888 w 927"/>
                <a:gd name="T29" fmla="*/ 559 h 800"/>
                <a:gd name="T30" fmla="*/ 888 w 927"/>
                <a:gd name="T31" fmla="*/ 54 h 800"/>
                <a:gd name="T32" fmla="*/ 886 w 927"/>
                <a:gd name="T33" fmla="*/ 46 h 800"/>
                <a:gd name="T34" fmla="*/ 880 w 927"/>
                <a:gd name="T35" fmla="*/ 42 h 800"/>
                <a:gd name="T36" fmla="*/ 873 w 927"/>
                <a:gd name="T37" fmla="*/ 39 h 800"/>
                <a:gd name="T38" fmla="*/ 58 w 927"/>
                <a:gd name="T39" fmla="*/ 38 h 800"/>
                <a:gd name="T40" fmla="*/ 115 w 927"/>
                <a:gd name="T41" fmla="*/ 618 h 800"/>
                <a:gd name="T42" fmla="*/ 46 w 927"/>
                <a:gd name="T43" fmla="*/ 617 h 800"/>
                <a:gd name="T44" fmla="*/ 26 w 927"/>
                <a:gd name="T45" fmla="*/ 608 h 800"/>
                <a:gd name="T46" fmla="*/ 10 w 927"/>
                <a:gd name="T47" fmla="*/ 592 h 800"/>
                <a:gd name="T48" fmla="*/ 1 w 927"/>
                <a:gd name="T49" fmla="*/ 571 h 800"/>
                <a:gd name="T50" fmla="*/ 0 w 927"/>
                <a:gd name="T51" fmla="*/ 58 h 800"/>
                <a:gd name="T52" fmla="*/ 4 w 927"/>
                <a:gd name="T53" fmla="*/ 35 h 800"/>
                <a:gd name="T54" fmla="*/ 17 w 927"/>
                <a:gd name="T55" fmla="*/ 16 h 800"/>
                <a:gd name="T56" fmla="*/ 36 w 927"/>
                <a:gd name="T57" fmla="*/ 5 h 800"/>
                <a:gd name="T58" fmla="*/ 58 w 927"/>
                <a:gd name="T59" fmla="*/ 0 h 800"/>
                <a:gd name="T60" fmla="*/ 881 w 927"/>
                <a:gd name="T61" fmla="*/ 0 h 800"/>
                <a:gd name="T62" fmla="*/ 901 w 927"/>
                <a:gd name="T63" fmla="*/ 9 h 800"/>
                <a:gd name="T64" fmla="*/ 917 w 927"/>
                <a:gd name="T65" fmla="*/ 25 h 800"/>
                <a:gd name="T66" fmla="*/ 926 w 927"/>
                <a:gd name="T67" fmla="*/ 46 h 800"/>
                <a:gd name="T68" fmla="*/ 927 w 927"/>
                <a:gd name="T69" fmla="*/ 559 h 800"/>
                <a:gd name="T70" fmla="*/ 922 w 927"/>
                <a:gd name="T71" fmla="*/ 582 h 800"/>
                <a:gd name="T72" fmla="*/ 910 w 927"/>
                <a:gd name="T73" fmla="*/ 601 h 800"/>
                <a:gd name="T74" fmla="*/ 891 w 927"/>
                <a:gd name="T75" fmla="*/ 612 h 800"/>
                <a:gd name="T76" fmla="*/ 868 w 927"/>
                <a:gd name="T77" fmla="*/ 618 h 800"/>
                <a:gd name="T78" fmla="*/ 115 w 927"/>
                <a:gd name="T79" fmla="*/ 80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27" h="800">
                  <a:moveTo>
                    <a:pt x="58" y="38"/>
                  </a:moveTo>
                  <a:lnTo>
                    <a:pt x="55" y="39"/>
                  </a:lnTo>
                  <a:lnTo>
                    <a:pt x="50" y="39"/>
                  </a:lnTo>
                  <a:lnTo>
                    <a:pt x="48" y="42"/>
                  </a:lnTo>
                  <a:lnTo>
                    <a:pt x="45" y="43"/>
                  </a:lnTo>
                  <a:lnTo>
                    <a:pt x="42" y="46"/>
                  </a:lnTo>
                  <a:lnTo>
                    <a:pt x="40" y="51"/>
                  </a:lnTo>
                  <a:lnTo>
                    <a:pt x="39" y="54"/>
                  </a:lnTo>
                  <a:lnTo>
                    <a:pt x="39" y="58"/>
                  </a:lnTo>
                  <a:lnTo>
                    <a:pt x="39" y="559"/>
                  </a:lnTo>
                  <a:lnTo>
                    <a:pt x="39" y="563"/>
                  </a:lnTo>
                  <a:lnTo>
                    <a:pt x="40" y="568"/>
                  </a:lnTo>
                  <a:lnTo>
                    <a:pt x="42" y="571"/>
                  </a:lnTo>
                  <a:lnTo>
                    <a:pt x="45" y="573"/>
                  </a:lnTo>
                  <a:lnTo>
                    <a:pt x="48" y="575"/>
                  </a:lnTo>
                  <a:lnTo>
                    <a:pt x="50" y="578"/>
                  </a:lnTo>
                  <a:lnTo>
                    <a:pt x="55" y="579"/>
                  </a:lnTo>
                  <a:lnTo>
                    <a:pt x="58" y="579"/>
                  </a:lnTo>
                  <a:lnTo>
                    <a:pt x="154" y="579"/>
                  </a:lnTo>
                  <a:lnTo>
                    <a:pt x="154" y="706"/>
                  </a:lnTo>
                  <a:lnTo>
                    <a:pt x="282" y="579"/>
                  </a:lnTo>
                  <a:lnTo>
                    <a:pt x="868" y="579"/>
                  </a:lnTo>
                  <a:lnTo>
                    <a:pt x="873" y="579"/>
                  </a:lnTo>
                  <a:lnTo>
                    <a:pt x="877" y="578"/>
                  </a:lnTo>
                  <a:lnTo>
                    <a:pt x="880" y="575"/>
                  </a:lnTo>
                  <a:lnTo>
                    <a:pt x="883" y="573"/>
                  </a:lnTo>
                  <a:lnTo>
                    <a:pt x="886" y="571"/>
                  </a:lnTo>
                  <a:lnTo>
                    <a:pt x="887" y="568"/>
                  </a:lnTo>
                  <a:lnTo>
                    <a:pt x="888" y="563"/>
                  </a:lnTo>
                  <a:lnTo>
                    <a:pt x="888" y="559"/>
                  </a:lnTo>
                  <a:lnTo>
                    <a:pt x="888" y="58"/>
                  </a:lnTo>
                  <a:lnTo>
                    <a:pt x="888" y="54"/>
                  </a:lnTo>
                  <a:lnTo>
                    <a:pt x="887" y="51"/>
                  </a:lnTo>
                  <a:lnTo>
                    <a:pt x="886" y="46"/>
                  </a:lnTo>
                  <a:lnTo>
                    <a:pt x="883" y="43"/>
                  </a:lnTo>
                  <a:lnTo>
                    <a:pt x="880" y="42"/>
                  </a:lnTo>
                  <a:lnTo>
                    <a:pt x="877" y="39"/>
                  </a:lnTo>
                  <a:lnTo>
                    <a:pt x="873" y="39"/>
                  </a:lnTo>
                  <a:lnTo>
                    <a:pt x="868" y="38"/>
                  </a:lnTo>
                  <a:lnTo>
                    <a:pt x="58" y="38"/>
                  </a:lnTo>
                  <a:close/>
                  <a:moveTo>
                    <a:pt x="115" y="800"/>
                  </a:moveTo>
                  <a:lnTo>
                    <a:pt x="115" y="618"/>
                  </a:lnTo>
                  <a:lnTo>
                    <a:pt x="58" y="618"/>
                  </a:lnTo>
                  <a:lnTo>
                    <a:pt x="46" y="617"/>
                  </a:lnTo>
                  <a:lnTo>
                    <a:pt x="36" y="612"/>
                  </a:lnTo>
                  <a:lnTo>
                    <a:pt x="26" y="608"/>
                  </a:lnTo>
                  <a:lnTo>
                    <a:pt x="17" y="601"/>
                  </a:lnTo>
                  <a:lnTo>
                    <a:pt x="10" y="592"/>
                  </a:lnTo>
                  <a:lnTo>
                    <a:pt x="4" y="582"/>
                  </a:lnTo>
                  <a:lnTo>
                    <a:pt x="1" y="571"/>
                  </a:lnTo>
                  <a:lnTo>
                    <a:pt x="0" y="559"/>
                  </a:lnTo>
                  <a:lnTo>
                    <a:pt x="0" y="58"/>
                  </a:lnTo>
                  <a:lnTo>
                    <a:pt x="1" y="46"/>
                  </a:lnTo>
                  <a:lnTo>
                    <a:pt x="4" y="35"/>
                  </a:lnTo>
                  <a:lnTo>
                    <a:pt x="10" y="25"/>
                  </a:lnTo>
                  <a:lnTo>
                    <a:pt x="17" y="16"/>
                  </a:lnTo>
                  <a:lnTo>
                    <a:pt x="26" y="9"/>
                  </a:lnTo>
                  <a:lnTo>
                    <a:pt x="36" y="5"/>
                  </a:lnTo>
                  <a:lnTo>
                    <a:pt x="46" y="0"/>
                  </a:lnTo>
                  <a:lnTo>
                    <a:pt x="58" y="0"/>
                  </a:lnTo>
                  <a:lnTo>
                    <a:pt x="868" y="0"/>
                  </a:lnTo>
                  <a:lnTo>
                    <a:pt x="881" y="0"/>
                  </a:lnTo>
                  <a:lnTo>
                    <a:pt x="891" y="5"/>
                  </a:lnTo>
                  <a:lnTo>
                    <a:pt x="901" y="9"/>
                  </a:lnTo>
                  <a:lnTo>
                    <a:pt x="910" y="16"/>
                  </a:lnTo>
                  <a:lnTo>
                    <a:pt x="917" y="25"/>
                  </a:lnTo>
                  <a:lnTo>
                    <a:pt x="922" y="35"/>
                  </a:lnTo>
                  <a:lnTo>
                    <a:pt x="926" y="46"/>
                  </a:lnTo>
                  <a:lnTo>
                    <a:pt x="927" y="58"/>
                  </a:lnTo>
                  <a:lnTo>
                    <a:pt x="927" y="559"/>
                  </a:lnTo>
                  <a:lnTo>
                    <a:pt x="926" y="571"/>
                  </a:lnTo>
                  <a:lnTo>
                    <a:pt x="922" y="582"/>
                  </a:lnTo>
                  <a:lnTo>
                    <a:pt x="917" y="592"/>
                  </a:lnTo>
                  <a:lnTo>
                    <a:pt x="910" y="601"/>
                  </a:lnTo>
                  <a:lnTo>
                    <a:pt x="901" y="608"/>
                  </a:lnTo>
                  <a:lnTo>
                    <a:pt x="891" y="612"/>
                  </a:lnTo>
                  <a:lnTo>
                    <a:pt x="881" y="617"/>
                  </a:lnTo>
                  <a:lnTo>
                    <a:pt x="868" y="618"/>
                  </a:lnTo>
                  <a:lnTo>
                    <a:pt x="298" y="618"/>
                  </a:lnTo>
                  <a:lnTo>
                    <a:pt x="115" y="8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" name="Freeform 592"/>
            <p:cNvSpPr>
              <a:spLocks/>
            </p:cNvSpPr>
            <p:nvPr/>
          </p:nvSpPr>
          <p:spPr bwMode="auto">
            <a:xfrm>
              <a:off x="636033" y="6093464"/>
              <a:ext cx="37856" cy="37856"/>
            </a:xfrm>
            <a:custGeom>
              <a:avLst/>
              <a:gdLst>
                <a:gd name="T0" fmla="*/ 39 w 76"/>
                <a:gd name="T1" fmla="*/ 0 h 77"/>
                <a:gd name="T2" fmla="*/ 46 w 76"/>
                <a:gd name="T3" fmla="*/ 1 h 77"/>
                <a:gd name="T4" fmla="*/ 53 w 76"/>
                <a:gd name="T5" fmla="*/ 2 h 77"/>
                <a:gd name="T6" fmla="*/ 60 w 76"/>
                <a:gd name="T7" fmla="*/ 7 h 77"/>
                <a:gd name="T8" fmla="*/ 66 w 76"/>
                <a:gd name="T9" fmla="*/ 11 h 77"/>
                <a:gd name="T10" fmla="*/ 70 w 76"/>
                <a:gd name="T11" fmla="*/ 17 h 77"/>
                <a:gd name="T12" fmla="*/ 73 w 76"/>
                <a:gd name="T13" fmla="*/ 24 h 77"/>
                <a:gd name="T14" fmla="*/ 76 w 76"/>
                <a:gd name="T15" fmla="*/ 31 h 77"/>
                <a:gd name="T16" fmla="*/ 76 w 76"/>
                <a:gd name="T17" fmla="*/ 38 h 77"/>
                <a:gd name="T18" fmla="*/ 76 w 76"/>
                <a:gd name="T19" fmla="*/ 46 h 77"/>
                <a:gd name="T20" fmla="*/ 73 w 76"/>
                <a:gd name="T21" fmla="*/ 53 h 77"/>
                <a:gd name="T22" fmla="*/ 70 w 76"/>
                <a:gd name="T23" fmla="*/ 60 h 77"/>
                <a:gd name="T24" fmla="*/ 66 w 76"/>
                <a:gd name="T25" fmla="*/ 66 h 77"/>
                <a:gd name="T26" fmla="*/ 60 w 76"/>
                <a:gd name="T27" fmla="*/ 70 h 77"/>
                <a:gd name="T28" fmla="*/ 53 w 76"/>
                <a:gd name="T29" fmla="*/ 74 h 77"/>
                <a:gd name="T30" fmla="*/ 46 w 76"/>
                <a:gd name="T31" fmla="*/ 76 h 77"/>
                <a:gd name="T32" fmla="*/ 39 w 76"/>
                <a:gd name="T33" fmla="*/ 77 h 77"/>
                <a:gd name="T34" fmla="*/ 30 w 76"/>
                <a:gd name="T35" fmla="*/ 76 h 77"/>
                <a:gd name="T36" fmla="*/ 23 w 76"/>
                <a:gd name="T37" fmla="*/ 74 h 77"/>
                <a:gd name="T38" fmla="*/ 17 w 76"/>
                <a:gd name="T39" fmla="*/ 70 h 77"/>
                <a:gd name="T40" fmla="*/ 11 w 76"/>
                <a:gd name="T41" fmla="*/ 66 h 77"/>
                <a:gd name="T42" fmla="*/ 5 w 76"/>
                <a:gd name="T43" fmla="*/ 60 h 77"/>
                <a:gd name="T44" fmla="*/ 3 w 76"/>
                <a:gd name="T45" fmla="*/ 53 h 77"/>
                <a:gd name="T46" fmla="*/ 0 w 76"/>
                <a:gd name="T47" fmla="*/ 46 h 77"/>
                <a:gd name="T48" fmla="*/ 0 w 76"/>
                <a:gd name="T49" fmla="*/ 38 h 77"/>
                <a:gd name="T50" fmla="*/ 0 w 76"/>
                <a:gd name="T51" fmla="*/ 31 h 77"/>
                <a:gd name="T52" fmla="*/ 3 w 76"/>
                <a:gd name="T53" fmla="*/ 24 h 77"/>
                <a:gd name="T54" fmla="*/ 5 w 76"/>
                <a:gd name="T55" fmla="*/ 17 h 77"/>
                <a:gd name="T56" fmla="*/ 11 w 76"/>
                <a:gd name="T57" fmla="*/ 11 h 77"/>
                <a:gd name="T58" fmla="*/ 17 w 76"/>
                <a:gd name="T59" fmla="*/ 7 h 77"/>
                <a:gd name="T60" fmla="*/ 23 w 76"/>
                <a:gd name="T61" fmla="*/ 2 h 77"/>
                <a:gd name="T62" fmla="*/ 30 w 76"/>
                <a:gd name="T63" fmla="*/ 1 h 77"/>
                <a:gd name="T64" fmla="*/ 39 w 76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6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3" y="24"/>
                  </a:lnTo>
                  <a:lnTo>
                    <a:pt x="76" y="31"/>
                  </a:lnTo>
                  <a:lnTo>
                    <a:pt x="76" y="38"/>
                  </a:lnTo>
                  <a:lnTo>
                    <a:pt x="76" y="46"/>
                  </a:lnTo>
                  <a:lnTo>
                    <a:pt x="73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5" y="60"/>
                  </a:lnTo>
                  <a:lnTo>
                    <a:pt x="3" y="53"/>
                  </a:lnTo>
                  <a:lnTo>
                    <a:pt x="0" y="46"/>
                  </a:lnTo>
                  <a:lnTo>
                    <a:pt x="0" y="38"/>
                  </a:lnTo>
                  <a:lnTo>
                    <a:pt x="0" y="31"/>
                  </a:lnTo>
                  <a:lnTo>
                    <a:pt x="3" y="24"/>
                  </a:lnTo>
                  <a:lnTo>
                    <a:pt x="5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593"/>
            <p:cNvSpPr>
              <a:spLocks/>
            </p:cNvSpPr>
            <p:nvPr/>
          </p:nvSpPr>
          <p:spPr bwMode="auto">
            <a:xfrm>
              <a:off x="786000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7 w 78"/>
                <a:gd name="T3" fmla="*/ 1 h 77"/>
                <a:gd name="T4" fmla="*/ 55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5 w 78"/>
                <a:gd name="T29" fmla="*/ 74 h 77"/>
                <a:gd name="T30" fmla="*/ 47 w 78"/>
                <a:gd name="T31" fmla="*/ 76 h 77"/>
                <a:gd name="T32" fmla="*/ 39 w 78"/>
                <a:gd name="T33" fmla="*/ 77 h 77"/>
                <a:gd name="T34" fmla="*/ 32 w 78"/>
                <a:gd name="T35" fmla="*/ 76 h 77"/>
                <a:gd name="T36" fmla="*/ 24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4 w 78"/>
                <a:gd name="T61" fmla="*/ 2 h 77"/>
                <a:gd name="T62" fmla="*/ 32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7" y="1"/>
                  </a:lnTo>
                  <a:lnTo>
                    <a:pt x="55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5" y="74"/>
                  </a:lnTo>
                  <a:lnTo>
                    <a:pt x="47" y="76"/>
                  </a:lnTo>
                  <a:lnTo>
                    <a:pt x="39" y="77"/>
                  </a:lnTo>
                  <a:lnTo>
                    <a:pt x="32" y="76"/>
                  </a:lnTo>
                  <a:lnTo>
                    <a:pt x="24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4" y="2"/>
                  </a:lnTo>
                  <a:lnTo>
                    <a:pt x="32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594"/>
            <p:cNvSpPr>
              <a:spLocks/>
            </p:cNvSpPr>
            <p:nvPr/>
          </p:nvSpPr>
          <p:spPr bwMode="auto">
            <a:xfrm>
              <a:off x="711745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6 w 78"/>
                <a:gd name="T3" fmla="*/ 1 h 77"/>
                <a:gd name="T4" fmla="*/ 53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3 w 78"/>
                <a:gd name="T29" fmla="*/ 74 h 77"/>
                <a:gd name="T30" fmla="*/ 46 w 78"/>
                <a:gd name="T31" fmla="*/ 76 h 77"/>
                <a:gd name="T32" fmla="*/ 39 w 78"/>
                <a:gd name="T33" fmla="*/ 77 h 77"/>
                <a:gd name="T34" fmla="*/ 30 w 78"/>
                <a:gd name="T35" fmla="*/ 76 h 77"/>
                <a:gd name="T36" fmla="*/ 23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3 w 78"/>
                <a:gd name="T61" fmla="*/ 2 h 77"/>
                <a:gd name="T62" fmla="*/ 30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8" name="Rectangle 11"/>
          <p:cNvSpPr/>
          <p:nvPr/>
        </p:nvSpPr>
        <p:spPr>
          <a:xfrm>
            <a:off x="363530" y="434401"/>
            <a:ext cx="161939" cy="157326"/>
          </a:xfrm>
          <a:prstGeom prst="rect">
            <a:avLst/>
          </a:prstGeom>
          <a:pattFill prst="ltUpDiag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b="1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7190" y="331719"/>
            <a:ext cx="533617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ko-KR" altLang="en-US" sz="2400" b="1" spc="-150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국내 </a:t>
            </a:r>
            <a:r>
              <a:rPr lang="en-US" altLang="ko-KR" sz="2400" b="1" spc="-150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IPCAM</a:t>
            </a:r>
            <a:r>
              <a:rPr lang="ko-KR" altLang="en-US" sz="2400" b="1" spc="-150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 정</a:t>
            </a:r>
            <a:r>
              <a:rPr lang="ko-KR" altLang="en-US" sz="2400" b="1" spc="-150" dirty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책</a:t>
            </a:r>
            <a:r>
              <a:rPr lang="ko-KR" altLang="en-US" sz="2400" b="1" spc="-150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의 </a:t>
            </a:r>
            <a:r>
              <a:rPr lang="ko-KR" altLang="en-US" sz="2400" b="1" spc="-150" dirty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변화</a:t>
            </a:r>
            <a:endParaRPr lang="ko-KR" altLang="en-US" b="1" spc="-150" dirty="0">
              <a:solidFill>
                <a:schemeClr val="bg1"/>
              </a:solidFill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871" y="1412776"/>
            <a:ext cx="2739121" cy="3873718"/>
          </a:xfrm>
          <a:prstGeom prst="rect">
            <a:avLst/>
          </a:prstGeom>
          <a:ln>
            <a:solidFill>
              <a:schemeClr val="accent5"/>
            </a:solidFill>
          </a:ln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0922" y="1412776"/>
            <a:ext cx="2660262" cy="3873717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2289921" y="5544032"/>
            <a:ext cx="1561999" cy="276999"/>
          </a:xfrm>
          <a:prstGeom prst="rect">
            <a:avLst/>
          </a:prstGeom>
          <a:solidFill>
            <a:srgbClr val="C00000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200" dirty="0" smtClean="0"/>
              <a:t>교육부 공지 공문</a:t>
            </a:r>
            <a:endParaRPr lang="ko-KR" altLang="en-US" sz="1200" dirty="0"/>
          </a:p>
        </p:txBody>
      </p:sp>
      <p:sp>
        <p:nvSpPr>
          <p:cNvPr id="25" name="TextBox 24"/>
          <p:cNvSpPr txBox="1"/>
          <p:nvPr/>
        </p:nvSpPr>
        <p:spPr>
          <a:xfrm>
            <a:off x="5702220" y="5544032"/>
            <a:ext cx="1704908" cy="276999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200" dirty="0" smtClean="0"/>
              <a:t>지자체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제주시</a:t>
            </a:r>
            <a:r>
              <a:rPr lang="en-US" altLang="ko-KR" sz="1200" dirty="0" smtClean="0"/>
              <a:t>) </a:t>
            </a:r>
            <a:r>
              <a:rPr lang="ko-KR" altLang="en-US" sz="1200" dirty="0" smtClean="0"/>
              <a:t>공문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958895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42020" y="930223"/>
            <a:ext cx="628660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ko-KR" altLang="en-US" sz="1200" b="1" spc="-150" dirty="0" smtClean="0">
                <a:solidFill>
                  <a:schemeClr val="bg1"/>
                </a:solidFill>
                <a:latin typeface="+mn-ea"/>
              </a:rPr>
              <a:t>국내 </a:t>
            </a:r>
            <a:r>
              <a:rPr lang="en-US" altLang="ko-KR" sz="1200" b="1" spc="-150" dirty="0" smtClean="0">
                <a:solidFill>
                  <a:schemeClr val="bg1"/>
                </a:solidFill>
                <a:latin typeface="+mn-ea"/>
              </a:rPr>
              <a:t>IPCAM </a:t>
            </a:r>
            <a:r>
              <a:rPr lang="ko-KR" altLang="en-US" sz="1200" b="1" spc="-150" dirty="0" smtClean="0">
                <a:solidFill>
                  <a:schemeClr val="bg1"/>
                </a:solidFill>
                <a:latin typeface="+mn-ea"/>
              </a:rPr>
              <a:t>산업의 주요법안 및 제도에서 그 해답이 있다</a:t>
            </a:r>
            <a:r>
              <a:rPr lang="en-US" altLang="ko-KR" sz="1200" b="1" spc="-150" dirty="0" smtClean="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50" b="1" spc="-150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3" name="Group 85"/>
          <p:cNvGrpSpPr/>
          <p:nvPr/>
        </p:nvGrpSpPr>
        <p:grpSpPr>
          <a:xfrm>
            <a:off x="758520" y="881376"/>
            <a:ext cx="371819" cy="321281"/>
            <a:chOff x="504994" y="5962425"/>
            <a:chExt cx="449901" cy="388750"/>
          </a:xfrm>
          <a:solidFill>
            <a:srgbClr val="00B0F0"/>
          </a:solidFill>
        </p:grpSpPr>
        <p:sp>
          <p:nvSpPr>
            <p:cNvPr id="4" name="Freeform 591"/>
            <p:cNvSpPr>
              <a:spLocks noEditPoints="1"/>
            </p:cNvSpPr>
            <p:nvPr/>
          </p:nvSpPr>
          <p:spPr bwMode="auto">
            <a:xfrm>
              <a:off x="504994" y="5962425"/>
              <a:ext cx="449901" cy="388750"/>
            </a:xfrm>
            <a:custGeom>
              <a:avLst/>
              <a:gdLst>
                <a:gd name="T0" fmla="*/ 55 w 927"/>
                <a:gd name="T1" fmla="*/ 39 h 800"/>
                <a:gd name="T2" fmla="*/ 48 w 927"/>
                <a:gd name="T3" fmla="*/ 42 h 800"/>
                <a:gd name="T4" fmla="*/ 42 w 927"/>
                <a:gd name="T5" fmla="*/ 46 h 800"/>
                <a:gd name="T6" fmla="*/ 39 w 927"/>
                <a:gd name="T7" fmla="*/ 54 h 800"/>
                <a:gd name="T8" fmla="*/ 39 w 927"/>
                <a:gd name="T9" fmla="*/ 559 h 800"/>
                <a:gd name="T10" fmla="*/ 40 w 927"/>
                <a:gd name="T11" fmla="*/ 568 h 800"/>
                <a:gd name="T12" fmla="*/ 45 w 927"/>
                <a:gd name="T13" fmla="*/ 573 h 800"/>
                <a:gd name="T14" fmla="*/ 50 w 927"/>
                <a:gd name="T15" fmla="*/ 578 h 800"/>
                <a:gd name="T16" fmla="*/ 58 w 927"/>
                <a:gd name="T17" fmla="*/ 579 h 800"/>
                <a:gd name="T18" fmla="*/ 154 w 927"/>
                <a:gd name="T19" fmla="*/ 706 h 800"/>
                <a:gd name="T20" fmla="*/ 868 w 927"/>
                <a:gd name="T21" fmla="*/ 579 h 800"/>
                <a:gd name="T22" fmla="*/ 877 w 927"/>
                <a:gd name="T23" fmla="*/ 578 h 800"/>
                <a:gd name="T24" fmla="*/ 883 w 927"/>
                <a:gd name="T25" fmla="*/ 573 h 800"/>
                <a:gd name="T26" fmla="*/ 887 w 927"/>
                <a:gd name="T27" fmla="*/ 568 h 800"/>
                <a:gd name="T28" fmla="*/ 888 w 927"/>
                <a:gd name="T29" fmla="*/ 559 h 800"/>
                <a:gd name="T30" fmla="*/ 888 w 927"/>
                <a:gd name="T31" fmla="*/ 54 h 800"/>
                <a:gd name="T32" fmla="*/ 886 w 927"/>
                <a:gd name="T33" fmla="*/ 46 h 800"/>
                <a:gd name="T34" fmla="*/ 880 w 927"/>
                <a:gd name="T35" fmla="*/ 42 h 800"/>
                <a:gd name="T36" fmla="*/ 873 w 927"/>
                <a:gd name="T37" fmla="*/ 39 h 800"/>
                <a:gd name="T38" fmla="*/ 58 w 927"/>
                <a:gd name="T39" fmla="*/ 38 h 800"/>
                <a:gd name="T40" fmla="*/ 115 w 927"/>
                <a:gd name="T41" fmla="*/ 618 h 800"/>
                <a:gd name="T42" fmla="*/ 46 w 927"/>
                <a:gd name="T43" fmla="*/ 617 h 800"/>
                <a:gd name="T44" fmla="*/ 26 w 927"/>
                <a:gd name="T45" fmla="*/ 608 h 800"/>
                <a:gd name="T46" fmla="*/ 10 w 927"/>
                <a:gd name="T47" fmla="*/ 592 h 800"/>
                <a:gd name="T48" fmla="*/ 1 w 927"/>
                <a:gd name="T49" fmla="*/ 571 h 800"/>
                <a:gd name="T50" fmla="*/ 0 w 927"/>
                <a:gd name="T51" fmla="*/ 58 h 800"/>
                <a:gd name="T52" fmla="*/ 4 w 927"/>
                <a:gd name="T53" fmla="*/ 35 h 800"/>
                <a:gd name="T54" fmla="*/ 17 w 927"/>
                <a:gd name="T55" fmla="*/ 16 h 800"/>
                <a:gd name="T56" fmla="*/ 36 w 927"/>
                <a:gd name="T57" fmla="*/ 5 h 800"/>
                <a:gd name="T58" fmla="*/ 58 w 927"/>
                <a:gd name="T59" fmla="*/ 0 h 800"/>
                <a:gd name="T60" fmla="*/ 881 w 927"/>
                <a:gd name="T61" fmla="*/ 0 h 800"/>
                <a:gd name="T62" fmla="*/ 901 w 927"/>
                <a:gd name="T63" fmla="*/ 9 h 800"/>
                <a:gd name="T64" fmla="*/ 917 w 927"/>
                <a:gd name="T65" fmla="*/ 25 h 800"/>
                <a:gd name="T66" fmla="*/ 926 w 927"/>
                <a:gd name="T67" fmla="*/ 46 h 800"/>
                <a:gd name="T68" fmla="*/ 927 w 927"/>
                <a:gd name="T69" fmla="*/ 559 h 800"/>
                <a:gd name="T70" fmla="*/ 922 w 927"/>
                <a:gd name="T71" fmla="*/ 582 h 800"/>
                <a:gd name="T72" fmla="*/ 910 w 927"/>
                <a:gd name="T73" fmla="*/ 601 h 800"/>
                <a:gd name="T74" fmla="*/ 891 w 927"/>
                <a:gd name="T75" fmla="*/ 612 h 800"/>
                <a:gd name="T76" fmla="*/ 868 w 927"/>
                <a:gd name="T77" fmla="*/ 618 h 800"/>
                <a:gd name="T78" fmla="*/ 115 w 927"/>
                <a:gd name="T79" fmla="*/ 80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27" h="800">
                  <a:moveTo>
                    <a:pt x="58" y="38"/>
                  </a:moveTo>
                  <a:lnTo>
                    <a:pt x="55" y="39"/>
                  </a:lnTo>
                  <a:lnTo>
                    <a:pt x="50" y="39"/>
                  </a:lnTo>
                  <a:lnTo>
                    <a:pt x="48" y="42"/>
                  </a:lnTo>
                  <a:lnTo>
                    <a:pt x="45" y="43"/>
                  </a:lnTo>
                  <a:lnTo>
                    <a:pt x="42" y="46"/>
                  </a:lnTo>
                  <a:lnTo>
                    <a:pt x="40" y="51"/>
                  </a:lnTo>
                  <a:lnTo>
                    <a:pt x="39" y="54"/>
                  </a:lnTo>
                  <a:lnTo>
                    <a:pt x="39" y="58"/>
                  </a:lnTo>
                  <a:lnTo>
                    <a:pt x="39" y="559"/>
                  </a:lnTo>
                  <a:lnTo>
                    <a:pt x="39" y="563"/>
                  </a:lnTo>
                  <a:lnTo>
                    <a:pt x="40" y="568"/>
                  </a:lnTo>
                  <a:lnTo>
                    <a:pt x="42" y="571"/>
                  </a:lnTo>
                  <a:lnTo>
                    <a:pt x="45" y="573"/>
                  </a:lnTo>
                  <a:lnTo>
                    <a:pt x="48" y="575"/>
                  </a:lnTo>
                  <a:lnTo>
                    <a:pt x="50" y="578"/>
                  </a:lnTo>
                  <a:lnTo>
                    <a:pt x="55" y="579"/>
                  </a:lnTo>
                  <a:lnTo>
                    <a:pt x="58" y="579"/>
                  </a:lnTo>
                  <a:lnTo>
                    <a:pt x="154" y="579"/>
                  </a:lnTo>
                  <a:lnTo>
                    <a:pt x="154" y="706"/>
                  </a:lnTo>
                  <a:lnTo>
                    <a:pt x="282" y="579"/>
                  </a:lnTo>
                  <a:lnTo>
                    <a:pt x="868" y="579"/>
                  </a:lnTo>
                  <a:lnTo>
                    <a:pt x="873" y="579"/>
                  </a:lnTo>
                  <a:lnTo>
                    <a:pt x="877" y="578"/>
                  </a:lnTo>
                  <a:lnTo>
                    <a:pt x="880" y="575"/>
                  </a:lnTo>
                  <a:lnTo>
                    <a:pt x="883" y="573"/>
                  </a:lnTo>
                  <a:lnTo>
                    <a:pt x="886" y="571"/>
                  </a:lnTo>
                  <a:lnTo>
                    <a:pt x="887" y="568"/>
                  </a:lnTo>
                  <a:lnTo>
                    <a:pt x="888" y="563"/>
                  </a:lnTo>
                  <a:lnTo>
                    <a:pt x="888" y="559"/>
                  </a:lnTo>
                  <a:lnTo>
                    <a:pt x="888" y="58"/>
                  </a:lnTo>
                  <a:lnTo>
                    <a:pt x="888" y="54"/>
                  </a:lnTo>
                  <a:lnTo>
                    <a:pt x="887" y="51"/>
                  </a:lnTo>
                  <a:lnTo>
                    <a:pt x="886" y="46"/>
                  </a:lnTo>
                  <a:lnTo>
                    <a:pt x="883" y="43"/>
                  </a:lnTo>
                  <a:lnTo>
                    <a:pt x="880" y="42"/>
                  </a:lnTo>
                  <a:lnTo>
                    <a:pt x="877" y="39"/>
                  </a:lnTo>
                  <a:lnTo>
                    <a:pt x="873" y="39"/>
                  </a:lnTo>
                  <a:lnTo>
                    <a:pt x="868" y="38"/>
                  </a:lnTo>
                  <a:lnTo>
                    <a:pt x="58" y="38"/>
                  </a:lnTo>
                  <a:close/>
                  <a:moveTo>
                    <a:pt x="115" y="800"/>
                  </a:moveTo>
                  <a:lnTo>
                    <a:pt x="115" y="618"/>
                  </a:lnTo>
                  <a:lnTo>
                    <a:pt x="58" y="618"/>
                  </a:lnTo>
                  <a:lnTo>
                    <a:pt x="46" y="617"/>
                  </a:lnTo>
                  <a:lnTo>
                    <a:pt x="36" y="612"/>
                  </a:lnTo>
                  <a:lnTo>
                    <a:pt x="26" y="608"/>
                  </a:lnTo>
                  <a:lnTo>
                    <a:pt x="17" y="601"/>
                  </a:lnTo>
                  <a:lnTo>
                    <a:pt x="10" y="592"/>
                  </a:lnTo>
                  <a:lnTo>
                    <a:pt x="4" y="582"/>
                  </a:lnTo>
                  <a:lnTo>
                    <a:pt x="1" y="571"/>
                  </a:lnTo>
                  <a:lnTo>
                    <a:pt x="0" y="559"/>
                  </a:lnTo>
                  <a:lnTo>
                    <a:pt x="0" y="58"/>
                  </a:lnTo>
                  <a:lnTo>
                    <a:pt x="1" y="46"/>
                  </a:lnTo>
                  <a:lnTo>
                    <a:pt x="4" y="35"/>
                  </a:lnTo>
                  <a:lnTo>
                    <a:pt x="10" y="25"/>
                  </a:lnTo>
                  <a:lnTo>
                    <a:pt x="17" y="16"/>
                  </a:lnTo>
                  <a:lnTo>
                    <a:pt x="26" y="9"/>
                  </a:lnTo>
                  <a:lnTo>
                    <a:pt x="36" y="5"/>
                  </a:lnTo>
                  <a:lnTo>
                    <a:pt x="46" y="0"/>
                  </a:lnTo>
                  <a:lnTo>
                    <a:pt x="58" y="0"/>
                  </a:lnTo>
                  <a:lnTo>
                    <a:pt x="868" y="0"/>
                  </a:lnTo>
                  <a:lnTo>
                    <a:pt x="881" y="0"/>
                  </a:lnTo>
                  <a:lnTo>
                    <a:pt x="891" y="5"/>
                  </a:lnTo>
                  <a:lnTo>
                    <a:pt x="901" y="9"/>
                  </a:lnTo>
                  <a:lnTo>
                    <a:pt x="910" y="16"/>
                  </a:lnTo>
                  <a:lnTo>
                    <a:pt x="917" y="25"/>
                  </a:lnTo>
                  <a:lnTo>
                    <a:pt x="922" y="35"/>
                  </a:lnTo>
                  <a:lnTo>
                    <a:pt x="926" y="46"/>
                  </a:lnTo>
                  <a:lnTo>
                    <a:pt x="927" y="58"/>
                  </a:lnTo>
                  <a:lnTo>
                    <a:pt x="927" y="559"/>
                  </a:lnTo>
                  <a:lnTo>
                    <a:pt x="926" y="571"/>
                  </a:lnTo>
                  <a:lnTo>
                    <a:pt x="922" y="582"/>
                  </a:lnTo>
                  <a:lnTo>
                    <a:pt x="917" y="592"/>
                  </a:lnTo>
                  <a:lnTo>
                    <a:pt x="910" y="601"/>
                  </a:lnTo>
                  <a:lnTo>
                    <a:pt x="901" y="608"/>
                  </a:lnTo>
                  <a:lnTo>
                    <a:pt x="891" y="612"/>
                  </a:lnTo>
                  <a:lnTo>
                    <a:pt x="881" y="617"/>
                  </a:lnTo>
                  <a:lnTo>
                    <a:pt x="868" y="618"/>
                  </a:lnTo>
                  <a:lnTo>
                    <a:pt x="298" y="618"/>
                  </a:lnTo>
                  <a:lnTo>
                    <a:pt x="115" y="8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" name="Freeform 592"/>
            <p:cNvSpPr>
              <a:spLocks/>
            </p:cNvSpPr>
            <p:nvPr/>
          </p:nvSpPr>
          <p:spPr bwMode="auto">
            <a:xfrm>
              <a:off x="636033" y="6093464"/>
              <a:ext cx="37856" cy="37856"/>
            </a:xfrm>
            <a:custGeom>
              <a:avLst/>
              <a:gdLst>
                <a:gd name="T0" fmla="*/ 39 w 76"/>
                <a:gd name="T1" fmla="*/ 0 h 77"/>
                <a:gd name="T2" fmla="*/ 46 w 76"/>
                <a:gd name="T3" fmla="*/ 1 h 77"/>
                <a:gd name="T4" fmla="*/ 53 w 76"/>
                <a:gd name="T5" fmla="*/ 2 h 77"/>
                <a:gd name="T6" fmla="*/ 60 w 76"/>
                <a:gd name="T7" fmla="*/ 7 h 77"/>
                <a:gd name="T8" fmla="*/ 66 w 76"/>
                <a:gd name="T9" fmla="*/ 11 h 77"/>
                <a:gd name="T10" fmla="*/ 70 w 76"/>
                <a:gd name="T11" fmla="*/ 17 h 77"/>
                <a:gd name="T12" fmla="*/ 73 w 76"/>
                <a:gd name="T13" fmla="*/ 24 h 77"/>
                <a:gd name="T14" fmla="*/ 76 w 76"/>
                <a:gd name="T15" fmla="*/ 31 h 77"/>
                <a:gd name="T16" fmla="*/ 76 w 76"/>
                <a:gd name="T17" fmla="*/ 38 h 77"/>
                <a:gd name="T18" fmla="*/ 76 w 76"/>
                <a:gd name="T19" fmla="*/ 46 h 77"/>
                <a:gd name="T20" fmla="*/ 73 w 76"/>
                <a:gd name="T21" fmla="*/ 53 h 77"/>
                <a:gd name="T22" fmla="*/ 70 w 76"/>
                <a:gd name="T23" fmla="*/ 60 h 77"/>
                <a:gd name="T24" fmla="*/ 66 w 76"/>
                <a:gd name="T25" fmla="*/ 66 h 77"/>
                <a:gd name="T26" fmla="*/ 60 w 76"/>
                <a:gd name="T27" fmla="*/ 70 h 77"/>
                <a:gd name="T28" fmla="*/ 53 w 76"/>
                <a:gd name="T29" fmla="*/ 74 h 77"/>
                <a:gd name="T30" fmla="*/ 46 w 76"/>
                <a:gd name="T31" fmla="*/ 76 h 77"/>
                <a:gd name="T32" fmla="*/ 39 w 76"/>
                <a:gd name="T33" fmla="*/ 77 h 77"/>
                <a:gd name="T34" fmla="*/ 30 w 76"/>
                <a:gd name="T35" fmla="*/ 76 h 77"/>
                <a:gd name="T36" fmla="*/ 23 w 76"/>
                <a:gd name="T37" fmla="*/ 74 h 77"/>
                <a:gd name="T38" fmla="*/ 17 w 76"/>
                <a:gd name="T39" fmla="*/ 70 h 77"/>
                <a:gd name="T40" fmla="*/ 11 w 76"/>
                <a:gd name="T41" fmla="*/ 66 h 77"/>
                <a:gd name="T42" fmla="*/ 5 w 76"/>
                <a:gd name="T43" fmla="*/ 60 h 77"/>
                <a:gd name="T44" fmla="*/ 3 w 76"/>
                <a:gd name="T45" fmla="*/ 53 h 77"/>
                <a:gd name="T46" fmla="*/ 0 w 76"/>
                <a:gd name="T47" fmla="*/ 46 h 77"/>
                <a:gd name="T48" fmla="*/ 0 w 76"/>
                <a:gd name="T49" fmla="*/ 38 h 77"/>
                <a:gd name="T50" fmla="*/ 0 w 76"/>
                <a:gd name="T51" fmla="*/ 31 h 77"/>
                <a:gd name="T52" fmla="*/ 3 w 76"/>
                <a:gd name="T53" fmla="*/ 24 h 77"/>
                <a:gd name="T54" fmla="*/ 5 w 76"/>
                <a:gd name="T55" fmla="*/ 17 h 77"/>
                <a:gd name="T56" fmla="*/ 11 w 76"/>
                <a:gd name="T57" fmla="*/ 11 h 77"/>
                <a:gd name="T58" fmla="*/ 17 w 76"/>
                <a:gd name="T59" fmla="*/ 7 h 77"/>
                <a:gd name="T60" fmla="*/ 23 w 76"/>
                <a:gd name="T61" fmla="*/ 2 h 77"/>
                <a:gd name="T62" fmla="*/ 30 w 76"/>
                <a:gd name="T63" fmla="*/ 1 h 77"/>
                <a:gd name="T64" fmla="*/ 39 w 76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6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3" y="24"/>
                  </a:lnTo>
                  <a:lnTo>
                    <a:pt x="76" y="31"/>
                  </a:lnTo>
                  <a:lnTo>
                    <a:pt x="76" y="38"/>
                  </a:lnTo>
                  <a:lnTo>
                    <a:pt x="76" y="46"/>
                  </a:lnTo>
                  <a:lnTo>
                    <a:pt x="73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5" y="60"/>
                  </a:lnTo>
                  <a:lnTo>
                    <a:pt x="3" y="53"/>
                  </a:lnTo>
                  <a:lnTo>
                    <a:pt x="0" y="46"/>
                  </a:lnTo>
                  <a:lnTo>
                    <a:pt x="0" y="38"/>
                  </a:lnTo>
                  <a:lnTo>
                    <a:pt x="0" y="31"/>
                  </a:lnTo>
                  <a:lnTo>
                    <a:pt x="3" y="24"/>
                  </a:lnTo>
                  <a:lnTo>
                    <a:pt x="5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593"/>
            <p:cNvSpPr>
              <a:spLocks/>
            </p:cNvSpPr>
            <p:nvPr/>
          </p:nvSpPr>
          <p:spPr bwMode="auto">
            <a:xfrm>
              <a:off x="786000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7 w 78"/>
                <a:gd name="T3" fmla="*/ 1 h 77"/>
                <a:gd name="T4" fmla="*/ 55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5 w 78"/>
                <a:gd name="T29" fmla="*/ 74 h 77"/>
                <a:gd name="T30" fmla="*/ 47 w 78"/>
                <a:gd name="T31" fmla="*/ 76 h 77"/>
                <a:gd name="T32" fmla="*/ 39 w 78"/>
                <a:gd name="T33" fmla="*/ 77 h 77"/>
                <a:gd name="T34" fmla="*/ 32 w 78"/>
                <a:gd name="T35" fmla="*/ 76 h 77"/>
                <a:gd name="T36" fmla="*/ 24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4 w 78"/>
                <a:gd name="T61" fmla="*/ 2 h 77"/>
                <a:gd name="T62" fmla="*/ 32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7" y="1"/>
                  </a:lnTo>
                  <a:lnTo>
                    <a:pt x="55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5" y="74"/>
                  </a:lnTo>
                  <a:lnTo>
                    <a:pt x="47" y="76"/>
                  </a:lnTo>
                  <a:lnTo>
                    <a:pt x="39" y="77"/>
                  </a:lnTo>
                  <a:lnTo>
                    <a:pt x="32" y="76"/>
                  </a:lnTo>
                  <a:lnTo>
                    <a:pt x="24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4" y="2"/>
                  </a:lnTo>
                  <a:lnTo>
                    <a:pt x="32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594"/>
            <p:cNvSpPr>
              <a:spLocks/>
            </p:cNvSpPr>
            <p:nvPr/>
          </p:nvSpPr>
          <p:spPr bwMode="auto">
            <a:xfrm>
              <a:off x="711745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6 w 78"/>
                <a:gd name="T3" fmla="*/ 1 h 77"/>
                <a:gd name="T4" fmla="*/ 53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3 w 78"/>
                <a:gd name="T29" fmla="*/ 74 h 77"/>
                <a:gd name="T30" fmla="*/ 46 w 78"/>
                <a:gd name="T31" fmla="*/ 76 h 77"/>
                <a:gd name="T32" fmla="*/ 39 w 78"/>
                <a:gd name="T33" fmla="*/ 77 h 77"/>
                <a:gd name="T34" fmla="*/ 30 w 78"/>
                <a:gd name="T35" fmla="*/ 76 h 77"/>
                <a:gd name="T36" fmla="*/ 23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3 w 78"/>
                <a:gd name="T61" fmla="*/ 2 h 77"/>
                <a:gd name="T62" fmla="*/ 30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8" name="Rectangle 11"/>
          <p:cNvSpPr/>
          <p:nvPr/>
        </p:nvSpPr>
        <p:spPr>
          <a:xfrm>
            <a:off x="363530" y="434401"/>
            <a:ext cx="161939" cy="157326"/>
          </a:xfrm>
          <a:prstGeom prst="rect">
            <a:avLst/>
          </a:prstGeom>
          <a:pattFill prst="ltUpDiag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b="1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7190" y="331719"/>
            <a:ext cx="533617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ko-KR" altLang="en-US" sz="2400" b="1" spc="-150" dirty="0" smtClean="0">
                <a:solidFill>
                  <a:srgbClr val="00B0F0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보안 </a:t>
            </a:r>
            <a:r>
              <a:rPr lang="en-US" altLang="ko-KR" sz="2400" b="1" spc="-150" dirty="0" smtClean="0">
                <a:solidFill>
                  <a:srgbClr val="00B0F0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IPCAM / NVR,</a:t>
            </a:r>
            <a:r>
              <a:rPr lang="ko-KR" altLang="en-US" sz="2400" b="1" spc="-150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 </a:t>
            </a:r>
            <a:r>
              <a:rPr lang="en-US" altLang="ko-KR" sz="2400" b="1" spc="-150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HTTPS </a:t>
            </a:r>
            <a:r>
              <a:rPr lang="ko-KR" altLang="en-US" sz="2400" b="1" spc="-150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통신 해야 한다 </a:t>
            </a:r>
            <a:r>
              <a:rPr lang="en-US" altLang="ko-KR" sz="2400" b="1" spc="-150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!</a:t>
            </a:r>
            <a:endParaRPr lang="ko-KR" altLang="en-US" b="1" spc="-150" dirty="0">
              <a:solidFill>
                <a:schemeClr val="bg1"/>
              </a:solidFill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1587500" y="4668690"/>
            <a:ext cx="6731000" cy="421027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 smtClean="0"/>
              <a:t>IPCAM 100% </a:t>
            </a:r>
            <a:r>
              <a:rPr lang="ko-KR" altLang="en-US" sz="1600" b="1" dirty="0" smtClean="0"/>
              <a:t>암호통신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 </a:t>
            </a:r>
            <a:r>
              <a:rPr lang="ko-KR" altLang="en-US" sz="1600" b="1" dirty="0"/>
              <a:t>이제는 더 이상 선택이 아닌 </a:t>
            </a:r>
            <a:r>
              <a:rPr lang="ko-KR" altLang="en-US" sz="1600" b="1" dirty="0">
                <a:solidFill>
                  <a:srgbClr val="FFFF00"/>
                </a:solidFill>
              </a:rPr>
              <a:t>필수</a:t>
            </a:r>
            <a:r>
              <a:rPr lang="ko-KR" altLang="en-US" sz="1600" b="1" dirty="0"/>
              <a:t>입니다</a:t>
            </a:r>
            <a:r>
              <a:rPr lang="en-US" altLang="ko-KR" sz="1600" b="1" dirty="0"/>
              <a:t>.</a:t>
            </a:r>
            <a:endParaRPr lang="ko-KR" altLang="en-US" sz="16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438328" y="1868402"/>
            <a:ext cx="2316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l"/>
            </a:pPr>
            <a:r>
              <a:rPr lang="ko-KR" altLang="en-US" sz="1200" b="1" dirty="0" smtClean="0">
                <a:solidFill>
                  <a:schemeClr val="bg1"/>
                </a:solidFill>
                <a:latin typeface="나눔고딕"/>
              </a:rPr>
              <a:t>개인 영상정보보호법 요약</a:t>
            </a:r>
            <a:endParaRPr lang="en-US" altLang="ko-KR" sz="1200" b="1" dirty="0">
              <a:solidFill>
                <a:schemeClr val="bg1"/>
              </a:solidFill>
              <a:latin typeface="나눔고딕"/>
            </a:endParaRPr>
          </a:p>
        </p:txBody>
      </p:sp>
      <p:pic>
        <p:nvPicPr>
          <p:cNvPr id="22" name="그림 21" descr="보호 범위의 확대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0062" y="2490844"/>
            <a:ext cx="325614" cy="242984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그림 22" descr="개인정보 수집·이용 제공기준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9698" y="3523224"/>
            <a:ext cx="311075" cy="2367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그림 23" descr="영상정보 처리기기 규제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9698" y="3132955"/>
            <a:ext cx="311075" cy="3029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그림 24" descr="개인정보 유출 통지 및 신고제 도입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7149" y="3860439"/>
            <a:ext cx="282575" cy="2465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그림 25" descr="보호의무 적용대상의 확대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7225" y="2832792"/>
            <a:ext cx="328821" cy="216816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TextBox 26"/>
          <p:cNvSpPr txBox="1"/>
          <p:nvPr/>
        </p:nvSpPr>
        <p:spPr>
          <a:xfrm>
            <a:off x="6138308" y="2490843"/>
            <a:ext cx="37676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  <a:latin typeface="나눔고딕"/>
              </a:rPr>
              <a:t>공공 및 민간을 불문하고 업무 목적에 확대 적용</a:t>
            </a:r>
            <a:endParaRPr lang="en-US" altLang="ko-KR" sz="1200" dirty="0">
              <a:solidFill>
                <a:schemeClr val="bg1"/>
              </a:solidFill>
              <a:latin typeface="나눔고딕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138308" y="2841840"/>
            <a:ext cx="32163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  <a:latin typeface="나눔고딕"/>
              </a:rPr>
              <a:t>주민번호 외 암호화 등의 안전조치 의무화  </a:t>
            </a:r>
            <a:endParaRPr lang="en-US" altLang="ko-KR" sz="1200" dirty="0">
              <a:solidFill>
                <a:schemeClr val="bg1"/>
              </a:solidFill>
              <a:latin typeface="나눔고딕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138308" y="3205074"/>
            <a:ext cx="33050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  <a:latin typeface="나눔고딕"/>
              </a:rPr>
              <a:t>영상 정보 처리 기기 규제를 민간까지 확대</a:t>
            </a:r>
            <a:endParaRPr lang="en-US" altLang="ko-KR" sz="1200" dirty="0">
              <a:solidFill>
                <a:schemeClr val="bg1"/>
              </a:solidFill>
              <a:latin typeface="나눔고딕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138308" y="3562344"/>
            <a:ext cx="33050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  <a:latin typeface="나눔고딕"/>
              </a:rPr>
              <a:t>개인 정보 수집 이용 제공 기준 확대</a:t>
            </a:r>
            <a:endParaRPr lang="en-US" altLang="ko-KR" sz="1200" dirty="0">
              <a:solidFill>
                <a:schemeClr val="bg1"/>
              </a:solidFill>
              <a:latin typeface="나눔고딕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138379" y="3867954"/>
            <a:ext cx="29565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  <a:latin typeface="나눔고딕"/>
              </a:rPr>
              <a:t>영상정보 불법 이용 시 징계 및 처벌 강화</a:t>
            </a:r>
            <a:endParaRPr lang="en-US" altLang="ko-KR" sz="1200" dirty="0">
              <a:solidFill>
                <a:schemeClr val="bg1"/>
              </a:solidFill>
              <a:latin typeface="나눔고딕"/>
            </a:endParaRPr>
          </a:p>
        </p:txBody>
      </p:sp>
      <p:pic>
        <p:nvPicPr>
          <p:cNvPr id="32" name="그림 31" descr="보호 범위의 확대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23" y="2471269"/>
            <a:ext cx="353824" cy="242984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그림 32" descr="개인정보 수집·이용 제공기준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322" y="3557655"/>
            <a:ext cx="311075" cy="236719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그림 33" descr="영상정보 처리기기 규제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322" y="3140340"/>
            <a:ext cx="311075" cy="302951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그림 34" descr="개인정보 유출 통지 및 신고제 도입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773" y="3925822"/>
            <a:ext cx="282575" cy="246593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그림 35" descr="보호의무 적용대상의 확대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849" y="2813217"/>
            <a:ext cx="328821" cy="216816"/>
          </a:xfrm>
          <a:prstGeom prst="rect">
            <a:avLst/>
          </a:prstGeom>
          <a:noFill/>
          <a:ln>
            <a:noFill/>
          </a:ln>
        </p:spPr>
      </p:pic>
      <p:sp>
        <p:nvSpPr>
          <p:cNvPr id="37" name="TextBox 36"/>
          <p:cNvSpPr txBox="1"/>
          <p:nvPr/>
        </p:nvSpPr>
        <p:spPr>
          <a:xfrm>
            <a:off x="1214788" y="2451172"/>
            <a:ext cx="36787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  <a:latin typeface="나눔고딕"/>
              </a:rPr>
              <a:t>암호화 및 해시 알고리즘 보안강도 </a:t>
            </a:r>
            <a:r>
              <a:rPr lang="en-US" altLang="ko-KR" sz="1200" dirty="0" smtClean="0">
                <a:solidFill>
                  <a:schemeClr val="bg1"/>
                </a:solidFill>
                <a:latin typeface="나눔고딕"/>
              </a:rPr>
              <a:t>112bit </a:t>
            </a:r>
            <a:r>
              <a:rPr lang="ko-KR" altLang="en-US" sz="1200" dirty="0" smtClean="0">
                <a:solidFill>
                  <a:schemeClr val="bg1"/>
                </a:solidFill>
                <a:latin typeface="나눔고딕"/>
              </a:rPr>
              <a:t>이상</a:t>
            </a:r>
            <a:endParaRPr lang="en-US" altLang="ko-KR" sz="1200" dirty="0">
              <a:solidFill>
                <a:schemeClr val="bg1"/>
              </a:solidFill>
              <a:latin typeface="나눔고딕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214788" y="2802169"/>
            <a:ext cx="41635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  <a:latin typeface="나눔고딕"/>
              </a:rPr>
              <a:t>원격 접속 시 암호통신 프로토콜이 신뢰된 채널 제공  </a:t>
            </a:r>
            <a:endParaRPr lang="en-US" altLang="ko-KR" sz="1200" dirty="0">
              <a:solidFill>
                <a:schemeClr val="bg1"/>
              </a:solidFill>
              <a:latin typeface="나눔고딕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214788" y="3179516"/>
            <a:ext cx="40251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  <a:latin typeface="나눔고딕"/>
              </a:rPr>
              <a:t>장비 내에 저장된 개인키는 암호화되어 저장</a:t>
            </a:r>
            <a:endParaRPr lang="en-US" altLang="ko-KR" sz="1200" dirty="0">
              <a:solidFill>
                <a:schemeClr val="bg1"/>
              </a:solidFill>
              <a:latin typeface="나눔고딕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214788" y="3576679"/>
            <a:ext cx="41635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  <a:latin typeface="나눔고딕"/>
              </a:rPr>
              <a:t>영상 데이터를 장비 외부로 반출할 경우 암호화 반출</a:t>
            </a:r>
            <a:endParaRPr lang="en-US" altLang="ko-KR" sz="1200" dirty="0">
              <a:solidFill>
                <a:schemeClr val="bg1"/>
              </a:solidFill>
              <a:latin typeface="나눔고딕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214788" y="3913242"/>
            <a:ext cx="395006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  <a:latin typeface="나눔고딕"/>
              </a:rPr>
              <a:t>패스워드 텍스트 방식</a:t>
            </a:r>
            <a:r>
              <a:rPr lang="en-US" altLang="ko-KR" sz="1200" dirty="0">
                <a:solidFill>
                  <a:schemeClr val="bg1"/>
                </a:solidFill>
                <a:latin typeface="나눔고딕"/>
              </a:rPr>
              <a:t> </a:t>
            </a:r>
            <a:r>
              <a:rPr lang="en-US" altLang="ko-KR" sz="1200" dirty="0" smtClean="0">
                <a:solidFill>
                  <a:schemeClr val="bg1"/>
                </a:solidFill>
                <a:latin typeface="나눔고딕"/>
              </a:rPr>
              <a:t>/ </a:t>
            </a:r>
            <a:r>
              <a:rPr lang="ko-KR" altLang="en-US" sz="1200" dirty="0" smtClean="0">
                <a:solidFill>
                  <a:schemeClr val="bg1"/>
                </a:solidFill>
                <a:latin typeface="나눔고딕"/>
              </a:rPr>
              <a:t>기존 방식 인증하면 안 된다  </a:t>
            </a:r>
            <a:endParaRPr lang="en-US" altLang="ko-KR" sz="1200" dirty="0">
              <a:solidFill>
                <a:schemeClr val="bg1"/>
              </a:solidFill>
              <a:latin typeface="나눔고딕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129945" y="1883019"/>
            <a:ext cx="31263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l"/>
            </a:pPr>
            <a:r>
              <a:rPr lang="en-US" altLang="ko-KR" sz="1200" b="1" dirty="0" smtClean="0">
                <a:solidFill>
                  <a:schemeClr val="bg1"/>
                </a:solidFill>
                <a:latin typeface="나눔고딕"/>
              </a:rPr>
              <a:t>TTA </a:t>
            </a:r>
            <a:r>
              <a:rPr lang="ko-KR" altLang="en-US" sz="1200" b="1" dirty="0" smtClean="0">
                <a:solidFill>
                  <a:schemeClr val="bg1"/>
                </a:solidFill>
                <a:latin typeface="나눔고딕"/>
              </a:rPr>
              <a:t>보안인증 제도 요약</a:t>
            </a:r>
            <a:endParaRPr lang="en-US" altLang="ko-KR" sz="1200" b="1" dirty="0">
              <a:solidFill>
                <a:schemeClr val="bg1"/>
              </a:solidFill>
              <a:latin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26874901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42020" y="930223"/>
            <a:ext cx="628660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ko-KR" altLang="en-US" sz="1200" b="1" spc="-150" dirty="0" smtClean="0">
                <a:solidFill>
                  <a:schemeClr val="bg1"/>
                </a:solidFill>
                <a:latin typeface="+mn-ea"/>
              </a:rPr>
              <a:t>국가별 </a:t>
            </a:r>
            <a:r>
              <a:rPr lang="en-US" altLang="ko-KR" sz="1200" b="1" spc="-150" dirty="0" smtClean="0">
                <a:solidFill>
                  <a:schemeClr val="bg1"/>
                </a:solidFill>
                <a:latin typeface="+mn-ea"/>
              </a:rPr>
              <a:t>CCTV  </a:t>
            </a:r>
            <a:r>
              <a:rPr lang="ko-KR" altLang="en-US" sz="1200" b="1" spc="-150" dirty="0" smtClean="0">
                <a:solidFill>
                  <a:schemeClr val="bg1"/>
                </a:solidFill>
                <a:latin typeface="+mn-ea"/>
              </a:rPr>
              <a:t>인증 관련 규제 확대 중</a:t>
            </a:r>
            <a:r>
              <a:rPr lang="en-US" altLang="ko-KR" sz="1200" b="1" spc="-150" dirty="0" smtClean="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50" b="1" spc="-150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3" name="Group 85"/>
          <p:cNvGrpSpPr/>
          <p:nvPr/>
        </p:nvGrpSpPr>
        <p:grpSpPr>
          <a:xfrm>
            <a:off x="758520" y="881376"/>
            <a:ext cx="371819" cy="321281"/>
            <a:chOff x="504994" y="5962425"/>
            <a:chExt cx="449901" cy="388750"/>
          </a:xfrm>
          <a:solidFill>
            <a:srgbClr val="00B0F0"/>
          </a:solidFill>
        </p:grpSpPr>
        <p:sp>
          <p:nvSpPr>
            <p:cNvPr id="4" name="Freeform 591"/>
            <p:cNvSpPr>
              <a:spLocks noEditPoints="1"/>
            </p:cNvSpPr>
            <p:nvPr/>
          </p:nvSpPr>
          <p:spPr bwMode="auto">
            <a:xfrm>
              <a:off x="504994" y="5962425"/>
              <a:ext cx="449901" cy="388750"/>
            </a:xfrm>
            <a:custGeom>
              <a:avLst/>
              <a:gdLst>
                <a:gd name="T0" fmla="*/ 55 w 927"/>
                <a:gd name="T1" fmla="*/ 39 h 800"/>
                <a:gd name="T2" fmla="*/ 48 w 927"/>
                <a:gd name="T3" fmla="*/ 42 h 800"/>
                <a:gd name="T4" fmla="*/ 42 w 927"/>
                <a:gd name="T5" fmla="*/ 46 h 800"/>
                <a:gd name="T6" fmla="*/ 39 w 927"/>
                <a:gd name="T7" fmla="*/ 54 h 800"/>
                <a:gd name="T8" fmla="*/ 39 w 927"/>
                <a:gd name="T9" fmla="*/ 559 h 800"/>
                <a:gd name="T10" fmla="*/ 40 w 927"/>
                <a:gd name="T11" fmla="*/ 568 h 800"/>
                <a:gd name="T12" fmla="*/ 45 w 927"/>
                <a:gd name="T13" fmla="*/ 573 h 800"/>
                <a:gd name="T14" fmla="*/ 50 w 927"/>
                <a:gd name="T15" fmla="*/ 578 h 800"/>
                <a:gd name="T16" fmla="*/ 58 w 927"/>
                <a:gd name="T17" fmla="*/ 579 h 800"/>
                <a:gd name="T18" fmla="*/ 154 w 927"/>
                <a:gd name="T19" fmla="*/ 706 h 800"/>
                <a:gd name="T20" fmla="*/ 868 w 927"/>
                <a:gd name="T21" fmla="*/ 579 h 800"/>
                <a:gd name="T22" fmla="*/ 877 w 927"/>
                <a:gd name="T23" fmla="*/ 578 h 800"/>
                <a:gd name="T24" fmla="*/ 883 w 927"/>
                <a:gd name="T25" fmla="*/ 573 h 800"/>
                <a:gd name="T26" fmla="*/ 887 w 927"/>
                <a:gd name="T27" fmla="*/ 568 h 800"/>
                <a:gd name="T28" fmla="*/ 888 w 927"/>
                <a:gd name="T29" fmla="*/ 559 h 800"/>
                <a:gd name="T30" fmla="*/ 888 w 927"/>
                <a:gd name="T31" fmla="*/ 54 h 800"/>
                <a:gd name="T32" fmla="*/ 886 w 927"/>
                <a:gd name="T33" fmla="*/ 46 h 800"/>
                <a:gd name="T34" fmla="*/ 880 w 927"/>
                <a:gd name="T35" fmla="*/ 42 h 800"/>
                <a:gd name="T36" fmla="*/ 873 w 927"/>
                <a:gd name="T37" fmla="*/ 39 h 800"/>
                <a:gd name="T38" fmla="*/ 58 w 927"/>
                <a:gd name="T39" fmla="*/ 38 h 800"/>
                <a:gd name="T40" fmla="*/ 115 w 927"/>
                <a:gd name="T41" fmla="*/ 618 h 800"/>
                <a:gd name="T42" fmla="*/ 46 w 927"/>
                <a:gd name="T43" fmla="*/ 617 h 800"/>
                <a:gd name="T44" fmla="*/ 26 w 927"/>
                <a:gd name="T45" fmla="*/ 608 h 800"/>
                <a:gd name="T46" fmla="*/ 10 w 927"/>
                <a:gd name="T47" fmla="*/ 592 h 800"/>
                <a:gd name="T48" fmla="*/ 1 w 927"/>
                <a:gd name="T49" fmla="*/ 571 h 800"/>
                <a:gd name="T50" fmla="*/ 0 w 927"/>
                <a:gd name="T51" fmla="*/ 58 h 800"/>
                <a:gd name="T52" fmla="*/ 4 w 927"/>
                <a:gd name="T53" fmla="*/ 35 h 800"/>
                <a:gd name="T54" fmla="*/ 17 w 927"/>
                <a:gd name="T55" fmla="*/ 16 h 800"/>
                <a:gd name="T56" fmla="*/ 36 w 927"/>
                <a:gd name="T57" fmla="*/ 5 h 800"/>
                <a:gd name="T58" fmla="*/ 58 w 927"/>
                <a:gd name="T59" fmla="*/ 0 h 800"/>
                <a:gd name="T60" fmla="*/ 881 w 927"/>
                <a:gd name="T61" fmla="*/ 0 h 800"/>
                <a:gd name="T62" fmla="*/ 901 w 927"/>
                <a:gd name="T63" fmla="*/ 9 h 800"/>
                <a:gd name="T64" fmla="*/ 917 w 927"/>
                <a:gd name="T65" fmla="*/ 25 h 800"/>
                <a:gd name="T66" fmla="*/ 926 w 927"/>
                <a:gd name="T67" fmla="*/ 46 h 800"/>
                <a:gd name="T68" fmla="*/ 927 w 927"/>
                <a:gd name="T69" fmla="*/ 559 h 800"/>
                <a:gd name="T70" fmla="*/ 922 w 927"/>
                <a:gd name="T71" fmla="*/ 582 h 800"/>
                <a:gd name="T72" fmla="*/ 910 w 927"/>
                <a:gd name="T73" fmla="*/ 601 h 800"/>
                <a:gd name="T74" fmla="*/ 891 w 927"/>
                <a:gd name="T75" fmla="*/ 612 h 800"/>
                <a:gd name="T76" fmla="*/ 868 w 927"/>
                <a:gd name="T77" fmla="*/ 618 h 800"/>
                <a:gd name="T78" fmla="*/ 115 w 927"/>
                <a:gd name="T79" fmla="*/ 80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27" h="800">
                  <a:moveTo>
                    <a:pt x="58" y="38"/>
                  </a:moveTo>
                  <a:lnTo>
                    <a:pt x="55" y="39"/>
                  </a:lnTo>
                  <a:lnTo>
                    <a:pt x="50" y="39"/>
                  </a:lnTo>
                  <a:lnTo>
                    <a:pt x="48" y="42"/>
                  </a:lnTo>
                  <a:lnTo>
                    <a:pt x="45" y="43"/>
                  </a:lnTo>
                  <a:lnTo>
                    <a:pt x="42" y="46"/>
                  </a:lnTo>
                  <a:lnTo>
                    <a:pt x="40" y="51"/>
                  </a:lnTo>
                  <a:lnTo>
                    <a:pt x="39" y="54"/>
                  </a:lnTo>
                  <a:lnTo>
                    <a:pt x="39" y="58"/>
                  </a:lnTo>
                  <a:lnTo>
                    <a:pt x="39" y="559"/>
                  </a:lnTo>
                  <a:lnTo>
                    <a:pt x="39" y="563"/>
                  </a:lnTo>
                  <a:lnTo>
                    <a:pt x="40" y="568"/>
                  </a:lnTo>
                  <a:lnTo>
                    <a:pt x="42" y="571"/>
                  </a:lnTo>
                  <a:lnTo>
                    <a:pt x="45" y="573"/>
                  </a:lnTo>
                  <a:lnTo>
                    <a:pt x="48" y="575"/>
                  </a:lnTo>
                  <a:lnTo>
                    <a:pt x="50" y="578"/>
                  </a:lnTo>
                  <a:lnTo>
                    <a:pt x="55" y="579"/>
                  </a:lnTo>
                  <a:lnTo>
                    <a:pt x="58" y="579"/>
                  </a:lnTo>
                  <a:lnTo>
                    <a:pt x="154" y="579"/>
                  </a:lnTo>
                  <a:lnTo>
                    <a:pt x="154" y="706"/>
                  </a:lnTo>
                  <a:lnTo>
                    <a:pt x="282" y="579"/>
                  </a:lnTo>
                  <a:lnTo>
                    <a:pt x="868" y="579"/>
                  </a:lnTo>
                  <a:lnTo>
                    <a:pt x="873" y="579"/>
                  </a:lnTo>
                  <a:lnTo>
                    <a:pt x="877" y="578"/>
                  </a:lnTo>
                  <a:lnTo>
                    <a:pt x="880" y="575"/>
                  </a:lnTo>
                  <a:lnTo>
                    <a:pt x="883" y="573"/>
                  </a:lnTo>
                  <a:lnTo>
                    <a:pt x="886" y="571"/>
                  </a:lnTo>
                  <a:lnTo>
                    <a:pt x="887" y="568"/>
                  </a:lnTo>
                  <a:lnTo>
                    <a:pt x="888" y="563"/>
                  </a:lnTo>
                  <a:lnTo>
                    <a:pt x="888" y="559"/>
                  </a:lnTo>
                  <a:lnTo>
                    <a:pt x="888" y="58"/>
                  </a:lnTo>
                  <a:lnTo>
                    <a:pt x="888" y="54"/>
                  </a:lnTo>
                  <a:lnTo>
                    <a:pt x="887" y="51"/>
                  </a:lnTo>
                  <a:lnTo>
                    <a:pt x="886" y="46"/>
                  </a:lnTo>
                  <a:lnTo>
                    <a:pt x="883" y="43"/>
                  </a:lnTo>
                  <a:lnTo>
                    <a:pt x="880" y="42"/>
                  </a:lnTo>
                  <a:lnTo>
                    <a:pt x="877" y="39"/>
                  </a:lnTo>
                  <a:lnTo>
                    <a:pt x="873" y="39"/>
                  </a:lnTo>
                  <a:lnTo>
                    <a:pt x="868" y="38"/>
                  </a:lnTo>
                  <a:lnTo>
                    <a:pt x="58" y="38"/>
                  </a:lnTo>
                  <a:close/>
                  <a:moveTo>
                    <a:pt x="115" y="800"/>
                  </a:moveTo>
                  <a:lnTo>
                    <a:pt x="115" y="618"/>
                  </a:lnTo>
                  <a:lnTo>
                    <a:pt x="58" y="618"/>
                  </a:lnTo>
                  <a:lnTo>
                    <a:pt x="46" y="617"/>
                  </a:lnTo>
                  <a:lnTo>
                    <a:pt x="36" y="612"/>
                  </a:lnTo>
                  <a:lnTo>
                    <a:pt x="26" y="608"/>
                  </a:lnTo>
                  <a:lnTo>
                    <a:pt x="17" y="601"/>
                  </a:lnTo>
                  <a:lnTo>
                    <a:pt x="10" y="592"/>
                  </a:lnTo>
                  <a:lnTo>
                    <a:pt x="4" y="582"/>
                  </a:lnTo>
                  <a:lnTo>
                    <a:pt x="1" y="571"/>
                  </a:lnTo>
                  <a:lnTo>
                    <a:pt x="0" y="559"/>
                  </a:lnTo>
                  <a:lnTo>
                    <a:pt x="0" y="58"/>
                  </a:lnTo>
                  <a:lnTo>
                    <a:pt x="1" y="46"/>
                  </a:lnTo>
                  <a:lnTo>
                    <a:pt x="4" y="35"/>
                  </a:lnTo>
                  <a:lnTo>
                    <a:pt x="10" y="25"/>
                  </a:lnTo>
                  <a:lnTo>
                    <a:pt x="17" y="16"/>
                  </a:lnTo>
                  <a:lnTo>
                    <a:pt x="26" y="9"/>
                  </a:lnTo>
                  <a:lnTo>
                    <a:pt x="36" y="5"/>
                  </a:lnTo>
                  <a:lnTo>
                    <a:pt x="46" y="0"/>
                  </a:lnTo>
                  <a:lnTo>
                    <a:pt x="58" y="0"/>
                  </a:lnTo>
                  <a:lnTo>
                    <a:pt x="868" y="0"/>
                  </a:lnTo>
                  <a:lnTo>
                    <a:pt x="881" y="0"/>
                  </a:lnTo>
                  <a:lnTo>
                    <a:pt x="891" y="5"/>
                  </a:lnTo>
                  <a:lnTo>
                    <a:pt x="901" y="9"/>
                  </a:lnTo>
                  <a:lnTo>
                    <a:pt x="910" y="16"/>
                  </a:lnTo>
                  <a:lnTo>
                    <a:pt x="917" y="25"/>
                  </a:lnTo>
                  <a:lnTo>
                    <a:pt x="922" y="35"/>
                  </a:lnTo>
                  <a:lnTo>
                    <a:pt x="926" y="46"/>
                  </a:lnTo>
                  <a:lnTo>
                    <a:pt x="927" y="58"/>
                  </a:lnTo>
                  <a:lnTo>
                    <a:pt x="927" y="559"/>
                  </a:lnTo>
                  <a:lnTo>
                    <a:pt x="926" y="571"/>
                  </a:lnTo>
                  <a:lnTo>
                    <a:pt x="922" y="582"/>
                  </a:lnTo>
                  <a:lnTo>
                    <a:pt x="917" y="592"/>
                  </a:lnTo>
                  <a:lnTo>
                    <a:pt x="910" y="601"/>
                  </a:lnTo>
                  <a:lnTo>
                    <a:pt x="901" y="608"/>
                  </a:lnTo>
                  <a:lnTo>
                    <a:pt x="891" y="612"/>
                  </a:lnTo>
                  <a:lnTo>
                    <a:pt x="881" y="617"/>
                  </a:lnTo>
                  <a:lnTo>
                    <a:pt x="868" y="618"/>
                  </a:lnTo>
                  <a:lnTo>
                    <a:pt x="298" y="618"/>
                  </a:lnTo>
                  <a:lnTo>
                    <a:pt x="115" y="8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" name="Freeform 592"/>
            <p:cNvSpPr>
              <a:spLocks/>
            </p:cNvSpPr>
            <p:nvPr/>
          </p:nvSpPr>
          <p:spPr bwMode="auto">
            <a:xfrm>
              <a:off x="636033" y="6093464"/>
              <a:ext cx="37856" cy="37856"/>
            </a:xfrm>
            <a:custGeom>
              <a:avLst/>
              <a:gdLst>
                <a:gd name="T0" fmla="*/ 39 w 76"/>
                <a:gd name="T1" fmla="*/ 0 h 77"/>
                <a:gd name="T2" fmla="*/ 46 w 76"/>
                <a:gd name="T3" fmla="*/ 1 h 77"/>
                <a:gd name="T4" fmla="*/ 53 w 76"/>
                <a:gd name="T5" fmla="*/ 2 h 77"/>
                <a:gd name="T6" fmla="*/ 60 w 76"/>
                <a:gd name="T7" fmla="*/ 7 h 77"/>
                <a:gd name="T8" fmla="*/ 66 w 76"/>
                <a:gd name="T9" fmla="*/ 11 h 77"/>
                <a:gd name="T10" fmla="*/ 70 w 76"/>
                <a:gd name="T11" fmla="*/ 17 h 77"/>
                <a:gd name="T12" fmla="*/ 73 w 76"/>
                <a:gd name="T13" fmla="*/ 24 h 77"/>
                <a:gd name="T14" fmla="*/ 76 w 76"/>
                <a:gd name="T15" fmla="*/ 31 h 77"/>
                <a:gd name="T16" fmla="*/ 76 w 76"/>
                <a:gd name="T17" fmla="*/ 38 h 77"/>
                <a:gd name="T18" fmla="*/ 76 w 76"/>
                <a:gd name="T19" fmla="*/ 46 h 77"/>
                <a:gd name="T20" fmla="*/ 73 w 76"/>
                <a:gd name="T21" fmla="*/ 53 h 77"/>
                <a:gd name="T22" fmla="*/ 70 w 76"/>
                <a:gd name="T23" fmla="*/ 60 h 77"/>
                <a:gd name="T24" fmla="*/ 66 w 76"/>
                <a:gd name="T25" fmla="*/ 66 h 77"/>
                <a:gd name="T26" fmla="*/ 60 w 76"/>
                <a:gd name="T27" fmla="*/ 70 h 77"/>
                <a:gd name="T28" fmla="*/ 53 w 76"/>
                <a:gd name="T29" fmla="*/ 74 h 77"/>
                <a:gd name="T30" fmla="*/ 46 w 76"/>
                <a:gd name="T31" fmla="*/ 76 h 77"/>
                <a:gd name="T32" fmla="*/ 39 w 76"/>
                <a:gd name="T33" fmla="*/ 77 h 77"/>
                <a:gd name="T34" fmla="*/ 30 w 76"/>
                <a:gd name="T35" fmla="*/ 76 h 77"/>
                <a:gd name="T36" fmla="*/ 23 w 76"/>
                <a:gd name="T37" fmla="*/ 74 h 77"/>
                <a:gd name="T38" fmla="*/ 17 w 76"/>
                <a:gd name="T39" fmla="*/ 70 h 77"/>
                <a:gd name="T40" fmla="*/ 11 w 76"/>
                <a:gd name="T41" fmla="*/ 66 h 77"/>
                <a:gd name="T42" fmla="*/ 5 w 76"/>
                <a:gd name="T43" fmla="*/ 60 h 77"/>
                <a:gd name="T44" fmla="*/ 3 w 76"/>
                <a:gd name="T45" fmla="*/ 53 h 77"/>
                <a:gd name="T46" fmla="*/ 0 w 76"/>
                <a:gd name="T47" fmla="*/ 46 h 77"/>
                <a:gd name="T48" fmla="*/ 0 w 76"/>
                <a:gd name="T49" fmla="*/ 38 h 77"/>
                <a:gd name="T50" fmla="*/ 0 w 76"/>
                <a:gd name="T51" fmla="*/ 31 h 77"/>
                <a:gd name="T52" fmla="*/ 3 w 76"/>
                <a:gd name="T53" fmla="*/ 24 h 77"/>
                <a:gd name="T54" fmla="*/ 5 w 76"/>
                <a:gd name="T55" fmla="*/ 17 h 77"/>
                <a:gd name="T56" fmla="*/ 11 w 76"/>
                <a:gd name="T57" fmla="*/ 11 h 77"/>
                <a:gd name="T58" fmla="*/ 17 w 76"/>
                <a:gd name="T59" fmla="*/ 7 h 77"/>
                <a:gd name="T60" fmla="*/ 23 w 76"/>
                <a:gd name="T61" fmla="*/ 2 h 77"/>
                <a:gd name="T62" fmla="*/ 30 w 76"/>
                <a:gd name="T63" fmla="*/ 1 h 77"/>
                <a:gd name="T64" fmla="*/ 39 w 76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6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3" y="24"/>
                  </a:lnTo>
                  <a:lnTo>
                    <a:pt x="76" y="31"/>
                  </a:lnTo>
                  <a:lnTo>
                    <a:pt x="76" y="38"/>
                  </a:lnTo>
                  <a:lnTo>
                    <a:pt x="76" y="46"/>
                  </a:lnTo>
                  <a:lnTo>
                    <a:pt x="73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5" y="60"/>
                  </a:lnTo>
                  <a:lnTo>
                    <a:pt x="3" y="53"/>
                  </a:lnTo>
                  <a:lnTo>
                    <a:pt x="0" y="46"/>
                  </a:lnTo>
                  <a:lnTo>
                    <a:pt x="0" y="38"/>
                  </a:lnTo>
                  <a:lnTo>
                    <a:pt x="0" y="31"/>
                  </a:lnTo>
                  <a:lnTo>
                    <a:pt x="3" y="24"/>
                  </a:lnTo>
                  <a:lnTo>
                    <a:pt x="5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593"/>
            <p:cNvSpPr>
              <a:spLocks/>
            </p:cNvSpPr>
            <p:nvPr/>
          </p:nvSpPr>
          <p:spPr bwMode="auto">
            <a:xfrm>
              <a:off x="786000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7 w 78"/>
                <a:gd name="T3" fmla="*/ 1 h 77"/>
                <a:gd name="T4" fmla="*/ 55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5 w 78"/>
                <a:gd name="T29" fmla="*/ 74 h 77"/>
                <a:gd name="T30" fmla="*/ 47 w 78"/>
                <a:gd name="T31" fmla="*/ 76 h 77"/>
                <a:gd name="T32" fmla="*/ 39 w 78"/>
                <a:gd name="T33" fmla="*/ 77 h 77"/>
                <a:gd name="T34" fmla="*/ 32 w 78"/>
                <a:gd name="T35" fmla="*/ 76 h 77"/>
                <a:gd name="T36" fmla="*/ 24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4 w 78"/>
                <a:gd name="T61" fmla="*/ 2 h 77"/>
                <a:gd name="T62" fmla="*/ 32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7" y="1"/>
                  </a:lnTo>
                  <a:lnTo>
                    <a:pt x="55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5" y="74"/>
                  </a:lnTo>
                  <a:lnTo>
                    <a:pt x="47" y="76"/>
                  </a:lnTo>
                  <a:lnTo>
                    <a:pt x="39" y="77"/>
                  </a:lnTo>
                  <a:lnTo>
                    <a:pt x="32" y="76"/>
                  </a:lnTo>
                  <a:lnTo>
                    <a:pt x="24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4" y="2"/>
                  </a:lnTo>
                  <a:lnTo>
                    <a:pt x="32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594"/>
            <p:cNvSpPr>
              <a:spLocks/>
            </p:cNvSpPr>
            <p:nvPr/>
          </p:nvSpPr>
          <p:spPr bwMode="auto">
            <a:xfrm>
              <a:off x="711745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6 w 78"/>
                <a:gd name="T3" fmla="*/ 1 h 77"/>
                <a:gd name="T4" fmla="*/ 53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3 w 78"/>
                <a:gd name="T29" fmla="*/ 74 h 77"/>
                <a:gd name="T30" fmla="*/ 46 w 78"/>
                <a:gd name="T31" fmla="*/ 76 h 77"/>
                <a:gd name="T32" fmla="*/ 39 w 78"/>
                <a:gd name="T33" fmla="*/ 77 h 77"/>
                <a:gd name="T34" fmla="*/ 30 w 78"/>
                <a:gd name="T35" fmla="*/ 76 h 77"/>
                <a:gd name="T36" fmla="*/ 23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3 w 78"/>
                <a:gd name="T61" fmla="*/ 2 h 77"/>
                <a:gd name="T62" fmla="*/ 30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8" name="Rectangle 11"/>
          <p:cNvSpPr/>
          <p:nvPr/>
        </p:nvSpPr>
        <p:spPr>
          <a:xfrm>
            <a:off x="363530" y="434401"/>
            <a:ext cx="161939" cy="157326"/>
          </a:xfrm>
          <a:prstGeom prst="rect">
            <a:avLst/>
          </a:prstGeom>
          <a:pattFill prst="ltUpDiag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b="1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7190" y="331719"/>
            <a:ext cx="533617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ko-KR" altLang="en-US" sz="2400" b="1" spc="-150" dirty="0" smtClean="0">
                <a:solidFill>
                  <a:srgbClr val="00B0F0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보안 </a:t>
            </a:r>
            <a:r>
              <a:rPr lang="en-US" altLang="ko-KR" sz="2400" b="1" spc="-150" dirty="0" smtClean="0">
                <a:solidFill>
                  <a:srgbClr val="00B0F0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IPCAM / NVR,</a:t>
            </a:r>
            <a:r>
              <a:rPr lang="ko-KR" altLang="en-US" sz="2400" b="1" spc="-150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 시장성 확대 중 </a:t>
            </a:r>
            <a:r>
              <a:rPr lang="en-US" altLang="ko-KR" sz="2400" b="1" spc="-150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!</a:t>
            </a:r>
            <a:endParaRPr lang="ko-KR" altLang="en-US" b="1" spc="-150" dirty="0">
              <a:solidFill>
                <a:schemeClr val="bg1"/>
              </a:solidFill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1269879" y="4280622"/>
            <a:ext cx="6731000" cy="1266089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>
              <a:buClr>
                <a:srgbClr val="C00000"/>
              </a:buClr>
            </a:pPr>
            <a:endParaRPr lang="en-US" altLang="ko-KR" sz="1000" b="1" dirty="0" smtClean="0"/>
          </a:p>
          <a:p>
            <a:pPr marL="0" lvl="1">
              <a:buClr>
                <a:srgbClr val="C00000"/>
              </a:buClr>
            </a:pPr>
            <a:endParaRPr lang="en-US" altLang="ko-KR" sz="1000" b="1" dirty="0"/>
          </a:p>
          <a:p>
            <a:pPr marL="0" lvl="1">
              <a:buClr>
                <a:srgbClr val="C00000"/>
              </a:buClr>
            </a:pPr>
            <a:endParaRPr lang="en-US" altLang="ko-KR" sz="1000" b="1" dirty="0" smtClean="0"/>
          </a:p>
          <a:p>
            <a:pPr marL="0" lvl="1">
              <a:buClr>
                <a:srgbClr val="C00000"/>
              </a:buClr>
            </a:pPr>
            <a:endParaRPr lang="en-US" altLang="ko-KR" sz="1000" b="1" dirty="0" smtClean="0"/>
          </a:p>
          <a:p>
            <a:pPr marL="0" lvl="1">
              <a:buClr>
                <a:srgbClr val="C00000"/>
              </a:buClr>
            </a:pPr>
            <a:r>
              <a:rPr lang="en-US" altLang="ko-KR" sz="1000" b="1" dirty="0" smtClean="0"/>
              <a:t>DEEK</a:t>
            </a:r>
            <a:r>
              <a:rPr lang="ko-KR" altLang="en-US" sz="1000" b="1" dirty="0"/>
              <a:t>가보는 국가 </a:t>
            </a:r>
            <a:r>
              <a:rPr lang="en-US" altLang="ko-KR" sz="1000" b="1" dirty="0"/>
              <a:t>CC</a:t>
            </a:r>
            <a:r>
              <a:rPr lang="ko-KR" altLang="en-US" sz="1000" b="1" dirty="0"/>
              <a:t>인증 효과로 보는 미래 </a:t>
            </a:r>
            <a:r>
              <a:rPr lang="en-US" altLang="ko-KR" sz="1000" b="1" dirty="0"/>
              <a:t>CCTV </a:t>
            </a:r>
            <a:r>
              <a:rPr lang="ko-KR" altLang="en-US" sz="1000" b="1" dirty="0"/>
              <a:t>시장 변화예측</a:t>
            </a:r>
            <a:r>
              <a:rPr lang="en-US" altLang="ko-KR" sz="1000" dirty="0"/>
              <a:t/>
            </a:r>
            <a:br>
              <a:rPr lang="en-US" altLang="ko-KR" sz="1000" dirty="0"/>
            </a:br>
            <a:r>
              <a:rPr lang="ko-KR" altLang="en-US" sz="10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국내 </a:t>
            </a:r>
            <a:r>
              <a:rPr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CCTV </a:t>
            </a:r>
            <a:r>
              <a:rPr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시장의 문제점은 중국 제품의 백 도어 보안 문제 및 개인정보 보호법에 근거한 국가보안과 국내 </a:t>
            </a:r>
            <a:r>
              <a:rPr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CCTV </a:t>
            </a:r>
            <a:r>
              <a:rPr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산업 보호에 일조 하게 된다</a:t>
            </a:r>
            <a:r>
              <a:rPr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0" lvl="1">
              <a:buClr>
                <a:srgbClr val="C00000"/>
              </a:buClr>
            </a:pPr>
            <a:r>
              <a:rPr lang="ko-KR" altLang="en-US" sz="10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그 </a:t>
            </a:r>
            <a:r>
              <a:rPr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이유로는 네트워크 방화벽 및 국정원 산하기관인 </a:t>
            </a:r>
            <a:r>
              <a:rPr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“</a:t>
            </a:r>
            <a:r>
              <a:rPr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한국 </a:t>
            </a:r>
            <a:r>
              <a:rPr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IT</a:t>
            </a:r>
            <a:r>
              <a:rPr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사무국</a:t>
            </a:r>
            <a:r>
              <a:rPr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” </a:t>
            </a:r>
            <a:r>
              <a:rPr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에서 지정하는 </a:t>
            </a:r>
            <a:r>
              <a:rPr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CC </a:t>
            </a:r>
            <a:r>
              <a:rPr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인증 제품 약 </a:t>
            </a:r>
            <a:r>
              <a:rPr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32</a:t>
            </a:r>
            <a:r>
              <a:rPr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가지의 경우</a:t>
            </a:r>
            <a:r>
              <a:rPr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제품 소스코드 공개가 원칙이며</a:t>
            </a:r>
            <a:r>
              <a:rPr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외산 제조사의 경우 소스코드 공개를 꺼려하는 경향으로 많은 부분 국내 보안 산업을 보호하고 있고 현실이기 때문이다</a:t>
            </a:r>
            <a:r>
              <a:rPr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en-US" altLang="ko-KR" sz="1000" dirty="0">
                <a:solidFill>
                  <a:schemeClr val="bg1"/>
                </a:solidFill>
              </a:rPr>
              <a:t/>
            </a:r>
            <a:br>
              <a:rPr lang="en-US" altLang="ko-KR" sz="1000" dirty="0">
                <a:solidFill>
                  <a:schemeClr val="bg1"/>
                </a:solidFill>
              </a:rPr>
            </a:br>
            <a:r>
              <a:rPr lang="en-US" altLang="ko-KR" sz="1000" dirty="0"/>
              <a:t/>
            </a:r>
            <a:br>
              <a:rPr lang="en-US" altLang="ko-KR" sz="1000" dirty="0"/>
            </a:br>
            <a:endParaRPr lang="en-US" altLang="ko-KR" sz="100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ko-KR" altLang="en-US" sz="16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1459301" y="1374959"/>
            <a:ext cx="6833691" cy="3293209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87313" indent="-85725">
              <a:buClr>
                <a:srgbClr val="C00000"/>
              </a:buClr>
              <a:buFontTx/>
              <a:buChar char="•"/>
              <a:defRPr sz="1000" b="1">
                <a:solidFill>
                  <a:prstClr val="black"/>
                </a:solidFill>
                <a:latin typeface="나눔고딕"/>
              </a:defRPr>
            </a:lvl1pPr>
          </a:lstStyle>
          <a:p>
            <a:pPr marL="0" lvl="1">
              <a:buClr>
                <a:srgbClr val="C00000"/>
              </a:buClr>
            </a:pPr>
            <a:r>
              <a:rPr lang="ko-KR" altLang="en-US" sz="1400" b="1" dirty="0" smtClean="0">
                <a:solidFill>
                  <a:schemeClr val="bg1"/>
                </a:solidFill>
              </a:rPr>
              <a:t>국가별 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CCTV 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인증 관련 규</a:t>
            </a:r>
            <a:r>
              <a:rPr lang="ko-KR" altLang="en-US" sz="1400" b="1" dirty="0">
                <a:solidFill>
                  <a:schemeClr val="bg1"/>
                </a:solidFill>
              </a:rPr>
              <a:t>제</a:t>
            </a:r>
            <a:r>
              <a:rPr lang="en-US" altLang="ko-KR" sz="1200" dirty="0">
                <a:solidFill>
                  <a:schemeClr val="bg1"/>
                </a:solidFill>
              </a:rPr>
              <a:t/>
            </a:r>
            <a:br>
              <a:rPr lang="en-US" altLang="ko-KR" sz="1200" dirty="0">
                <a:solidFill>
                  <a:schemeClr val="bg1"/>
                </a:solidFill>
              </a:rPr>
            </a:br>
            <a:endParaRPr lang="en-US" altLang="ko-KR" sz="1200" dirty="0" smtClean="0">
              <a:solidFill>
                <a:schemeClr val="bg1"/>
              </a:solidFill>
            </a:endParaRPr>
          </a:p>
          <a:p>
            <a:pPr marL="0" lvl="1">
              <a:buClr>
                <a:srgbClr val="C00000"/>
              </a:buClr>
            </a:pPr>
            <a:r>
              <a:rPr lang="ko-KR" altLang="en-US" sz="12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     유럽 전역</a:t>
            </a:r>
            <a:endParaRPr lang="en-US" altLang="ko-KR" sz="1200" dirty="0" smtClean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lvl="1">
              <a:buClr>
                <a:srgbClr val="C00000"/>
              </a:buClr>
            </a:pPr>
            <a:r>
              <a:rPr lang="en-US" altLang="ko-KR" sz="12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dirty="0" smtClean="0">
                <a:solidFill>
                  <a:schemeClr val="bg1"/>
                </a:solidFill>
              </a:rPr>
              <a:t>2018</a:t>
            </a:r>
            <a:r>
              <a:rPr lang="ko-KR" altLang="en-US" sz="1200" dirty="0" smtClean="0">
                <a:solidFill>
                  <a:schemeClr val="bg1"/>
                </a:solidFill>
              </a:rPr>
              <a:t>년 </a:t>
            </a:r>
            <a:r>
              <a:rPr lang="en-US" altLang="ko-KR" sz="1200" dirty="0" smtClean="0">
                <a:solidFill>
                  <a:schemeClr val="bg1"/>
                </a:solidFill>
              </a:rPr>
              <a:t>5</a:t>
            </a:r>
            <a:r>
              <a:rPr lang="ko-KR" altLang="ko-KR" sz="1200" dirty="0">
                <a:solidFill>
                  <a:schemeClr val="bg1"/>
                </a:solidFill>
              </a:rPr>
              <a:t>월</a:t>
            </a:r>
            <a:r>
              <a:rPr lang="en-US" altLang="ko-KR" sz="1200" dirty="0">
                <a:solidFill>
                  <a:schemeClr val="bg1"/>
                </a:solidFill>
              </a:rPr>
              <a:t> 25</a:t>
            </a:r>
            <a:r>
              <a:rPr lang="ko-KR" altLang="ko-KR" sz="1200" dirty="0">
                <a:solidFill>
                  <a:schemeClr val="bg1"/>
                </a:solidFill>
              </a:rPr>
              <a:t>일부터 유럽 전역에서 시행되는 일반 </a:t>
            </a:r>
            <a:r>
              <a:rPr lang="ko-KR" altLang="ko-KR" sz="1200" dirty="0" smtClean="0">
                <a:solidFill>
                  <a:schemeClr val="bg1"/>
                </a:solidFill>
              </a:rPr>
              <a:t>개인정보보호법</a:t>
            </a:r>
            <a:r>
              <a:rPr lang="en-US" altLang="ko-KR" sz="1200" dirty="0">
                <a:solidFill>
                  <a:schemeClr val="bg1"/>
                </a:solidFill>
              </a:rPr>
              <a:t> </a:t>
            </a:r>
            <a:r>
              <a:rPr lang="en-US" altLang="ko-KR" sz="1200" dirty="0" smtClean="0">
                <a:solidFill>
                  <a:schemeClr val="bg1"/>
                </a:solidFill>
              </a:rPr>
              <a:t>GDPR </a:t>
            </a:r>
            <a:r>
              <a:rPr lang="ko-KR" altLang="ko-KR" sz="1200" dirty="0" smtClean="0">
                <a:solidFill>
                  <a:schemeClr val="bg1"/>
                </a:solidFill>
              </a:rPr>
              <a:t>은</a:t>
            </a:r>
            <a:r>
              <a:rPr lang="en-US" altLang="ko-KR" sz="1200" dirty="0" smtClean="0">
                <a:solidFill>
                  <a:schemeClr val="bg1"/>
                </a:solidFill>
              </a:rPr>
              <a:t> </a:t>
            </a:r>
            <a:r>
              <a:rPr lang="en-US" altLang="ko-KR" sz="1200" dirty="0">
                <a:solidFill>
                  <a:schemeClr val="bg1"/>
                </a:solidFill>
              </a:rPr>
              <a:t>CCTV</a:t>
            </a:r>
            <a:r>
              <a:rPr lang="ko-KR" altLang="ko-KR" sz="1200" dirty="0">
                <a:solidFill>
                  <a:schemeClr val="bg1"/>
                </a:solidFill>
              </a:rPr>
              <a:t>를 포함한 </a:t>
            </a:r>
            <a:r>
              <a:rPr lang="en-US" altLang="ko-KR" sz="1200" dirty="0" smtClean="0">
                <a:solidFill>
                  <a:schemeClr val="bg1"/>
                </a:solidFill>
              </a:rPr>
              <a:t>         </a:t>
            </a:r>
          </a:p>
          <a:p>
            <a:pPr marL="0" lvl="1">
              <a:buClr>
                <a:srgbClr val="C00000"/>
              </a:buClr>
            </a:pPr>
            <a:r>
              <a:rPr lang="en-US" altLang="ko-KR" sz="1200" dirty="0" smtClean="0">
                <a:solidFill>
                  <a:schemeClr val="bg1"/>
                </a:solidFill>
              </a:rPr>
              <a:t> </a:t>
            </a:r>
            <a:r>
              <a:rPr lang="ko-KR" altLang="ko-KR" sz="1200" dirty="0" smtClean="0">
                <a:solidFill>
                  <a:schemeClr val="bg1"/>
                </a:solidFill>
              </a:rPr>
              <a:t>개인정보보호</a:t>
            </a:r>
            <a:r>
              <a:rPr lang="en-US" altLang="ko-KR" sz="1200" dirty="0" smtClean="0">
                <a:solidFill>
                  <a:schemeClr val="bg1"/>
                </a:solidFill>
              </a:rPr>
              <a:t> </a:t>
            </a:r>
            <a:r>
              <a:rPr lang="ko-KR" altLang="ko-KR" sz="1200" dirty="0" smtClean="0">
                <a:solidFill>
                  <a:schemeClr val="bg1"/>
                </a:solidFill>
              </a:rPr>
              <a:t>관련 규제</a:t>
            </a:r>
            <a:r>
              <a:rPr lang="ko-KR" altLang="en-US" sz="1200" dirty="0" smtClean="0">
                <a:solidFill>
                  <a:schemeClr val="bg1"/>
                </a:solidFill>
              </a:rPr>
              <a:t>이며</a:t>
            </a:r>
            <a:r>
              <a:rPr lang="en-US" altLang="ko-KR" sz="1200" dirty="0" smtClean="0">
                <a:solidFill>
                  <a:schemeClr val="bg1"/>
                </a:solidFill>
              </a:rPr>
              <a:t>, </a:t>
            </a:r>
            <a:r>
              <a:rPr lang="ko-KR" altLang="ko-KR" sz="1200" dirty="0">
                <a:solidFill>
                  <a:schemeClr val="bg1"/>
                </a:solidFill>
              </a:rPr>
              <a:t>이를 위반할 시 연 매출의</a:t>
            </a:r>
            <a:r>
              <a:rPr lang="en-US" altLang="ko-KR" sz="1200" dirty="0">
                <a:solidFill>
                  <a:schemeClr val="bg1"/>
                </a:solidFill>
              </a:rPr>
              <a:t> 4% </a:t>
            </a:r>
            <a:r>
              <a:rPr lang="ko-KR" altLang="ko-KR" sz="1200" dirty="0">
                <a:solidFill>
                  <a:schemeClr val="bg1"/>
                </a:solidFill>
              </a:rPr>
              <a:t>또는</a:t>
            </a:r>
            <a:r>
              <a:rPr lang="en-US" altLang="ko-KR" sz="1200" dirty="0">
                <a:solidFill>
                  <a:schemeClr val="bg1"/>
                </a:solidFill>
              </a:rPr>
              <a:t> 2,000</a:t>
            </a:r>
            <a:r>
              <a:rPr lang="ko-KR" altLang="ko-KR" sz="1200" dirty="0">
                <a:solidFill>
                  <a:schemeClr val="bg1"/>
                </a:solidFill>
              </a:rPr>
              <a:t>만유로 중 높은 금액을 </a:t>
            </a:r>
            <a:endParaRPr lang="en-US" altLang="ko-KR" sz="1200" dirty="0" smtClean="0">
              <a:solidFill>
                <a:schemeClr val="bg1"/>
              </a:solidFill>
            </a:endParaRPr>
          </a:p>
          <a:p>
            <a:pPr marL="0" lvl="1">
              <a:buClr>
                <a:srgbClr val="C00000"/>
              </a:buClr>
            </a:pPr>
            <a:r>
              <a:rPr lang="en-US" altLang="ko-KR" sz="1200" dirty="0" smtClean="0">
                <a:solidFill>
                  <a:schemeClr val="bg1"/>
                </a:solidFill>
              </a:rPr>
              <a:t> </a:t>
            </a:r>
            <a:r>
              <a:rPr lang="ko-KR" altLang="ko-KR" sz="1200" dirty="0" smtClean="0">
                <a:solidFill>
                  <a:schemeClr val="bg1"/>
                </a:solidFill>
              </a:rPr>
              <a:t>벌금으로 부과</a:t>
            </a:r>
            <a:r>
              <a:rPr lang="en-US" altLang="ko-KR" sz="1200" dirty="0" smtClean="0">
                <a:solidFill>
                  <a:schemeClr val="bg1"/>
                </a:solidFill>
              </a:rPr>
              <a:t> </a:t>
            </a:r>
            <a:r>
              <a:rPr lang="ko-KR" altLang="ko-KR" sz="1200" dirty="0" smtClean="0">
                <a:solidFill>
                  <a:schemeClr val="bg1"/>
                </a:solidFill>
              </a:rPr>
              <a:t>받게 </a:t>
            </a:r>
            <a:r>
              <a:rPr lang="ko-KR" altLang="ko-KR" sz="1200" dirty="0">
                <a:solidFill>
                  <a:schemeClr val="bg1"/>
                </a:solidFill>
              </a:rPr>
              <a:t>됩니다</a:t>
            </a:r>
            <a:r>
              <a:rPr lang="en-US" altLang="ko-KR" sz="1200" dirty="0">
                <a:solidFill>
                  <a:schemeClr val="bg1"/>
                </a:solidFill>
              </a:rPr>
              <a:t>. </a:t>
            </a:r>
            <a:br>
              <a:rPr lang="en-US" altLang="ko-KR" sz="1200" dirty="0">
                <a:solidFill>
                  <a:schemeClr val="bg1"/>
                </a:solidFill>
              </a:rPr>
            </a:br>
            <a:endParaRPr lang="en-US" altLang="ko-KR" sz="1200" dirty="0" smtClean="0">
              <a:solidFill>
                <a:schemeClr val="bg1"/>
              </a:solidFill>
            </a:endParaRPr>
          </a:p>
          <a:p>
            <a:pPr marL="0" lvl="1">
              <a:buClr>
                <a:srgbClr val="C00000"/>
              </a:buClr>
            </a:pPr>
            <a:r>
              <a:rPr lang="en-US" altLang="ko-KR" sz="1200" dirty="0" smtClean="0">
                <a:solidFill>
                  <a:schemeClr val="bg1"/>
                </a:solidFill>
              </a:rPr>
              <a:t>         </a:t>
            </a:r>
            <a:r>
              <a:rPr lang="ko-KR" altLang="ko-KR" sz="1200" dirty="0" smtClean="0">
                <a:solidFill>
                  <a:schemeClr val="bg1"/>
                </a:solidFill>
              </a:rPr>
              <a:t>일본</a:t>
            </a:r>
            <a:endParaRPr lang="en-US" altLang="ko-KR" sz="1200" dirty="0">
              <a:solidFill>
                <a:schemeClr val="bg1"/>
              </a:solidFill>
            </a:endParaRPr>
          </a:p>
          <a:p>
            <a:pPr marL="0" lvl="1">
              <a:buClr>
                <a:srgbClr val="C00000"/>
              </a:buClr>
            </a:pPr>
            <a:r>
              <a:rPr lang="ko-KR" altLang="en-US" sz="1200" dirty="0" smtClean="0">
                <a:solidFill>
                  <a:schemeClr val="bg1"/>
                </a:solidFill>
              </a:rPr>
              <a:t> 일본은</a:t>
            </a:r>
            <a:r>
              <a:rPr lang="en-US" altLang="ko-KR" sz="1200" dirty="0" smtClean="0">
                <a:solidFill>
                  <a:schemeClr val="bg1"/>
                </a:solidFill>
              </a:rPr>
              <a:t> </a:t>
            </a:r>
            <a:r>
              <a:rPr lang="en-US" altLang="ko-KR" sz="1200" dirty="0">
                <a:solidFill>
                  <a:schemeClr val="bg1"/>
                </a:solidFill>
              </a:rPr>
              <a:t>JSSA(Japan Security System Association)</a:t>
            </a:r>
            <a:r>
              <a:rPr lang="ko-KR" altLang="ko-KR" sz="1200" dirty="0">
                <a:solidFill>
                  <a:schemeClr val="bg1"/>
                </a:solidFill>
              </a:rPr>
              <a:t>에서</a:t>
            </a:r>
            <a:r>
              <a:rPr lang="en-US" altLang="ko-KR" sz="1200" dirty="0">
                <a:solidFill>
                  <a:schemeClr val="bg1"/>
                </a:solidFill>
              </a:rPr>
              <a:t> RBSS(Recognition of Better Security System) </a:t>
            </a:r>
            <a:endParaRPr lang="en-US" altLang="ko-KR" sz="1200" dirty="0" smtClean="0">
              <a:solidFill>
                <a:schemeClr val="bg1"/>
              </a:solidFill>
            </a:endParaRPr>
          </a:p>
          <a:p>
            <a:pPr marL="0" lvl="1">
              <a:buClr>
                <a:srgbClr val="C00000"/>
              </a:buClr>
            </a:pPr>
            <a:r>
              <a:rPr lang="en-US" altLang="ko-KR" sz="1200" dirty="0">
                <a:solidFill>
                  <a:schemeClr val="bg1"/>
                </a:solidFill>
              </a:rPr>
              <a:t> </a:t>
            </a:r>
            <a:r>
              <a:rPr lang="ko-KR" altLang="ko-KR" sz="1200" dirty="0" smtClean="0">
                <a:solidFill>
                  <a:schemeClr val="bg1"/>
                </a:solidFill>
              </a:rPr>
              <a:t>시험규격으로 </a:t>
            </a:r>
            <a:r>
              <a:rPr lang="ko-KR" altLang="ko-KR" sz="1200" dirty="0">
                <a:solidFill>
                  <a:schemeClr val="bg1"/>
                </a:solidFill>
              </a:rPr>
              <a:t>카메라 및 저장장치의 기본적인 기능</a:t>
            </a:r>
            <a:r>
              <a:rPr lang="en-US" altLang="ko-KR" sz="1200" dirty="0">
                <a:solidFill>
                  <a:schemeClr val="bg1"/>
                </a:solidFill>
              </a:rPr>
              <a:t>·</a:t>
            </a:r>
            <a:r>
              <a:rPr lang="ko-KR" altLang="ko-KR" sz="1200" dirty="0">
                <a:solidFill>
                  <a:schemeClr val="bg1"/>
                </a:solidFill>
              </a:rPr>
              <a:t>성능을 시험</a:t>
            </a:r>
            <a:r>
              <a:rPr lang="en-US" altLang="ko-KR" sz="1200" dirty="0">
                <a:solidFill>
                  <a:schemeClr val="bg1"/>
                </a:solidFill>
              </a:rPr>
              <a:t>·</a:t>
            </a:r>
            <a:r>
              <a:rPr lang="ko-KR" altLang="ko-KR" sz="1200" dirty="0">
                <a:solidFill>
                  <a:schemeClr val="bg1"/>
                </a:solidFill>
              </a:rPr>
              <a:t>인증합니다</a:t>
            </a:r>
            <a:r>
              <a:rPr lang="en-US" altLang="ko-KR" sz="1200" dirty="0">
                <a:solidFill>
                  <a:schemeClr val="bg1"/>
                </a:solidFill>
              </a:rPr>
              <a:t>. </a:t>
            </a:r>
            <a:endParaRPr lang="en-US" altLang="ko-KR" sz="1200" dirty="0" smtClean="0">
              <a:solidFill>
                <a:schemeClr val="bg1"/>
              </a:solidFill>
            </a:endParaRPr>
          </a:p>
          <a:p>
            <a:pPr marL="0" lvl="1">
              <a:buClr>
                <a:srgbClr val="C00000"/>
              </a:buClr>
            </a:pPr>
            <a:endParaRPr lang="en-US" altLang="ko-KR" sz="1200" dirty="0" smtClean="0">
              <a:solidFill>
                <a:schemeClr val="bg1"/>
              </a:solidFill>
            </a:endParaRPr>
          </a:p>
          <a:p>
            <a:pPr marL="0" lvl="1">
              <a:buClr>
                <a:srgbClr val="C00000"/>
              </a:buClr>
            </a:pPr>
            <a:r>
              <a:rPr lang="ko-KR" altLang="en-US" sz="1200" dirty="0" smtClean="0">
                <a:solidFill>
                  <a:schemeClr val="bg1"/>
                </a:solidFill>
              </a:rPr>
              <a:t>         중국</a:t>
            </a:r>
            <a:endParaRPr lang="en-US" altLang="ko-KR" sz="1200" dirty="0" smtClean="0">
              <a:solidFill>
                <a:schemeClr val="bg1"/>
              </a:solidFill>
            </a:endParaRPr>
          </a:p>
          <a:p>
            <a:pPr marL="0" lvl="1">
              <a:buClr>
                <a:srgbClr val="C00000"/>
              </a:buClr>
            </a:pPr>
            <a:r>
              <a:rPr lang="ko-KR" altLang="ko-KR" sz="1200" dirty="0" smtClean="0">
                <a:solidFill>
                  <a:schemeClr val="bg1"/>
                </a:solidFill>
              </a:rPr>
              <a:t>중국에서는</a:t>
            </a:r>
            <a:r>
              <a:rPr lang="en-US" altLang="ko-KR" sz="1200" dirty="0" smtClean="0">
                <a:solidFill>
                  <a:schemeClr val="bg1"/>
                </a:solidFill>
              </a:rPr>
              <a:t> </a:t>
            </a:r>
            <a:r>
              <a:rPr lang="en-US" altLang="ko-KR" sz="1200" dirty="0">
                <a:solidFill>
                  <a:schemeClr val="bg1"/>
                </a:solidFill>
              </a:rPr>
              <a:t>CCC(China Compulsory Certification) </a:t>
            </a:r>
            <a:r>
              <a:rPr lang="ko-KR" altLang="ko-KR" sz="1200" dirty="0">
                <a:solidFill>
                  <a:schemeClr val="bg1"/>
                </a:solidFill>
              </a:rPr>
              <a:t>제도를 법적인 강제 사항으로 운영하는데</a:t>
            </a:r>
            <a:r>
              <a:rPr lang="en-US" altLang="ko-KR" sz="1200" dirty="0">
                <a:solidFill>
                  <a:schemeClr val="bg1"/>
                </a:solidFill>
              </a:rPr>
              <a:t>, </a:t>
            </a:r>
            <a:endParaRPr lang="en-US" altLang="ko-KR" sz="1200" dirty="0" smtClean="0">
              <a:solidFill>
                <a:schemeClr val="bg1"/>
              </a:solidFill>
            </a:endParaRPr>
          </a:p>
          <a:p>
            <a:pPr marL="0" lvl="1">
              <a:buClr>
                <a:srgbClr val="C00000"/>
              </a:buClr>
            </a:pPr>
            <a:r>
              <a:rPr lang="en-US" altLang="ko-KR" sz="1200" dirty="0">
                <a:solidFill>
                  <a:schemeClr val="bg1"/>
                </a:solidFill>
              </a:rPr>
              <a:t> </a:t>
            </a:r>
            <a:r>
              <a:rPr lang="en-US" altLang="ko-KR" sz="1200" dirty="0" smtClean="0">
                <a:solidFill>
                  <a:schemeClr val="bg1"/>
                </a:solidFill>
              </a:rPr>
              <a:t>CCTV</a:t>
            </a:r>
            <a:r>
              <a:rPr lang="ko-KR" altLang="ko-KR" sz="1200" dirty="0">
                <a:solidFill>
                  <a:schemeClr val="bg1"/>
                </a:solidFill>
              </a:rPr>
              <a:t>는 중국 국가 규격인</a:t>
            </a:r>
            <a:r>
              <a:rPr lang="en-US" altLang="ko-KR" sz="1200" dirty="0">
                <a:solidFill>
                  <a:schemeClr val="bg1"/>
                </a:solidFill>
              </a:rPr>
              <a:t> GB 28181</a:t>
            </a:r>
            <a:r>
              <a:rPr lang="ko-KR" altLang="ko-KR" sz="1200" dirty="0">
                <a:solidFill>
                  <a:schemeClr val="bg1"/>
                </a:solidFill>
              </a:rPr>
              <a:t>을 근간으로 상호운용성에 대한 시험인증이 시행됩니다</a:t>
            </a:r>
            <a:r>
              <a:rPr lang="en-US" altLang="ko-KR" sz="1200" dirty="0">
                <a:solidFill>
                  <a:schemeClr val="bg1"/>
                </a:solidFill>
              </a:rPr>
              <a:t>.</a:t>
            </a:r>
            <a:br>
              <a:rPr lang="en-US" altLang="ko-KR" sz="1200" dirty="0">
                <a:solidFill>
                  <a:schemeClr val="bg1"/>
                </a:solidFill>
              </a:rPr>
            </a:br>
            <a:r>
              <a:rPr lang="en-US" altLang="ko-KR" sz="1200" dirty="0">
                <a:solidFill>
                  <a:schemeClr val="bg1"/>
                </a:solidFill>
              </a:rPr>
              <a:t/>
            </a:r>
            <a:br>
              <a:rPr lang="en-US" altLang="ko-KR" sz="1200" dirty="0">
                <a:solidFill>
                  <a:schemeClr val="bg1"/>
                </a:solidFill>
              </a:rPr>
            </a:br>
            <a:endParaRPr lang="en-US" altLang="ko-KR" sz="12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indent="0">
              <a:buNone/>
            </a:pPr>
            <a:endParaRPr lang="en-US" altLang="ko-KR" sz="14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7650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363530" y="434401"/>
            <a:ext cx="161939" cy="157326"/>
          </a:xfrm>
          <a:prstGeom prst="rect">
            <a:avLst/>
          </a:prstGeom>
          <a:pattFill prst="ltUpDiag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b="1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7190" y="331719"/>
            <a:ext cx="533617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ko-KR" altLang="en-US" sz="2400" b="1" spc="-150" dirty="0" smtClean="0">
                <a:solidFill>
                  <a:srgbClr val="00B0F0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보안카메</a:t>
            </a:r>
            <a:r>
              <a:rPr lang="ko-KR" altLang="en-US" sz="2400" b="1" spc="-150" dirty="0">
                <a:solidFill>
                  <a:srgbClr val="00B0F0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라</a:t>
            </a:r>
            <a:r>
              <a:rPr lang="ko-KR" altLang="en-US" sz="2400" b="1" spc="-150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의 </a:t>
            </a:r>
            <a:r>
              <a:rPr lang="ko-KR" altLang="en-US" sz="2400" b="1" spc="-150" dirty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</a:rPr>
              <a:t>현주소</a:t>
            </a:r>
            <a:endParaRPr lang="ko-KR" altLang="en-US" b="1" spc="-150" dirty="0">
              <a:solidFill>
                <a:schemeClr val="bg1"/>
              </a:solidFill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353430" y="891964"/>
            <a:ext cx="5331954" cy="2922734"/>
            <a:chOff x="558448" y="1779063"/>
            <a:chExt cx="3172740" cy="2043294"/>
          </a:xfrm>
        </p:grpSpPr>
        <p:sp>
          <p:nvSpPr>
            <p:cNvPr id="10" name="Rounded Rectangle 3"/>
            <p:cNvSpPr/>
            <p:nvPr/>
          </p:nvSpPr>
          <p:spPr>
            <a:xfrm>
              <a:off x="558448" y="1779063"/>
              <a:ext cx="3172740" cy="2043294"/>
            </a:xfrm>
            <a:prstGeom prst="roundRect">
              <a:avLst>
                <a:gd name="adj" fmla="val 9813"/>
              </a:avLst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663460" y="3649221"/>
              <a:ext cx="773669" cy="16808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800" b="1" dirty="0" smtClean="0"/>
                <a:t>출처 </a:t>
              </a:r>
              <a:r>
                <a:rPr lang="en-US" altLang="ko-KR" sz="800" b="1" dirty="0" smtClean="0"/>
                <a:t>: </a:t>
              </a:r>
              <a:r>
                <a:rPr lang="ko-KR" altLang="en-US" sz="800" b="1" dirty="0" smtClean="0"/>
                <a:t>보안뉴스 </a:t>
              </a:r>
              <a:r>
                <a:rPr lang="en-US" altLang="ko-KR" sz="800" b="1" dirty="0" smtClean="0"/>
                <a:t>2018.9</a:t>
              </a:r>
              <a:endParaRPr lang="ko-KR" altLang="en-US" sz="800" b="1" dirty="0"/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5477620" y="1940125"/>
            <a:ext cx="4231217" cy="714331"/>
            <a:chOff x="3127829" y="1226442"/>
            <a:chExt cx="4231217" cy="879477"/>
          </a:xfrm>
        </p:grpSpPr>
        <p:sp>
          <p:nvSpPr>
            <p:cNvPr id="15" name="Rounded Rectangle 3"/>
            <p:cNvSpPr/>
            <p:nvPr/>
          </p:nvSpPr>
          <p:spPr>
            <a:xfrm rot="900000">
              <a:off x="3127829" y="1226442"/>
              <a:ext cx="4231217" cy="879477"/>
            </a:xfrm>
            <a:prstGeom prst="roundRect">
              <a:avLst>
                <a:gd name="adj" fmla="val 9813"/>
              </a:avLst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TextBox 16"/>
            <p:cNvSpPr txBox="1"/>
            <p:nvPr/>
          </p:nvSpPr>
          <p:spPr>
            <a:xfrm rot="900000">
              <a:off x="4837758" y="1879156"/>
              <a:ext cx="801823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8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※</a:t>
              </a:r>
              <a:r>
                <a:rPr lang="ko-KR" altLang="en-US" sz="800" b="1" dirty="0"/>
                <a:t>출처 </a:t>
              </a:r>
              <a:r>
                <a:rPr lang="en-US" altLang="ko-KR" sz="800" b="1" dirty="0"/>
                <a:t>: </a:t>
              </a:r>
              <a:r>
                <a:rPr lang="ko-KR" altLang="en-US" sz="800" b="1" dirty="0"/>
                <a:t>뉴스</a:t>
              </a:r>
              <a:r>
                <a:rPr lang="en-US" altLang="ko-KR" sz="800" b="1" dirty="0"/>
                <a:t>1</a:t>
              </a:r>
              <a:endParaRPr lang="ko-KR" altLang="en-US" sz="800" b="1" dirty="0"/>
            </a:p>
          </p:txBody>
        </p:sp>
      </p:grpSp>
      <p:sp>
        <p:nvSpPr>
          <p:cNvPr id="18" name="Rectangle 38"/>
          <p:cNvSpPr/>
          <p:nvPr/>
        </p:nvSpPr>
        <p:spPr>
          <a:xfrm>
            <a:off x="6129899" y="4655270"/>
            <a:ext cx="3439968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>
              <a:lnSpc>
                <a:spcPct val="150000"/>
              </a:lnSpc>
              <a:buClr>
                <a:srgbClr val="E24848"/>
              </a:buClr>
            </a:pPr>
            <a:r>
              <a:rPr lang="ko-KR" altLang="en-US" sz="1200" noProof="1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cs typeface="Arial" charset="0"/>
              </a:rPr>
              <a:t>이미</a:t>
            </a:r>
            <a:r>
              <a:rPr lang="en-US" altLang="ko-KR" sz="1200" noProof="1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cs typeface="Arial" charset="0"/>
              </a:rPr>
              <a:t> </a:t>
            </a:r>
            <a:r>
              <a:rPr lang="ko-KR" altLang="en-US" sz="1200" noProof="1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cs typeface="Arial" charset="0"/>
              </a:rPr>
              <a:t>국내 및 해외 여러 </a:t>
            </a:r>
            <a:r>
              <a:rPr lang="ko-KR" altLang="en-US" sz="1200" noProof="1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cs typeface="Arial" charset="0"/>
              </a:rPr>
              <a:t>기업 및 정부기관에서 개인영상정보 보호법을 폭넓게 확대하고 있습니다</a:t>
            </a:r>
            <a:r>
              <a:rPr lang="en-US" altLang="ko-KR" sz="1200" noProof="1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cs typeface="Arial" charset="0"/>
              </a:rPr>
              <a:t>. </a:t>
            </a:r>
            <a:endParaRPr lang="en-US" sz="1200" noProof="1">
              <a:solidFill>
                <a:schemeClr val="bg1"/>
              </a:solidFill>
              <a:latin typeface="나눔고딕 Bold" panose="020D0804000000000000" pitchFamily="50" charset="-127"/>
              <a:ea typeface="나눔고딕 Bold" panose="020D0804000000000000" pitchFamily="50" charset="-127"/>
              <a:cs typeface="Arial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316358" y="5447212"/>
            <a:ext cx="75601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Clr>
                <a:srgbClr val="E24848"/>
              </a:buClr>
            </a:pPr>
            <a:r>
              <a:rPr lang="ko-KR" altLang="en-US" sz="1200" noProof="1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cs typeface="Arial" charset="0"/>
              </a:rPr>
              <a:t>개인 영상정보보법은 </a:t>
            </a:r>
            <a:r>
              <a:rPr lang="en-US" altLang="ko-KR" sz="1200" noProof="1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cs typeface="Arial" charset="0"/>
              </a:rPr>
              <a:t>CCTV </a:t>
            </a:r>
            <a:r>
              <a:rPr lang="ko-KR" altLang="en-US" sz="1200" noProof="1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cs typeface="Arial" charset="0"/>
              </a:rPr>
              <a:t>보안인증으로 취약한 기본 비밀번호와 백도어등으로 인한 해킹사고 발생</a:t>
            </a:r>
            <a:r>
              <a:rPr lang="en-US" altLang="ko-KR" sz="1200" noProof="1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cs typeface="Arial" charset="0"/>
              </a:rPr>
              <a:t>, </a:t>
            </a:r>
            <a:r>
              <a:rPr lang="ko-KR" altLang="en-US" sz="1200" noProof="1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cs typeface="Arial" charset="0"/>
              </a:rPr>
              <a:t>영상의 불법유출</a:t>
            </a:r>
            <a:r>
              <a:rPr lang="en-US" altLang="ko-KR" sz="1200" noProof="1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cs typeface="Arial" charset="0"/>
              </a:rPr>
              <a:t>, CCTV </a:t>
            </a:r>
            <a:r>
              <a:rPr lang="ko-KR" altLang="en-US" sz="1200" noProof="1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cs typeface="Arial" charset="0"/>
              </a:rPr>
              <a:t>장비가 </a:t>
            </a:r>
            <a:r>
              <a:rPr lang="en-US" altLang="ko-KR" sz="1200" noProof="1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cs typeface="Arial" charset="0"/>
              </a:rPr>
              <a:t>DDoS </a:t>
            </a:r>
            <a:r>
              <a:rPr lang="ko-KR" altLang="en-US" sz="1200" noProof="1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cs typeface="Arial" charset="0"/>
              </a:rPr>
              <a:t>공격 수단으로 변질되는 경우 등이 발생하며 더욱 강화되는 추세 </a:t>
            </a:r>
            <a:r>
              <a:rPr lang="en-US" altLang="ko-KR" sz="1200" noProof="1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cs typeface="Arial" charset="0"/>
              </a:rPr>
              <a:t>.</a:t>
            </a:r>
            <a:r>
              <a:rPr lang="ko-KR" altLang="en-US" sz="1200" noProof="1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cs typeface="Arial" charset="0"/>
              </a:rPr>
              <a:t> </a:t>
            </a:r>
            <a:r>
              <a:rPr lang="en-US" altLang="ko-KR" sz="1200" noProof="1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cs typeface="Arial" charset="0"/>
              </a:rPr>
              <a:t> </a:t>
            </a:r>
            <a:endParaRPr lang="en-US" sz="1200" noProof="1">
              <a:solidFill>
                <a:schemeClr val="bg1"/>
              </a:solidFill>
              <a:latin typeface="나눔고딕 Bold" panose="020D0804000000000000" pitchFamily="50" charset="-127"/>
              <a:ea typeface="나눔고딕 Bold" panose="020D0804000000000000" pitchFamily="50" charset="-127"/>
              <a:cs typeface="Arial" charset="0"/>
            </a:endParaRPr>
          </a:p>
        </p:txBody>
      </p:sp>
      <p:sp>
        <p:nvSpPr>
          <p:cNvPr id="20" name="Rectangle 5"/>
          <p:cNvSpPr/>
          <p:nvPr/>
        </p:nvSpPr>
        <p:spPr>
          <a:xfrm>
            <a:off x="4963231" y="4565509"/>
            <a:ext cx="4606636" cy="28388"/>
          </a:xfrm>
          <a:prstGeom prst="rect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>
                  <a:lumMod val="85000"/>
                </a:prstClr>
              </a:solidFill>
              <a:effectLst/>
              <a:uLnTx/>
              <a:uFillTx/>
              <a:latin typeface="Calibri" panose="020F0502020204030204"/>
            </a:endParaRPr>
          </a:p>
        </p:txBody>
      </p:sp>
      <p:grpSp>
        <p:nvGrpSpPr>
          <p:cNvPr id="21" name="그룹 20"/>
          <p:cNvGrpSpPr/>
          <p:nvPr/>
        </p:nvGrpSpPr>
        <p:grpSpPr>
          <a:xfrm>
            <a:off x="634826" y="4010021"/>
            <a:ext cx="3745739" cy="1023057"/>
            <a:chOff x="3575034" y="1957549"/>
            <a:chExt cx="5109730" cy="1688673"/>
          </a:xfrm>
        </p:grpSpPr>
        <p:sp>
          <p:nvSpPr>
            <p:cNvPr id="22" name="Rounded Rectangle 3"/>
            <p:cNvSpPr/>
            <p:nvPr/>
          </p:nvSpPr>
          <p:spPr>
            <a:xfrm>
              <a:off x="3575034" y="1957549"/>
              <a:ext cx="5109730" cy="1688673"/>
            </a:xfrm>
            <a:prstGeom prst="roundRect">
              <a:avLst>
                <a:gd name="adj" fmla="val 9813"/>
              </a:avLst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496892" y="3249977"/>
              <a:ext cx="1263487" cy="215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8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※</a:t>
              </a:r>
              <a:r>
                <a:rPr lang="ko-KR" altLang="en-US" sz="800" b="1" dirty="0"/>
                <a:t>출처 </a:t>
              </a:r>
              <a:r>
                <a:rPr lang="en-US" altLang="ko-KR" sz="800" b="1" dirty="0"/>
                <a:t>: </a:t>
              </a:r>
              <a:r>
                <a:rPr lang="ko-KR" altLang="en-US" sz="800" b="1" dirty="0"/>
                <a:t>아시아뉴스통신</a:t>
              </a:r>
            </a:p>
          </p:txBody>
        </p:sp>
      </p:grpSp>
      <p:sp>
        <p:nvSpPr>
          <p:cNvPr id="25" name="Freeform 1344"/>
          <p:cNvSpPr>
            <a:spLocks noEditPoints="1"/>
          </p:cNvSpPr>
          <p:nvPr/>
        </p:nvSpPr>
        <p:spPr bwMode="auto">
          <a:xfrm>
            <a:off x="5122040" y="4671937"/>
            <a:ext cx="845273" cy="693556"/>
          </a:xfrm>
          <a:custGeom>
            <a:avLst/>
            <a:gdLst>
              <a:gd name="T0" fmla="*/ 478 w 545"/>
              <a:gd name="T1" fmla="*/ 153 h 449"/>
              <a:gd name="T2" fmla="*/ 464 w 545"/>
              <a:gd name="T3" fmla="*/ 178 h 449"/>
              <a:gd name="T4" fmla="*/ 474 w 545"/>
              <a:gd name="T5" fmla="*/ 200 h 449"/>
              <a:gd name="T6" fmla="*/ 495 w 545"/>
              <a:gd name="T7" fmla="*/ 210 h 449"/>
              <a:gd name="T8" fmla="*/ 522 w 545"/>
              <a:gd name="T9" fmla="*/ 197 h 449"/>
              <a:gd name="T10" fmla="*/ 525 w 545"/>
              <a:gd name="T11" fmla="*/ 173 h 449"/>
              <a:gd name="T12" fmla="*/ 508 w 545"/>
              <a:gd name="T13" fmla="*/ 151 h 449"/>
              <a:gd name="T14" fmla="*/ 46 w 545"/>
              <a:gd name="T15" fmla="*/ 149 h 449"/>
              <a:gd name="T16" fmla="*/ 22 w 545"/>
              <a:gd name="T17" fmla="*/ 166 h 449"/>
              <a:gd name="T18" fmla="*/ 22 w 545"/>
              <a:gd name="T19" fmla="*/ 192 h 449"/>
              <a:gd name="T20" fmla="*/ 46 w 545"/>
              <a:gd name="T21" fmla="*/ 209 h 449"/>
              <a:gd name="T22" fmla="*/ 68 w 545"/>
              <a:gd name="T23" fmla="*/ 205 h 449"/>
              <a:gd name="T24" fmla="*/ 82 w 545"/>
              <a:gd name="T25" fmla="*/ 178 h 449"/>
              <a:gd name="T26" fmla="*/ 73 w 545"/>
              <a:gd name="T27" fmla="*/ 158 h 449"/>
              <a:gd name="T28" fmla="*/ 403 w 545"/>
              <a:gd name="T29" fmla="*/ 92 h 449"/>
              <a:gd name="T30" fmla="*/ 371 w 545"/>
              <a:gd name="T31" fmla="*/ 105 h 449"/>
              <a:gd name="T32" fmla="*/ 357 w 545"/>
              <a:gd name="T33" fmla="*/ 138 h 449"/>
              <a:gd name="T34" fmla="*/ 378 w 545"/>
              <a:gd name="T35" fmla="*/ 176 h 449"/>
              <a:gd name="T36" fmla="*/ 413 w 545"/>
              <a:gd name="T37" fmla="*/ 183 h 449"/>
              <a:gd name="T38" fmla="*/ 445 w 545"/>
              <a:gd name="T39" fmla="*/ 156 h 449"/>
              <a:gd name="T40" fmla="*/ 445 w 545"/>
              <a:gd name="T41" fmla="*/ 121 h 449"/>
              <a:gd name="T42" fmla="*/ 413 w 545"/>
              <a:gd name="T43" fmla="*/ 94 h 449"/>
              <a:gd name="T44" fmla="*/ 495 w 545"/>
              <a:gd name="T45" fmla="*/ 275 h 449"/>
              <a:gd name="T46" fmla="*/ 481 w 545"/>
              <a:gd name="T47" fmla="*/ 229 h 449"/>
              <a:gd name="T48" fmla="*/ 515 w 545"/>
              <a:gd name="T49" fmla="*/ 231 h 449"/>
              <a:gd name="T50" fmla="*/ 545 w 545"/>
              <a:gd name="T51" fmla="*/ 268 h 449"/>
              <a:gd name="T52" fmla="*/ 134 w 545"/>
              <a:gd name="T53" fmla="*/ 94 h 449"/>
              <a:gd name="T54" fmla="*/ 100 w 545"/>
              <a:gd name="T55" fmla="*/ 121 h 449"/>
              <a:gd name="T56" fmla="*/ 100 w 545"/>
              <a:gd name="T57" fmla="*/ 156 h 449"/>
              <a:gd name="T58" fmla="*/ 134 w 545"/>
              <a:gd name="T59" fmla="*/ 183 h 449"/>
              <a:gd name="T60" fmla="*/ 170 w 545"/>
              <a:gd name="T61" fmla="*/ 176 h 449"/>
              <a:gd name="T62" fmla="*/ 190 w 545"/>
              <a:gd name="T63" fmla="*/ 138 h 449"/>
              <a:gd name="T64" fmla="*/ 176 w 545"/>
              <a:gd name="T65" fmla="*/ 105 h 449"/>
              <a:gd name="T66" fmla="*/ 51 w 545"/>
              <a:gd name="T67" fmla="*/ 227 h 449"/>
              <a:gd name="T68" fmla="*/ 61 w 545"/>
              <a:gd name="T69" fmla="*/ 241 h 449"/>
              <a:gd name="T70" fmla="*/ 0 w 545"/>
              <a:gd name="T71" fmla="*/ 371 h 449"/>
              <a:gd name="T72" fmla="*/ 9 w 545"/>
              <a:gd name="T73" fmla="*/ 249 h 449"/>
              <a:gd name="T74" fmla="*/ 51 w 545"/>
              <a:gd name="T75" fmla="*/ 227 h 449"/>
              <a:gd name="T76" fmla="*/ 236 w 545"/>
              <a:gd name="T77" fmla="*/ 12 h 449"/>
              <a:gd name="T78" fmla="*/ 205 w 545"/>
              <a:gd name="T79" fmla="*/ 68 h 449"/>
              <a:gd name="T80" fmla="*/ 225 w 545"/>
              <a:gd name="T81" fmla="*/ 116 h 449"/>
              <a:gd name="T82" fmla="*/ 273 w 545"/>
              <a:gd name="T83" fmla="*/ 136 h 449"/>
              <a:gd name="T84" fmla="*/ 330 w 545"/>
              <a:gd name="T85" fmla="*/ 105 h 449"/>
              <a:gd name="T86" fmla="*/ 341 w 545"/>
              <a:gd name="T87" fmla="*/ 55 h 449"/>
              <a:gd name="T88" fmla="*/ 300 w 545"/>
              <a:gd name="T89" fmla="*/ 6 h 449"/>
              <a:gd name="T90" fmla="*/ 396 w 545"/>
              <a:gd name="T91" fmla="*/ 261 h 449"/>
              <a:gd name="T92" fmla="*/ 383 w 545"/>
              <a:gd name="T93" fmla="*/ 205 h 449"/>
              <a:gd name="T94" fmla="*/ 418 w 545"/>
              <a:gd name="T95" fmla="*/ 204 h 449"/>
              <a:gd name="T96" fmla="*/ 471 w 545"/>
              <a:gd name="T97" fmla="*/ 246 h 449"/>
              <a:gd name="T98" fmla="*/ 149 w 545"/>
              <a:gd name="T99" fmla="*/ 407 h 449"/>
              <a:gd name="T100" fmla="*/ 77 w 545"/>
              <a:gd name="T101" fmla="*/ 246 h 449"/>
              <a:gd name="T102" fmla="*/ 129 w 545"/>
              <a:gd name="T103" fmla="*/ 204 h 449"/>
              <a:gd name="T104" fmla="*/ 165 w 545"/>
              <a:gd name="T105" fmla="*/ 205 h 449"/>
              <a:gd name="T106" fmla="*/ 166 w 545"/>
              <a:gd name="T107" fmla="*/ 449 h 449"/>
              <a:gd name="T108" fmla="*/ 378 w 545"/>
              <a:gd name="T109" fmla="*/ 239 h 449"/>
              <a:gd name="T110" fmla="*/ 332 w 545"/>
              <a:gd name="T111" fmla="*/ 173 h 449"/>
              <a:gd name="T112" fmla="*/ 273 w 545"/>
              <a:gd name="T113" fmla="*/ 154 h 449"/>
              <a:gd name="T114" fmla="*/ 232 w 545"/>
              <a:gd name="T115" fmla="*/ 163 h 449"/>
              <a:gd name="T116" fmla="*/ 171 w 545"/>
              <a:gd name="T117" fmla="*/ 229 h 4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545" h="449">
                <a:moveTo>
                  <a:pt x="495" y="148"/>
                </a:moveTo>
                <a:lnTo>
                  <a:pt x="495" y="148"/>
                </a:lnTo>
                <a:lnTo>
                  <a:pt x="489" y="149"/>
                </a:lnTo>
                <a:lnTo>
                  <a:pt x="483" y="151"/>
                </a:lnTo>
                <a:lnTo>
                  <a:pt x="478" y="153"/>
                </a:lnTo>
                <a:lnTo>
                  <a:pt x="474" y="158"/>
                </a:lnTo>
                <a:lnTo>
                  <a:pt x="469" y="161"/>
                </a:lnTo>
                <a:lnTo>
                  <a:pt x="467" y="166"/>
                </a:lnTo>
                <a:lnTo>
                  <a:pt x="466" y="173"/>
                </a:lnTo>
                <a:lnTo>
                  <a:pt x="464" y="178"/>
                </a:lnTo>
                <a:lnTo>
                  <a:pt x="464" y="178"/>
                </a:lnTo>
                <a:lnTo>
                  <a:pt x="466" y="185"/>
                </a:lnTo>
                <a:lnTo>
                  <a:pt x="467" y="192"/>
                </a:lnTo>
                <a:lnTo>
                  <a:pt x="469" y="197"/>
                </a:lnTo>
                <a:lnTo>
                  <a:pt x="474" y="200"/>
                </a:lnTo>
                <a:lnTo>
                  <a:pt x="478" y="205"/>
                </a:lnTo>
                <a:lnTo>
                  <a:pt x="483" y="207"/>
                </a:lnTo>
                <a:lnTo>
                  <a:pt x="489" y="209"/>
                </a:lnTo>
                <a:lnTo>
                  <a:pt x="495" y="210"/>
                </a:lnTo>
                <a:lnTo>
                  <a:pt x="495" y="210"/>
                </a:lnTo>
                <a:lnTo>
                  <a:pt x="501" y="209"/>
                </a:lnTo>
                <a:lnTo>
                  <a:pt x="508" y="207"/>
                </a:lnTo>
                <a:lnTo>
                  <a:pt x="513" y="205"/>
                </a:lnTo>
                <a:lnTo>
                  <a:pt x="517" y="200"/>
                </a:lnTo>
                <a:lnTo>
                  <a:pt x="522" y="197"/>
                </a:lnTo>
                <a:lnTo>
                  <a:pt x="523" y="192"/>
                </a:lnTo>
                <a:lnTo>
                  <a:pt x="525" y="185"/>
                </a:lnTo>
                <a:lnTo>
                  <a:pt x="527" y="178"/>
                </a:lnTo>
                <a:lnTo>
                  <a:pt x="527" y="178"/>
                </a:lnTo>
                <a:lnTo>
                  <a:pt x="525" y="173"/>
                </a:lnTo>
                <a:lnTo>
                  <a:pt x="523" y="166"/>
                </a:lnTo>
                <a:lnTo>
                  <a:pt x="522" y="161"/>
                </a:lnTo>
                <a:lnTo>
                  <a:pt x="517" y="158"/>
                </a:lnTo>
                <a:lnTo>
                  <a:pt x="513" y="153"/>
                </a:lnTo>
                <a:lnTo>
                  <a:pt x="508" y="151"/>
                </a:lnTo>
                <a:lnTo>
                  <a:pt x="501" y="149"/>
                </a:lnTo>
                <a:lnTo>
                  <a:pt x="495" y="148"/>
                </a:lnTo>
                <a:close/>
                <a:moveTo>
                  <a:pt x="51" y="148"/>
                </a:moveTo>
                <a:lnTo>
                  <a:pt x="51" y="148"/>
                </a:lnTo>
                <a:lnTo>
                  <a:pt x="46" y="149"/>
                </a:lnTo>
                <a:lnTo>
                  <a:pt x="39" y="151"/>
                </a:lnTo>
                <a:lnTo>
                  <a:pt x="34" y="153"/>
                </a:lnTo>
                <a:lnTo>
                  <a:pt x="29" y="158"/>
                </a:lnTo>
                <a:lnTo>
                  <a:pt x="26" y="161"/>
                </a:lnTo>
                <a:lnTo>
                  <a:pt x="22" y="166"/>
                </a:lnTo>
                <a:lnTo>
                  <a:pt x="21" y="173"/>
                </a:lnTo>
                <a:lnTo>
                  <a:pt x="21" y="178"/>
                </a:lnTo>
                <a:lnTo>
                  <a:pt x="21" y="178"/>
                </a:lnTo>
                <a:lnTo>
                  <a:pt x="21" y="185"/>
                </a:lnTo>
                <a:lnTo>
                  <a:pt x="22" y="192"/>
                </a:lnTo>
                <a:lnTo>
                  <a:pt x="26" y="197"/>
                </a:lnTo>
                <a:lnTo>
                  <a:pt x="29" y="200"/>
                </a:lnTo>
                <a:lnTo>
                  <a:pt x="34" y="205"/>
                </a:lnTo>
                <a:lnTo>
                  <a:pt x="39" y="207"/>
                </a:lnTo>
                <a:lnTo>
                  <a:pt x="46" y="209"/>
                </a:lnTo>
                <a:lnTo>
                  <a:pt x="51" y="210"/>
                </a:lnTo>
                <a:lnTo>
                  <a:pt x="51" y="210"/>
                </a:lnTo>
                <a:lnTo>
                  <a:pt x="58" y="209"/>
                </a:lnTo>
                <a:lnTo>
                  <a:pt x="63" y="207"/>
                </a:lnTo>
                <a:lnTo>
                  <a:pt x="68" y="205"/>
                </a:lnTo>
                <a:lnTo>
                  <a:pt x="73" y="200"/>
                </a:lnTo>
                <a:lnTo>
                  <a:pt x="77" y="197"/>
                </a:lnTo>
                <a:lnTo>
                  <a:pt x="80" y="192"/>
                </a:lnTo>
                <a:lnTo>
                  <a:pt x="82" y="185"/>
                </a:lnTo>
                <a:lnTo>
                  <a:pt x="82" y="178"/>
                </a:lnTo>
                <a:lnTo>
                  <a:pt x="82" y="178"/>
                </a:lnTo>
                <a:lnTo>
                  <a:pt x="82" y="173"/>
                </a:lnTo>
                <a:lnTo>
                  <a:pt x="80" y="166"/>
                </a:lnTo>
                <a:lnTo>
                  <a:pt x="77" y="161"/>
                </a:lnTo>
                <a:lnTo>
                  <a:pt x="73" y="158"/>
                </a:lnTo>
                <a:lnTo>
                  <a:pt x="68" y="153"/>
                </a:lnTo>
                <a:lnTo>
                  <a:pt x="63" y="151"/>
                </a:lnTo>
                <a:lnTo>
                  <a:pt x="58" y="149"/>
                </a:lnTo>
                <a:lnTo>
                  <a:pt x="51" y="148"/>
                </a:lnTo>
                <a:close/>
                <a:moveTo>
                  <a:pt x="403" y="92"/>
                </a:moveTo>
                <a:lnTo>
                  <a:pt x="403" y="92"/>
                </a:lnTo>
                <a:lnTo>
                  <a:pt x="395" y="94"/>
                </a:lnTo>
                <a:lnTo>
                  <a:pt x="386" y="95"/>
                </a:lnTo>
                <a:lnTo>
                  <a:pt x="378" y="100"/>
                </a:lnTo>
                <a:lnTo>
                  <a:pt x="371" y="105"/>
                </a:lnTo>
                <a:lnTo>
                  <a:pt x="366" y="112"/>
                </a:lnTo>
                <a:lnTo>
                  <a:pt x="361" y="121"/>
                </a:lnTo>
                <a:lnTo>
                  <a:pt x="359" y="129"/>
                </a:lnTo>
                <a:lnTo>
                  <a:pt x="357" y="138"/>
                </a:lnTo>
                <a:lnTo>
                  <a:pt x="357" y="138"/>
                </a:lnTo>
                <a:lnTo>
                  <a:pt x="359" y="148"/>
                </a:lnTo>
                <a:lnTo>
                  <a:pt x="361" y="156"/>
                </a:lnTo>
                <a:lnTo>
                  <a:pt x="366" y="163"/>
                </a:lnTo>
                <a:lnTo>
                  <a:pt x="371" y="170"/>
                </a:lnTo>
                <a:lnTo>
                  <a:pt x="378" y="176"/>
                </a:lnTo>
                <a:lnTo>
                  <a:pt x="386" y="180"/>
                </a:lnTo>
                <a:lnTo>
                  <a:pt x="395" y="183"/>
                </a:lnTo>
                <a:lnTo>
                  <a:pt x="403" y="183"/>
                </a:lnTo>
                <a:lnTo>
                  <a:pt x="403" y="183"/>
                </a:lnTo>
                <a:lnTo>
                  <a:pt x="413" y="183"/>
                </a:lnTo>
                <a:lnTo>
                  <a:pt x="422" y="180"/>
                </a:lnTo>
                <a:lnTo>
                  <a:pt x="429" y="176"/>
                </a:lnTo>
                <a:lnTo>
                  <a:pt x="435" y="170"/>
                </a:lnTo>
                <a:lnTo>
                  <a:pt x="442" y="163"/>
                </a:lnTo>
                <a:lnTo>
                  <a:pt x="445" y="156"/>
                </a:lnTo>
                <a:lnTo>
                  <a:pt x="449" y="148"/>
                </a:lnTo>
                <a:lnTo>
                  <a:pt x="449" y="138"/>
                </a:lnTo>
                <a:lnTo>
                  <a:pt x="449" y="138"/>
                </a:lnTo>
                <a:lnTo>
                  <a:pt x="449" y="129"/>
                </a:lnTo>
                <a:lnTo>
                  <a:pt x="445" y="121"/>
                </a:lnTo>
                <a:lnTo>
                  <a:pt x="442" y="112"/>
                </a:lnTo>
                <a:lnTo>
                  <a:pt x="435" y="105"/>
                </a:lnTo>
                <a:lnTo>
                  <a:pt x="429" y="100"/>
                </a:lnTo>
                <a:lnTo>
                  <a:pt x="422" y="95"/>
                </a:lnTo>
                <a:lnTo>
                  <a:pt x="413" y="94"/>
                </a:lnTo>
                <a:lnTo>
                  <a:pt x="403" y="92"/>
                </a:lnTo>
                <a:close/>
                <a:moveTo>
                  <a:pt x="545" y="371"/>
                </a:moveTo>
                <a:lnTo>
                  <a:pt x="495" y="371"/>
                </a:lnTo>
                <a:lnTo>
                  <a:pt x="495" y="275"/>
                </a:lnTo>
                <a:lnTo>
                  <a:pt x="495" y="275"/>
                </a:lnTo>
                <a:lnTo>
                  <a:pt x="493" y="263"/>
                </a:lnTo>
                <a:lnTo>
                  <a:pt x="489" y="251"/>
                </a:lnTo>
                <a:lnTo>
                  <a:pt x="486" y="241"/>
                </a:lnTo>
                <a:lnTo>
                  <a:pt x="481" y="229"/>
                </a:lnTo>
                <a:lnTo>
                  <a:pt x="481" y="229"/>
                </a:lnTo>
                <a:lnTo>
                  <a:pt x="488" y="227"/>
                </a:lnTo>
                <a:lnTo>
                  <a:pt x="495" y="227"/>
                </a:lnTo>
                <a:lnTo>
                  <a:pt x="495" y="227"/>
                </a:lnTo>
                <a:lnTo>
                  <a:pt x="505" y="229"/>
                </a:lnTo>
                <a:lnTo>
                  <a:pt x="515" y="231"/>
                </a:lnTo>
                <a:lnTo>
                  <a:pt x="523" y="236"/>
                </a:lnTo>
                <a:lnTo>
                  <a:pt x="532" y="242"/>
                </a:lnTo>
                <a:lnTo>
                  <a:pt x="537" y="249"/>
                </a:lnTo>
                <a:lnTo>
                  <a:pt x="542" y="258"/>
                </a:lnTo>
                <a:lnTo>
                  <a:pt x="545" y="268"/>
                </a:lnTo>
                <a:lnTo>
                  <a:pt x="545" y="278"/>
                </a:lnTo>
                <a:lnTo>
                  <a:pt x="545" y="371"/>
                </a:lnTo>
                <a:close/>
                <a:moveTo>
                  <a:pt x="143" y="92"/>
                </a:moveTo>
                <a:lnTo>
                  <a:pt x="143" y="92"/>
                </a:lnTo>
                <a:lnTo>
                  <a:pt x="134" y="94"/>
                </a:lnTo>
                <a:lnTo>
                  <a:pt x="126" y="95"/>
                </a:lnTo>
                <a:lnTo>
                  <a:pt x="117" y="100"/>
                </a:lnTo>
                <a:lnTo>
                  <a:pt x="110" y="105"/>
                </a:lnTo>
                <a:lnTo>
                  <a:pt x="105" y="112"/>
                </a:lnTo>
                <a:lnTo>
                  <a:pt x="100" y="121"/>
                </a:lnTo>
                <a:lnTo>
                  <a:pt x="99" y="129"/>
                </a:lnTo>
                <a:lnTo>
                  <a:pt x="97" y="138"/>
                </a:lnTo>
                <a:lnTo>
                  <a:pt x="97" y="138"/>
                </a:lnTo>
                <a:lnTo>
                  <a:pt x="99" y="148"/>
                </a:lnTo>
                <a:lnTo>
                  <a:pt x="100" y="156"/>
                </a:lnTo>
                <a:lnTo>
                  <a:pt x="105" y="163"/>
                </a:lnTo>
                <a:lnTo>
                  <a:pt x="110" y="170"/>
                </a:lnTo>
                <a:lnTo>
                  <a:pt x="117" y="176"/>
                </a:lnTo>
                <a:lnTo>
                  <a:pt x="126" y="180"/>
                </a:lnTo>
                <a:lnTo>
                  <a:pt x="134" y="183"/>
                </a:lnTo>
                <a:lnTo>
                  <a:pt x="143" y="183"/>
                </a:lnTo>
                <a:lnTo>
                  <a:pt x="143" y="183"/>
                </a:lnTo>
                <a:lnTo>
                  <a:pt x="153" y="183"/>
                </a:lnTo>
                <a:lnTo>
                  <a:pt x="161" y="180"/>
                </a:lnTo>
                <a:lnTo>
                  <a:pt x="170" y="176"/>
                </a:lnTo>
                <a:lnTo>
                  <a:pt x="176" y="170"/>
                </a:lnTo>
                <a:lnTo>
                  <a:pt x="181" y="163"/>
                </a:lnTo>
                <a:lnTo>
                  <a:pt x="185" y="156"/>
                </a:lnTo>
                <a:lnTo>
                  <a:pt x="188" y="148"/>
                </a:lnTo>
                <a:lnTo>
                  <a:pt x="190" y="138"/>
                </a:lnTo>
                <a:lnTo>
                  <a:pt x="190" y="138"/>
                </a:lnTo>
                <a:lnTo>
                  <a:pt x="188" y="129"/>
                </a:lnTo>
                <a:lnTo>
                  <a:pt x="185" y="121"/>
                </a:lnTo>
                <a:lnTo>
                  <a:pt x="181" y="112"/>
                </a:lnTo>
                <a:lnTo>
                  <a:pt x="176" y="105"/>
                </a:lnTo>
                <a:lnTo>
                  <a:pt x="170" y="100"/>
                </a:lnTo>
                <a:lnTo>
                  <a:pt x="161" y="95"/>
                </a:lnTo>
                <a:lnTo>
                  <a:pt x="153" y="94"/>
                </a:lnTo>
                <a:lnTo>
                  <a:pt x="143" y="92"/>
                </a:lnTo>
                <a:close/>
                <a:moveTo>
                  <a:pt x="51" y="227"/>
                </a:moveTo>
                <a:lnTo>
                  <a:pt x="51" y="227"/>
                </a:lnTo>
                <a:lnTo>
                  <a:pt x="60" y="227"/>
                </a:lnTo>
                <a:lnTo>
                  <a:pt x="66" y="229"/>
                </a:lnTo>
                <a:lnTo>
                  <a:pt x="66" y="229"/>
                </a:lnTo>
                <a:lnTo>
                  <a:pt x="61" y="241"/>
                </a:lnTo>
                <a:lnTo>
                  <a:pt x="56" y="251"/>
                </a:lnTo>
                <a:lnTo>
                  <a:pt x="55" y="263"/>
                </a:lnTo>
                <a:lnTo>
                  <a:pt x="53" y="275"/>
                </a:lnTo>
                <a:lnTo>
                  <a:pt x="53" y="371"/>
                </a:lnTo>
                <a:lnTo>
                  <a:pt x="0" y="371"/>
                </a:lnTo>
                <a:lnTo>
                  <a:pt x="0" y="278"/>
                </a:lnTo>
                <a:lnTo>
                  <a:pt x="0" y="278"/>
                </a:lnTo>
                <a:lnTo>
                  <a:pt x="2" y="268"/>
                </a:lnTo>
                <a:lnTo>
                  <a:pt x="5" y="258"/>
                </a:lnTo>
                <a:lnTo>
                  <a:pt x="9" y="249"/>
                </a:lnTo>
                <a:lnTo>
                  <a:pt x="16" y="242"/>
                </a:lnTo>
                <a:lnTo>
                  <a:pt x="22" y="236"/>
                </a:lnTo>
                <a:lnTo>
                  <a:pt x="33" y="231"/>
                </a:lnTo>
                <a:lnTo>
                  <a:pt x="41" y="229"/>
                </a:lnTo>
                <a:lnTo>
                  <a:pt x="51" y="227"/>
                </a:lnTo>
                <a:close/>
                <a:moveTo>
                  <a:pt x="273" y="0"/>
                </a:moveTo>
                <a:lnTo>
                  <a:pt x="273" y="0"/>
                </a:lnTo>
                <a:lnTo>
                  <a:pt x="259" y="2"/>
                </a:lnTo>
                <a:lnTo>
                  <a:pt x="247" y="6"/>
                </a:lnTo>
                <a:lnTo>
                  <a:pt x="236" y="12"/>
                </a:lnTo>
                <a:lnTo>
                  <a:pt x="225" y="21"/>
                </a:lnTo>
                <a:lnTo>
                  <a:pt x="217" y="31"/>
                </a:lnTo>
                <a:lnTo>
                  <a:pt x="210" y="41"/>
                </a:lnTo>
                <a:lnTo>
                  <a:pt x="207" y="55"/>
                </a:lnTo>
                <a:lnTo>
                  <a:pt x="205" y="68"/>
                </a:lnTo>
                <a:lnTo>
                  <a:pt x="205" y="68"/>
                </a:lnTo>
                <a:lnTo>
                  <a:pt x="207" y="82"/>
                </a:lnTo>
                <a:lnTo>
                  <a:pt x="210" y="95"/>
                </a:lnTo>
                <a:lnTo>
                  <a:pt x="217" y="105"/>
                </a:lnTo>
                <a:lnTo>
                  <a:pt x="225" y="116"/>
                </a:lnTo>
                <a:lnTo>
                  <a:pt x="236" y="124"/>
                </a:lnTo>
                <a:lnTo>
                  <a:pt x="247" y="131"/>
                </a:lnTo>
                <a:lnTo>
                  <a:pt x="259" y="134"/>
                </a:lnTo>
                <a:lnTo>
                  <a:pt x="273" y="136"/>
                </a:lnTo>
                <a:lnTo>
                  <a:pt x="273" y="136"/>
                </a:lnTo>
                <a:lnTo>
                  <a:pt x="286" y="134"/>
                </a:lnTo>
                <a:lnTo>
                  <a:pt x="300" y="131"/>
                </a:lnTo>
                <a:lnTo>
                  <a:pt x="312" y="124"/>
                </a:lnTo>
                <a:lnTo>
                  <a:pt x="322" y="116"/>
                </a:lnTo>
                <a:lnTo>
                  <a:pt x="330" y="105"/>
                </a:lnTo>
                <a:lnTo>
                  <a:pt x="335" y="95"/>
                </a:lnTo>
                <a:lnTo>
                  <a:pt x="341" y="82"/>
                </a:lnTo>
                <a:lnTo>
                  <a:pt x="341" y="68"/>
                </a:lnTo>
                <a:lnTo>
                  <a:pt x="341" y="68"/>
                </a:lnTo>
                <a:lnTo>
                  <a:pt x="341" y="55"/>
                </a:lnTo>
                <a:lnTo>
                  <a:pt x="335" y="41"/>
                </a:lnTo>
                <a:lnTo>
                  <a:pt x="330" y="31"/>
                </a:lnTo>
                <a:lnTo>
                  <a:pt x="322" y="21"/>
                </a:lnTo>
                <a:lnTo>
                  <a:pt x="312" y="12"/>
                </a:lnTo>
                <a:lnTo>
                  <a:pt x="300" y="6"/>
                </a:lnTo>
                <a:lnTo>
                  <a:pt x="286" y="2"/>
                </a:lnTo>
                <a:lnTo>
                  <a:pt x="273" y="0"/>
                </a:lnTo>
                <a:close/>
                <a:moveTo>
                  <a:pt x="478" y="407"/>
                </a:moveTo>
                <a:lnTo>
                  <a:pt x="396" y="407"/>
                </a:lnTo>
                <a:lnTo>
                  <a:pt x="396" y="261"/>
                </a:lnTo>
                <a:lnTo>
                  <a:pt x="396" y="261"/>
                </a:lnTo>
                <a:lnTo>
                  <a:pt x="396" y="246"/>
                </a:lnTo>
                <a:lnTo>
                  <a:pt x="393" y="231"/>
                </a:lnTo>
                <a:lnTo>
                  <a:pt x="388" y="217"/>
                </a:lnTo>
                <a:lnTo>
                  <a:pt x="383" y="205"/>
                </a:lnTo>
                <a:lnTo>
                  <a:pt x="383" y="205"/>
                </a:lnTo>
                <a:lnTo>
                  <a:pt x="393" y="202"/>
                </a:lnTo>
                <a:lnTo>
                  <a:pt x="403" y="202"/>
                </a:lnTo>
                <a:lnTo>
                  <a:pt x="403" y="202"/>
                </a:lnTo>
                <a:lnTo>
                  <a:pt x="418" y="204"/>
                </a:lnTo>
                <a:lnTo>
                  <a:pt x="432" y="207"/>
                </a:lnTo>
                <a:lnTo>
                  <a:pt x="444" y="214"/>
                </a:lnTo>
                <a:lnTo>
                  <a:pt x="456" y="224"/>
                </a:lnTo>
                <a:lnTo>
                  <a:pt x="464" y="234"/>
                </a:lnTo>
                <a:lnTo>
                  <a:pt x="471" y="246"/>
                </a:lnTo>
                <a:lnTo>
                  <a:pt x="476" y="259"/>
                </a:lnTo>
                <a:lnTo>
                  <a:pt x="478" y="275"/>
                </a:lnTo>
                <a:lnTo>
                  <a:pt x="478" y="407"/>
                </a:lnTo>
                <a:close/>
                <a:moveTo>
                  <a:pt x="149" y="261"/>
                </a:moveTo>
                <a:lnTo>
                  <a:pt x="149" y="407"/>
                </a:lnTo>
                <a:lnTo>
                  <a:pt x="70" y="407"/>
                </a:lnTo>
                <a:lnTo>
                  <a:pt x="70" y="275"/>
                </a:lnTo>
                <a:lnTo>
                  <a:pt x="70" y="275"/>
                </a:lnTo>
                <a:lnTo>
                  <a:pt x="71" y="259"/>
                </a:lnTo>
                <a:lnTo>
                  <a:pt x="77" y="246"/>
                </a:lnTo>
                <a:lnTo>
                  <a:pt x="83" y="234"/>
                </a:lnTo>
                <a:lnTo>
                  <a:pt x="92" y="224"/>
                </a:lnTo>
                <a:lnTo>
                  <a:pt x="102" y="214"/>
                </a:lnTo>
                <a:lnTo>
                  <a:pt x="115" y="207"/>
                </a:lnTo>
                <a:lnTo>
                  <a:pt x="129" y="204"/>
                </a:lnTo>
                <a:lnTo>
                  <a:pt x="143" y="202"/>
                </a:lnTo>
                <a:lnTo>
                  <a:pt x="143" y="202"/>
                </a:lnTo>
                <a:lnTo>
                  <a:pt x="154" y="202"/>
                </a:lnTo>
                <a:lnTo>
                  <a:pt x="165" y="205"/>
                </a:lnTo>
                <a:lnTo>
                  <a:pt x="165" y="205"/>
                </a:lnTo>
                <a:lnTo>
                  <a:pt x="158" y="217"/>
                </a:lnTo>
                <a:lnTo>
                  <a:pt x="154" y="231"/>
                </a:lnTo>
                <a:lnTo>
                  <a:pt x="151" y="246"/>
                </a:lnTo>
                <a:lnTo>
                  <a:pt x="149" y="261"/>
                </a:lnTo>
                <a:close/>
                <a:moveTo>
                  <a:pt x="166" y="449"/>
                </a:moveTo>
                <a:lnTo>
                  <a:pt x="379" y="449"/>
                </a:lnTo>
                <a:lnTo>
                  <a:pt x="379" y="261"/>
                </a:lnTo>
                <a:lnTo>
                  <a:pt x="379" y="261"/>
                </a:lnTo>
                <a:lnTo>
                  <a:pt x="379" y="249"/>
                </a:lnTo>
                <a:lnTo>
                  <a:pt x="378" y="239"/>
                </a:lnTo>
                <a:lnTo>
                  <a:pt x="374" y="229"/>
                </a:lnTo>
                <a:lnTo>
                  <a:pt x="371" y="219"/>
                </a:lnTo>
                <a:lnTo>
                  <a:pt x="361" y="202"/>
                </a:lnTo>
                <a:lnTo>
                  <a:pt x="349" y="185"/>
                </a:lnTo>
                <a:lnTo>
                  <a:pt x="332" y="173"/>
                </a:lnTo>
                <a:lnTo>
                  <a:pt x="315" y="163"/>
                </a:lnTo>
                <a:lnTo>
                  <a:pt x="305" y="160"/>
                </a:lnTo>
                <a:lnTo>
                  <a:pt x="295" y="156"/>
                </a:lnTo>
                <a:lnTo>
                  <a:pt x="285" y="154"/>
                </a:lnTo>
                <a:lnTo>
                  <a:pt x="273" y="154"/>
                </a:lnTo>
                <a:lnTo>
                  <a:pt x="273" y="154"/>
                </a:lnTo>
                <a:lnTo>
                  <a:pt x="263" y="154"/>
                </a:lnTo>
                <a:lnTo>
                  <a:pt x="253" y="156"/>
                </a:lnTo>
                <a:lnTo>
                  <a:pt x="242" y="160"/>
                </a:lnTo>
                <a:lnTo>
                  <a:pt x="232" y="163"/>
                </a:lnTo>
                <a:lnTo>
                  <a:pt x="214" y="173"/>
                </a:lnTo>
                <a:lnTo>
                  <a:pt x="198" y="185"/>
                </a:lnTo>
                <a:lnTo>
                  <a:pt x="185" y="202"/>
                </a:lnTo>
                <a:lnTo>
                  <a:pt x="175" y="219"/>
                </a:lnTo>
                <a:lnTo>
                  <a:pt x="171" y="229"/>
                </a:lnTo>
                <a:lnTo>
                  <a:pt x="170" y="239"/>
                </a:lnTo>
                <a:lnTo>
                  <a:pt x="168" y="249"/>
                </a:lnTo>
                <a:lnTo>
                  <a:pt x="166" y="261"/>
                </a:lnTo>
                <a:lnTo>
                  <a:pt x="166" y="449"/>
                </a:lnTo>
                <a:close/>
              </a:path>
            </a:pathLst>
          </a:custGeom>
          <a:solidFill>
            <a:srgbClr val="00B0F0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" name="Rounded Rectangle 3"/>
          <p:cNvSpPr/>
          <p:nvPr/>
        </p:nvSpPr>
        <p:spPr>
          <a:xfrm>
            <a:off x="4128207" y="3308622"/>
            <a:ext cx="5620703" cy="1153386"/>
          </a:xfrm>
          <a:prstGeom prst="roundRect">
            <a:avLst>
              <a:gd name="adj" fmla="val 9813"/>
            </a:avLst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/>
          <p:cNvSpPr txBox="1"/>
          <p:nvPr/>
        </p:nvSpPr>
        <p:spPr>
          <a:xfrm>
            <a:off x="8596750" y="4079656"/>
            <a:ext cx="105830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※</a:t>
            </a:r>
            <a:r>
              <a:rPr lang="ko-KR" altLang="en-US" sz="800" b="1" dirty="0"/>
              <a:t>출처 </a:t>
            </a:r>
            <a:r>
              <a:rPr lang="en-US" altLang="ko-KR" sz="800" b="1" dirty="0"/>
              <a:t>: </a:t>
            </a:r>
            <a:r>
              <a:rPr lang="ko-KR" altLang="en-US" sz="800" b="1" dirty="0" smtClean="0"/>
              <a:t>아이뉴스</a:t>
            </a:r>
            <a:r>
              <a:rPr lang="en-US" altLang="ko-KR" sz="800" b="1" dirty="0" smtClean="0"/>
              <a:t>24</a:t>
            </a:r>
            <a:endParaRPr lang="ko-KR" altLang="en-US" sz="800" b="1" dirty="0"/>
          </a:p>
        </p:txBody>
      </p:sp>
      <p:sp>
        <p:nvSpPr>
          <p:cNvPr id="38" name="직사각형 37"/>
          <p:cNvSpPr/>
          <p:nvPr/>
        </p:nvSpPr>
        <p:spPr>
          <a:xfrm>
            <a:off x="4462058" y="3489486"/>
            <a:ext cx="4953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/>
              <a:t>"</a:t>
            </a:r>
            <a:r>
              <a:rPr lang="ko-KR" altLang="en-US" b="1" dirty="0"/>
              <a:t>액티브</a:t>
            </a:r>
            <a:r>
              <a:rPr lang="en-US" altLang="ko-KR" b="1" dirty="0"/>
              <a:t>X·IP</a:t>
            </a:r>
            <a:r>
              <a:rPr lang="ko-KR" altLang="en-US" b="1" dirty="0"/>
              <a:t>카메라</a:t>
            </a:r>
            <a:r>
              <a:rPr lang="en-US" altLang="ko-KR" b="1" dirty="0"/>
              <a:t>, </a:t>
            </a:r>
            <a:r>
              <a:rPr lang="ko-KR" altLang="en-US" b="1" dirty="0"/>
              <a:t>보안 취약점 </a:t>
            </a:r>
            <a:r>
              <a:rPr lang="ko-KR" altLang="en-US" b="1" dirty="0" smtClean="0"/>
              <a:t>신고 받아요</a:t>
            </a:r>
            <a:r>
              <a:rPr lang="en-US" altLang="ko-KR" b="1" dirty="0"/>
              <a:t>"</a:t>
            </a:r>
          </a:p>
          <a:p>
            <a:r>
              <a:rPr lang="en-US" altLang="ko-KR" b="1" dirty="0"/>
              <a:t>KISA, </a:t>
            </a:r>
            <a:r>
              <a:rPr lang="ko-KR" altLang="en-US" b="1" dirty="0"/>
              <a:t>신규 보안 취약점 </a:t>
            </a:r>
            <a:r>
              <a:rPr lang="en-US" altLang="ko-KR" b="1" dirty="0"/>
              <a:t>10</a:t>
            </a:r>
            <a:r>
              <a:rPr lang="ko-KR" altLang="en-US" b="1" dirty="0"/>
              <a:t>월 한 달간 집중 접수</a:t>
            </a:r>
            <a:r>
              <a:rPr lang="en-US" altLang="ko-KR" b="1" dirty="0"/>
              <a:t>…</a:t>
            </a:r>
            <a:r>
              <a:rPr lang="ko-KR" altLang="en-US" b="1" dirty="0"/>
              <a:t>포상금 최대 </a:t>
            </a:r>
            <a:r>
              <a:rPr lang="en-US" altLang="ko-KR" b="1" dirty="0"/>
              <a:t>1</a:t>
            </a:r>
            <a:r>
              <a:rPr lang="ko-KR" altLang="en-US" b="1" dirty="0" smtClean="0"/>
              <a:t>천 만원</a:t>
            </a:r>
            <a:endParaRPr lang="ko-KR" altLang="en-US" b="1" dirty="0"/>
          </a:p>
        </p:txBody>
      </p:sp>
      <p:sp>
        <p:nvSpPr>
          <p:cNvPr id="39" name="직사각형 38"/>
          <p:cNvSpPr/>
          <p:nvPr/>
        </p:nvSpPr>
        <p:spPr>
          <a:xfrm rot="880053">
            <a:off x="5623831" y="2098237"/>
            <a:ext cx="403309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b="1" dirty="0"/>
              <a:t>CCTV </a:t>
            </a:r>
            <a:r>
              <a:rPr lang="en-US" altLang="ko-KR" sz="1400" b="1" dirty="0" smtClean="0"/>
              <a:t>TTA</a:t>
            </a:r>
            <a:r>
              <a:rPr lang="ko-KR" altLang="en-US" sz="1400" b="1" dirty="0" smtClean="0"/>
              <a:t>보안인증 </a:t>
            </a:r>
            <a:r>
              <a:rPr lang="ko-KR" altLang="en-US" sz="1400" b="1" dirty="0"/>
              <a:t>이어 </a:t>
            </a:r>
            <a:r>
              <a:rPr lang="en-US" altLang="ko-KR" sz="1400" b="1" dirty="0" smtClean="0"/>
              <a:t>KISA</a:t>
            </a:r>
            <a:r>
              <a:rPr lang="ko-KR" altLang="en-US" sz="1400" b="1" dirty="0" smtClean="0"/>
              <a:t>성능인증도 </a:t>
            </a:r>
            <a:r>
              <a:rPr lang="ko-KR" altLang="en-US" sz="1400" b="1" dirty="0"/>
              <a:t>시행된다</a:t>
            </a:r>
          </a:p>
        </p:txBody>
      </p:sp>
      <p:sp>
        <p:nvSpPr>
          <p:cNvPr id="40" name="직사각형 39"/>
          <p:cNvSpPr/>
          <p:nvPr/>
        </p:nvSpPr>
        <p:spPr>
          <a:xfrm>
            <a:off x="796765" y="4117798"/>
            <a:ext cx="337329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b="1" dirty="0"/>
              <a:t>미국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급성장하는 보안카메라 시장동향</a:t>
            </a:r>
          </a:p>
          <a:p>
            <a:r>
              <a:rPr lang="ko-KR" altLang="en-US" sz="1400" b="1" dirty="0"/>
              <a:t>직접 </a:t>
            </a:r>
            <a:r>
              <a:rPr lang="ko-KR" altLang="en-US" sz="1400" b="1" dirty="0" smtClean="0"/>
              <a:t>설치 가능한 </a:t>
            </a:r>
            <a:r>
              <a:rPr lang="ko-KR" altLang="en-US" sz="1400" b="1" dirty="0"/>
              <a:t>가정용 보안카메라 수요 크게 증가 </a:t>
            </a:r>
            <a:r>
              <a:rPr lang="ko-KR" altLang="en-US" sz="1400" b="1" dirty="0" smtClean="0"/>
              <a:t>추세</a:t>
            </a:r>
            <a:r>
              <a:rPr lang="en-US" altLang="ko-KR" sz="1400" b="1" dirty="0" smtClean="0"/>
              <a:t>.</a:t>
            </a:r>
            <a:endParaRPr lang="ko-KR" altLang="en-US" sz="1400" dirty="0"/>
          </a:p>
        </p:txBody>
      </p:sp>
      <p:pic>
        <p:nvPicPr>
          <p:cNvPr id="2050" name="Picture 2" descr="https://www.boannews.com/media/upFiles2/2018/08/1049511211_59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068" y="1322454"/>
            <a:ext cx="4491313" cy="2241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직사각형 40"/>
          <p:cNvSpPr/>
          <p:nvPr/>
        </p:nvSpPr>
        <p:spPr>
          <a:xfrm>
            <a:off x="898735" y="974485"/>
            <a:ext cx="4953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400" b="1" dirty="0"/>
              <a:t>[ISEC 2018] IP CCTV, </a:t>
            </a:r>
            <a:r>
              <a:rPr lang="ko-KR" altLang="en-US" sz="1400" b="1" dirty="0"/>
              <a:t>꼭 거쳐야 하는 관문인 보안인증</a:t>
            </a:r>
          </a:p>
        </p:txBody>
      </p:sp>
    </p:spTree>
    <p:extLst>
      <p:ext uri="{BB962C8B-B14F-4D97-AF65-F5344CB8AC3E}">
        <p14:creationId xmlns:p14="http://schemas.microsoft.com/office/powerpoint/2010/main" val="20704316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모서리가 둥근 직사각형 22"/>
          <p:cNvSpPr/>
          <p:nvPr/>
        </p:nvSpPr>
        <p:spPr>
          <a:xfrm>
            <a:off x="876672" y="46946"/>
            <a:ext cx="6017471" cy="573742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9644296" y="646331"/>
            <a:ext cx="242745" cy="595228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모서리가 둥근 직사각형 28"/>
          <p:cNvSpPr/>
          <p:nvPr/>
        </p:nvSpPr>
        <p:spPr>
          <a:xfrm>
            <a:off x="12378" y="4991"/>
            <a:ext cx="728155" cy="64134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85411" y="-27384"/>
            <a:ext cx="56348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lang="en-US" altLang="ko-KR" sz="3600" spc="-773" dirty="0" smtClean="0">
                <a:solidFill>
                  <a:schemeClr val="bg1"/>
                </a:solidFill>
                <a:latin typeface="HY견고딕"/>
                <a:ea typeface="HY견고딕"/>
                <a:cs typeface="Arial"/>
              </a:rPr>
              <a:t>02</a:t>
            </a:r>
            <a:endParaRPr lang="ko-KR" altLang="en-US" sz="3600" spc="-773" dirty="0">
              <a:solidFill>
                <a:schemeClr val="bg1"/>
              </a:solidFill>
              <a:latin typeface="HY견고딕"/>
              <a:ea typeface="HY견고딕"/>
              <a:cs typeface="Arial"/>
            </a:endParaRPr>
          </a:p>
        </p:txBody>
      </p:sp>
      <p:pic>
        <p:nvPicPr>
          <p:cNvPr id="9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016" y="152941"/>
            <a:ext cx="2703513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979060" y="107920"/>
            <a:ext cx="5915082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ko-KR" altLang="en-US" sz="2800" dirty="0">
                <a:solidFill>
                  <a:schemeClr val="bg1"/>
                </a:solidFill>
                <a:latin typeface="Calibri" pitchFamily="34" charset="0"/>
                <a:ea typeface="HY울릉도M"/>
                <a:cs typeface="Calibri" pitchFamily="34" charset="0"/>
              </a:rPr>
              <a:t>보안</a:t>
            </a:r>
            <a:r>
              <a:rPr lang="en-US" altLang="ko-KR" sz="2800" dirty="0">
                <a:solidFill>
                  <a:schemeClr val="bg1"/>
                </a:solidFill>
                <a:latin typeface="Calibri" pitchFamily="34" charset="0"/>
                <a:ea typeface="HY울릉도M"/>
                <a:cs typeface="Calibri" pitchFamily="34" charset="0"/>
              </a:rPr>
              <a:t> CCTV</a:t>
            </a:r>
            <a:r>
              <a:rPr lang="ko-KR" altLang="en-US" sz="2800" dirty="0">
                <a:solidFill>
                  <a:schemeClr val="bg1"/>
                </a:solidFill>
                <a:latin typeface="Calibri" pitchFamily="34" charset="0"/>
                <a:ea typeface="HY울릉도M"/>
                <a:cs typeface="Calibri" pitchFamily="34" charset="0"/>
              </a:rPr>
              <a:t>의 중요성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71" y="1217781"/>
            <a:ext cx="9230171" cy="5163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3497743" y="2793702"/>
            <a:ext cx="110799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맑은 고딕" pitchFamily="50" charset="-127"/>
                <a:cs typeface="Calibri" pitchFamily="34" charset="0"/>
              </a:rPr>
              <a:t>기존</a:t>
            </a:r>
            <a:endParaRPr lang="en-US" altLang="ko-KR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맑은 고딕" pitchFamily="50" charset="-127"/>
              <a:cs typeface="Calibri" pitchFamily="34" charset="0"/>
            </a:endParaRPr>
          </a:p>
          <a:p>
            <a:pPr algn="ctr"/>
            <a:r>
              <a:rPr lang="ko-KR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맑은 고딕" pitchFamily="50" charset="-127"/>
                <a:cs typeface="Calibri" pitchFamily="34" charset="0"/>
              </a:rPr>
              <a:t>영상보안</a:t>
            </a:r>
            <a:endParaRPr lang="en-US" altLang="ko-KR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맑은 고딕" pitchFamily="50" charset="-127"/>
              <a:cs typeface="Calibri" pitchFamily="34" charset="0"/>
            </a:endParaRPr>
          </a:p>
          <a:p>
            <a:pPr algn="ctr"/>
            <a:r>
              <a:rPr lang="ko-KR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맑은 고딕" pitchFamily="50" charset="-127"/>
                <a:cs typeface="Calibri" pitchFamily="34" charset="0"/>
              </a:rPr>
              <a:t>취약점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83421" y="1916833"/>
            <a:ext cx="4260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2014</a:t>
            </a:r>
            <a:r>
              <a:rPr lang="ko-KR" altLang="en-US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년 </a:t>
            </a:r>
            <a:r>
              <a:rPr lang="en-US" altLang="ko-KR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11</a:t>
            </a:r>
            <a:r>
              <a:rPr lang="ko-KR" altLang="en-US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월</a:t>
            </a:r>
            <a:endParaRPr lang="en-US" altLang="ko-KR" sz="1200" dirty="0" smtClean="0">
              <a:latin typeface="Calibri" pitchFamily="34" charset="0"/>
              <a:ea typeface="맑은 고딕" pitchFamily="50" charset="-127"/>
              <a:cs typeface="Calibri" pitchFamily="34" charset="0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웹에 공개된 개인용 </a:t>
            </a:r>
            <a:r>
              <a:rPr lang="en-US" altLang="ko-KR" sz="1200" b="1" u="sng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CCTV 73,000</a:t>
            </a:r>
            <a:r>
              <a:rPr lang="ko-KR" altLang="en-US" sz="1200" b="1" u="sng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개 해킹 </a:t>
            </a:r>
            <a:r>
              <a:rPr lang="ko-KR" altLang="en-US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및 공개 사례 </a:t>
            </a:r>
            <a:r>
              <a:rPr lang="en-US" altLang="ko-KR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(KISA &amp; </a:t>
            </a:r>
            <a:r>
              <a:rPr lang="en-US" altLang="ko-KR" sz="1200" dirty="0" err="1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KrCERT</a:t>
            </a:r>
            <a:r>
              <a:rPr lang="en-US" altLang="ko-KR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 </a:t>
            </a:r>
            <a:r>
              <a:rPr lang="ko-KR" altLang="en-US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발표</a:t>
            </a:r>
            <a:r>
              <a:rPr lang="en-US" altLang="ko-KR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)</a:t>
            </a:r>
            <a:endParaRPr lang="en-US" altLang="ko-KR" sz="1200" dirty="0">
              <a:latin typeface="Calibri" pitchFamily="34" charset="0"/>
              <a:ea typeface="맑은 고딕" pitchFamily="50" charset="-127"/>
              <a:cs typeface="Calibri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63925" y="1442726"/>
            <a:ext cx="30110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전세계적 영상 보안이 위</a:t>
            </a:r>
            <a:r>
              <a:rPr lang="ko-KR" altLang="en-US" sz="1600" b="1" dirty="0">
                <a:latin typeface="Calibri" pitchFamily="34" charset="0"/>
                <a:ea typeface="맑은 고딕" pitchFamily="50" charset="-127"/>
                <a:cs typeface="Calibri" pitchFamily="34" charset="0"/>
              </a:rPr>
              <a:t>험</a:t>
            </a:r>
            <a:endParaRPr lang="ko-KR" altLang="en-US" sz="1600" b="1" dirty="0" smtClean="0">
              <a:latin typeface="Calibri" pitchFamily="34" charset="0"/>
              <a:ea typeface="맑은 고딕" pitchFamily="50" charset="-127"/>
              <a:cs typeface="Calibri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57916" y="2793702"/>
            <a:ext cx="110799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맑은 고딕" pitchFamily="50" charset="-127"/>
                <a:cs typeface="Calibri" pitchFamily="34" charset="0"/>
              </a:rPr>
              <a:t>계속되는</a:t>
            </a:r>
            <a:endParaRPr lang="en-US" altLang="ko-KR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맑은 고딕" pitchFamily="50" charset="-127"/>
              <a:cs typeface="Calibri" pitchFamily="34" charset="0"/>
            </a:endParaRPr>
          </a:p>
          <a:p>
            <a:pPr algn="ctr"/>
            <a:r>
              <a:rPr lang="ko-KR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맑은 고딕" pitchFamily="50" charset="-127"/>
                <a:cs typeface="Calibri" pitchFamily="34" charset="0"/>
              </a:rPr>
              <a:t>영상보안</a:t>
            </a:r>
            <a:endParaRPr lang="en-US" altLang="ko-KR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맑은 고딕" pitchFamily="50" charset="-127"/>
              <a:cs typeface="Calibri" pitchFamily="34" charset="0"/>
            </a:endParaRPr>
          </a:p>
          <a:p>
            <a:pPr algn="ctr"/>
            <a:r>
              <a:rPr lang="ko-KR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맑은 고딕" pitchFamily="50" charset="-127"/>
                <a:cs typeface="Calibri" pitchFamily="34" charset="0"/>
              </a:rPr>
              <a:t>실</a:t>
            </a:r>
            <a:r>
              <a:rPr lang="ko-KR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맑은 고딕" pitchFamily="50" charset="-127"/>
                <a:cs typeface="Calibri" pitchFamily="34" charset="0"/>
              </a:rPr>
              <a:t>태</a:t>
            </a:r>
            <a:endParaRPr lang="en-US" altLang="ko-KR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맑은 고딕" pitchFamily="50" charset="-127"/>
              <a:cs typeface="Calibri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758140" y="1474217"/>
            <a:ext cx="26156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미비한 영상보안 조치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05985" y="1844825"/>
            <a:ext cx="31983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2017-05(IT Security Research by Pierre)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1,250</a:t>
            </a:r>
            <a:r>
              <a:rPr lang="ko-KR" altLang="en-US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개 카메라 모델 </a:t>
            </a:r>
            <a:endParaRPr lang="en-US" altLang="ko-KR" sz="1200" dirty="0" smtClean="0">
              <a:latin typeface="Calibri" pitchFamily="34" charset="0"/>
              <a:ea typeface="맑은 고딕" pitchFamily="50" charset="-127"/>
              <a:cs typeface="Calibri" pitchFamily="34" charset="0"/>
            </a:endParaRPr>
          </a:p>
          <a:p>
            <a:r>
              <a:rPr lang="en-US" altLang="ko-KR" sz="1200" dirty="0">
                <a:latin typeface="Calibri" pitchFamily="34" charset="0"/>
                <a:ea typeface="맑은 고딕" pitchFamily="50" charset="-127"/>
                <a:cs typeface="Calibri" pitchFamily="34" charset="0"/>
              </a:rPr>
              <a:t> </a:t>
            </a:r>
            <a:r>
              <a:rPr lang="en-US" altLang="ko-KR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  </a:t>
            </a:r>
            <a:r>
              <a:rPr lang="ko-KR" altLang="en-US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루트 권한 획득 가능</a:t>
            </a:r>
            <a:endParaRPr lang="en-US" altLang="ko-KR" sz="1200" dirty="0" smtClean="0">
              <a:latin typeface="Calibri" pitchFamily="34" charset="0"/>
              <a:ea typeface="맑은 고딕" pitchFamily="50" charset="-127"/>
              <a:cs typeface="Calibri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200" dirty="0" err="1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Shodan</a:t>
            </a:r>
            <a:r>
              <a:rPr lang="ko-KR" altLang="en-US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을 통한 접속 가능 </a:t>
            </a:r>
            <a:r>
              <a:rPr lang="en-US" altLang="ko-KR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195,000</a:t>
            </a:r>
            <a:r>
              <a:rPr lang="ko-KR" altLang="en-US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대</a:t>
            </a:r>
            <a:endParaRPr lang="en-US" altLang="ko-KR" sz="1200" dirty="0" smtClean="0">
              <a:latin typeface="Calibri" pitchFamily="34" charset="0"/>
              <a:ea typeface="맑은 고딕" pitchFamily="50" charset="-127"/>
              <a:cs typeface="Calibri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83420" y="2507705"/>
            <a:ext cx="33543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2015</a:t>
            </a:r>
            <a:r>
              <a:rPr lang="ko-KR" altLang="en-US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년 </a:t>
            </a:r>
            <a:r>
              <a:rPr lang="en-US" altLang="ko-KR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06</a:t>
            </a:r>
            <a:r>
              <a:rPr lang="ko-KR" altLang="en-US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월</a:t>
            </a:r>
            <a:endParaRPr lang="en-US" altLang="ko-KR" sz="1200" dirty="0" smtClean="0">
              <a:latin typeface="Calibri" pitchFamily="34" charset="0"/>
              <a:ea typeface="맑은 고딕" pitchFamily="50" charset="-127"/>
              <a:cs typeface="Calibri" pitchFamily="34" charset="0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전 세계 </a:t>
            </a:r>
            <a:r>
              <a:rPr lang="en-US" altLang="ko-KR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117</a:t>
            </a:r>
            <a:r>
              <a:rPr lang="ko-KR" altLang="en-US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개국 </a:t>
            </a:r>
            <a:r>
              <a:rPr lang="en-US" altLang="ko-KR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9,187</a:t>
            </a:r>
            <a:r>
              <a:rPr lang="ko-KR" altLang="en-US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대 </a:t>
            </a:r>
            <a:r>
              <a:rPr lang="en-US" altLang="ko-KR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CCTV </a:t>
            </a:r>
            <a:r>
              <a:rPr lang="ko-KR" altLang="en-US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영상 실시</a:t>
            </a:r>
            <a:r>
              <a:rPr lang="ko-KR" altLang="en-US" sz="1200" dirty="0">
                <a:latin typeface="Calibri" pitchFamily="34" charset="0"/>
                <a:ea typeface="맑은 고딕" pitchFamily="50" charset="-127"/>
                <a:cs typeface="Calibri" pitchFamily="34" charset="0"/>
              </a:rPr>
              <a:t>간</a:t>
            </a:r>
            <a:r>
              <a:rPr lang="ko-KR" altLang="en-US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 인터넷 공개 사례</a:t>
            </a:r>
            <a:endParaRPr lang="en-US" altLang="ko-KR" sz="1200" dirty="0" smtClean="0">
              <a:latin typeface="Calibri" pitchFamily="34" charset="0"/>
              <a:ea typeface="맑은 고딕" pitchFamily="50" charset="-127"/>
              <a:cs typeface="Calibri" pitchFamily="34" charset="0"/>
            </a:endParaRPr>
          </a:p>
          <a:p>
            <a:pPr lvl="1"/>
            <a:r>
              <a:rPr lang="en-US" altLang="ko-KR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     </a:t>
            </a:r>
            <a:r>
              <a:rPr lang="en-US" altLang="ko-KR" sz="1200" b="1" u="sng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(</a:t>
            </a:r>
            <a:r>
              <a:rPr lang="ko-KR" altLang="en-US" sz="1200" b="1" u="sng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한국 </a:t>
            </a:r>
            <a:r>
              <a:rPr lang="en-US" altLang="ko-KR" sz="1200" b="1" u="sng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6</a:t>
            </a:r>
            <a:r>
              <a:rPr lang="ko-KR" altLang="en-US" sz="1200" b="1" u="sng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위</a:t>
            </a:r>
            <a:r>
              <a:rPr lang="en-US" altLang="ko-KR" sz="1200" b="1" u="sng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205985" y="2636913"/>
            <a:ext cx="29643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2017</a:t>
            </a:r>
            <a:r>
              <a:rPr lang="ko-KR" altLang="en-US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년 </a:t>
            </a:r>
            <a:r>
              <a:rPr lang="en-US" altLang="ko-KR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10</a:t>
            </a:r>
            <a:r>
              <a:rPr lang="ko-KR" altLang="en-US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월</a:t>
            </a:r>
            <a:r>
              <a:rPr lang="en-US" altLang="ko-KR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(KISA-</a:t>
            </a:r>
            <a:r>
              <a:rPr lang="ko-KR" altLang="en-US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한국인터넷진흥원</a:t>
            </a:r>
            <a:r>
              <a:rPr lang="en-US" altLang="ko-KR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)</a:t>
            </a:r>
            <a:endParaRPr lang="en-US" altLang="ko-KR" sz="1200" dirty="0">
              <a:latin typeface="Calibri" pitchFamily="34" charset="0"/>
              <a:ea typeface="맑은 고딕" pitchFamily="50" charset="-127"/>
              <a:cs typeface="Calibri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국내 판매실적 상위 </a:t>
            </a:r>
            <a:r>
              <a:rPr lang="en-US" altLang="ko-KR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33</a:t>
            </a:r>
            <a:r>
              <a:rPr lang="ko-KR" altLang="en-US" sz="1200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개사 점검 </a:t>
            </a:r>
            <a:r>
              <a:rPr lang="en-US" altLang="ko-KR" sz="1200" b="1" u="sng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30%</a:t>
            </a:r>
            <a:r>
              <a:rPr lang="ko-KR" altLang="en-US" sz="1200" b="1" u="sng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인 </a:t>
            </a:r>
            <a:r>
              <a:rPr lang="en-US" altLang="ko-KR" sz="1200" b="1" u="sng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78</a:t>
            </a:r>
            <a:r>
              <a:rPr lang="ko-KR" altLang="en-US" sz="1200" b="1" u="sng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종 해킹 취약</a:t>
            </a:r>
            <a:endParaRPr lang="en-US" altLang="ko-KR" sz="1200" b="1" u="sng" dirty="0">
              <a:latin typeface="Calibri" pitchFamily="34" charset="0"/>
              <a:ea typeface="맑은 고딕" pitchFamily="50" charset="-127"/>
              <a:cs typeface="Calibri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057916" y="4222830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맑은 고딕" pitchFamily="50" charset="-127"/>
                <a:cs typeface="Calibri" pitchFamily="34" charset="0"/>
              </a:rPr>
              <a:t>영상보안</a:t>
            </a:r>
            <a:endParaRPr lang="en-US" altLang="ko-KR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맑은 고딕" pitchFamily="50" charset="-127"/>
              <a:cs typeface="Calibri" pitchFamily="34" charset="0"/>
            </a:endParaRPr>
          </a:p>
          <a:p>
            <a:pPr algn="ctr"/>
            <a:r>
              <a:rPr lang="ko-KR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맑은 고딕" pitchFamily="50" charset="-127"/>
                <a:cs typeface="Calibri" pitchFamily="34" charset="0"/>
              </a:rPr>
              <a:t>대책설</a:t>
            </a:r>
            <a:r>
              <a:rPr lang="ko-KR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맑은 고딕" pitchFamily="50" charset="-127"/>
                <a:cs typeface="Calibri" pitchFamily="34" charset="0"/>
              </a:rPr>
              <a:t>정</a:t>
            </a:r>
            <a:endParaRPr lang="en-US" altLang="ko-KR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맑은 고딕" pitchFamily="50" charset="-127"/>
              <a:cs typeface="Calibri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524114" y="4005064"/>
            <a:ext cx="30110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국가적 영상보안 방안협의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76121" y="3954542"/>
            <a:ext cx="26156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고성능 보안기능 </a:t>
            </a:r>
            <a:r>
              <a:rPr lang="en-US" altLang="ko-KR" sz="16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CCTV</a:t>
            </a:r>
            <a:endParaRPr lang="ko-KR" altLang="en-US" sz="1600" b="1" dirty="0" smtClean="0">
              <a:latin typeface="Calibri" pitchFamily="34" charset="0"/>
              <a:ea typeface="맑은 고딕" pitchFamily="50" charset="-127"/>
              <a:cs typeface="Calibri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470666" y="4725145"/>
            <a:ext cx="2843071" cy="286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개인영상정보보호법 </a:t>
            </a:r>
            <a:r>
              <a:rPr lang="ko-KR" altLang="en-US" sz="1200" b="1" dirty="0" err="1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제정안</a:t>
            </a:r>
            <a:r>
              <a:rPr lang="ko-KR" altLang="en-US" sz="12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 발의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470666" y="5445225"/>
            <a:ext cx="28430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공공기관용 </a:t>
            </a:r>
            <a:r>
              <a:rPr lang="en-US" altLang="ko-KR" sz="12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CCTV TTA </a:t>
            </a:r>
            <a:r>
              <a:rPr lang="ko-KR" altLang="en-US" sz="12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인증 제품 사용 권고 </a:t>
            </a:r>
            <a:r>
              <a:rPr lang="en-US" altLang="ko-KR" sz="12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(</a:t>
            </a:r>
            <a:r>
              <a:rPr lang="ko-KR" altLang="en-US" sz="12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국정원</a:t>
            </a:r>
            <a:r>
              <a:rPr lang="en-US" altLang="ko-KR" sz="12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-2018.01)</a:t>
            </a:r>
            <a:endParaRPr lang="ko-KR" altLang="en-US" sz="1200" b="1" dirty="0" smtClean="0">
              <a:latin typeface="Calibri" pitchFamily="34" charset="0"/>
              <a:ea typeface="맑은 고딕" pitchFamily="50" charset="-127"/>
              <a:cs typeface="Calibri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470666" y="4293097"/>
            <a:ext cx="28430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정보통신 이용 촉진 시행령 관련 법안 제정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497743" y="4089846"/>
            <a:ext cx="110799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맑은 고딕" pitchFamily="50" charset="-127"/>
                <a:cs typeface="Calibri" pitchFamily="34" charset="0"/>
              </a:rPr>
              <a:t>고성능</a:t>
            </a:r>
            <a:endParaRPr lang="en-US" altLang="ko-KR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맑은 고딕" pitchFamily="50" charset="-127"/>
              <a:cs typeface="Calibri" pitchFamily="34" charset="0"/>
            </a:endParaRPr>
          </a:p>
          <a:p>
            <a:pPr algn="ctr"/>
            <a:r>
              <a:rPr lang="ko-KR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맑은 고딕" pitchFamily="50" charset="-127"/>
                <a:cs typeface="Calibri" pitchFamily="34" charset="0"/>
              </a:rPr>
              <a:t>보안기능</a:t>
            </a:r>
            <a:endParaRPr lang="en-US" altLang="ko-KR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맑은 고딕" pitchFamily="50" charset="-127"/>
              <a:cs typeface="Calibri" pitchFamily="34" charset="0"/>
            </a:endParaRPr>
          </a:p>
          <a:p>
            <a:pPr algn="ctr"/>
            <a:r>
              <a:rPr lang="en-US" altLang="ko-K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맑은 고딕" pitchFamily="50" charset="-127"/>
                <a:cs typeface="Calibri" pitchFamily="34" charset="0"/>
              </a:rPr>
              <a:t>CCTV</a:t>
            </a:r>
          </a:p>
        </p:txBody>
      </p:sp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475" y="5013176"/>
            <a:ext cx="873950" cy="1231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291848" y="4221089"/>
            <a:ext cx="28430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2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S/W </a:t>
            </a:r>
            <a:r>
              <a:rPr lang="ko-KR" altLang="en-US" sz="12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취약점 해결을 위한 </a:t>
            </a:r>
            <a:r>
              <a:rPr lang="en-US" altLang="ko-KR" sz="12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H/W </a:t>
            </a:r>
            <a:r>
              <a:rPr lang="ko-KR" altLang="en-US" sz="12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기반 보안 </a:t>
            </a:r>
            <a:r>
              <a:rPr lang="en-US" altLang="ko-KR" sz="12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CCTV </a:t>
            </a:r>
            <a:r>
              <a:rPr lang="ko-KR" altLang="en-US" sz="12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필요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91848" y="4664170"/>
            <a:ext cx="30817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2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OS</a:t>
            </a:r>
            <a:r>
              <a:rPr lang="ko-KR" altLang="en-US" sz="12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에 독립적인 보안시스템이 필요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91848" y="4941169"/>
            <a:ext cx="3081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안전한 </a:t>
            </a:r>
            <a:r>
              <a:rPr lang="ko-KR" altLang="en-US" sz="1200" b="1" dirty="0" err="1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암호키</a:t>
            </a:r>
            <a:r>
              <a:rPr lang="ko-KR" altLang="en-US" sz="12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 보관에 따른 </a:t>
            </a:r>
            <a:r>
              <a:rPr lang="ko-KR" altLang="en-US" sz="1200" b="1" dirty="0" err="1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암호키</a:t>
            </a:r>
            <a:r>
              <a:rPr lang="ko-KR" altLang="en-US" sz="12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 탈취 예방 시스템 필요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91848" y="5373217"/>
            <a:ext cx="3081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보안에 대한 사용자 의존적이 아닌 자동적 보안 기능이 필요</a:t>
            </a:r>
          </a:p>
        </p:txBody>
      </p:sp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72" y="3789041"/>
            <a:ext cx="3812728" cy="42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1915" y="3789041"/>
            <a:ext cx="3812728" cy="42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71" y="6290788"/>
            <a:ext cx="4566400" cy="50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312" y="6290788"/>
            <a:ext cx="4566400" cy="50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" name="TextBox 38"/>
          <p:cNvSpPr txBox="1"/>
          <p:nvPr/>
        </p:nvSpPr>
        <p:spPr>
          <a:xfrm>
            <a:off x="6470666" y="5013177"/>
            <a:ext cx="28430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유럽연합</a:t>
            </a:r>
            <a:r>
              <a:rPr lang="en-US" altLang="ko-KR" sz="12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(EU) </a:t>
            </a:r>
            <a:r>
              <a:rPr lang="ko-KR" altLang="en-US" sz="12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개인정보보호법</a:t>
            </a:r>
            <a:r>
              <a:rPr lang="en-US" altLang="ko-KR" sz="12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(GDPR) </a:t>
            </a:r>
            <a:r>
              <a:rPr lang="ko-KR" altLang="en-US" sz="12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강화 시행 </a:t>
            </a:r>
            <a:r>
              <a:rPr lang="en-US" altLang="ko-KR" sz="1200" b="1" dirty="0" smtClean="0">
                <a:latin typeface="Calibri" pitchFamily="34" charset="0"/>
                <a:ea typeface="맑은 고딕" pitchFamily="50" charset="-127"/>
                <a:cs typeface="Calibri" pitchFamily="34" charset="0"/>
              </a:rPr>
              <a:t>(2018.05.25)</a:t>
            </a:r>
            <a:endParaRPr lang="ko-KR" altLang="en-US" sz="1200" b="1" dirty="0" smtClean="0">
              <a:latin typeface="Calibri" pitchFamily="34" charset="0"/>
              <a:ea typeface="맑은 고딕" pitchFamily="50" charset="-127"/>
              <a:cs typeface="Calibri" pitchFamily="34" charset="0"/>
            </a:endParaRPr>
          </a:p>
        </p:txBody>
      </p:sp>
      <p:sp>
        <p:nvSpPr>
          <p:cNvPr id="40" name="원형 화살표 39"/>
          <p:cNvSpPr/>
          <p:nvPr/>
        </p:nvSpPr>
        <p:spPr>
          <a:xfrm rot="8100000">
            <a:off x="4339872" y="3395118"/>
            <a:ext cx="935151" cy="863216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4955328"/>
              <a:gd name="adj5" fmla="val 12500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4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1" name="그림 4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8" y="6592163"/>
            <a:ext cx="234314" cy="253917"/>
          </a:xfrm>
          <a:prstGeom prst="rect">
            <a:avLst/>
          </a:prstGeom>
        </p:spPr>
      </p:pic>
      <p:pic>
        <p:nvPicPr>
          <p:cNvPr id="42" name="그림 4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94" y="6606579"/>
            <a:ext cx="376026" cy="239500"/>
          </a:xfrm>
          <a:prstGeom prst="rect">
            <a:avLst/>
          </a:prstGeom>
        </p:spPr>
      </p:pic>
      <p:pic>
        <p:nvPicPr>
          <p:cNvPr id="43" name="그림 4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52" y="6619358"/>
            <a:ext cx="259507" cy="216024"/>
          </a:xfrm>
          <a:prstGeom prst="rect">
            <a:avLst/>
          </a:prstGeom>
        </p:spPr>
      </p:pic>
      <p:pic>
        <p:nvPicPr>
          <p:cNvPr id="44" name="그림 4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80" y="6620816"/>
            <a:ext cx="340834" cy="231911"/>
          </a:xfrm>
          <a:prstGeom prst="rect">
            <a:avLst/>
          </a:prstGeom>
        </p:spPr>
      </p:pic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E3914-C5F1-4980-812B-836914F25DD5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943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86593" y="584684"/>
            <a:ext cx="5049780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ko-KR" altLang="en-US" sz="2400" dirty="0" smtClean="0">
                <a:latin typeface="HY울릉도M"/>
                <a:ea typeface="HY울릉도M"/>
              </a:rPr>
              <a:t>개발의 필요성</a:t>
            </a:r>
            <a:r>
              <a:rPr lang="en-US" altLang="ko-KR" sz="2400" dirty="0" smtClean="0">
                <a:latin typeface="HY울릉도M"/>
                <a:ea typeface="HY울릉도M"/>
              </a:rPr>
              <a:t>_</a:t>
            </a:r>
            <a:r>
              <a:rPr lang="en-US" altLang="ko-KR" sz="1600" dirty="0" smtClean="0">
                <a:latin typeface="HY울릉도M"/>
                <a:ea typeface="HY울릉도M"/>
              </a:rPr>
              <a:t>KISA</a:t>
            </a:r>
            <a:r>
              <a:rPr lang="ko-KR" altLang="en-US" sz="1600" dirty="0" smtClean="0">
                <a:latin typeface="HY울릉도M"/>
                <a:ea typeface="HY울릉도M"/>
              </a:rPr>
              <a:t>의 버그 </a:t>
            </a:r>
            <a:r>
              <a:rPr lang="ko-KR" altLang="en-US" sz="1600" dirty="0" err="1" smtClean="0">
                <a:latin typeface="HY울릉도M"/>
                <a:ea typeface="HY울릉도M"/>
              </a:rPr>
              <a:t>바운티</a:t>
            </a:r>
            <a:r>
              <a:rPr lang="ko-KR" altLang="en-US" sz="1600" dirty="0" smtClean="0">
                <a:latin typeface="HY울릉도M"/>
                <a:ea typeface="HY울릉도M"/>
              </a:rPr>
              <a:t> 조사 결과</a:t>
            </a:r>
            <a:endParaRPr lang="ko-KR" altLang="en-US" sz="1100" dirty="0">
              <a:solidFill>
                <a:srgbClr val="4F81BD">
                  <a:lumMod val="60000"/>
                  <a:lumOff val="40000"/>
                </a:srgbClr>
              </a:solidFill>
              <a:latin typeface="HY울릉도M"/>
              <a:ea typeface="HY울릉도M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32148" y="243652"/>
            <a:ext cx="755848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lang="en-US" altLang="ko-KR" sz="4800" spc="-773" dirty="0" smtClean="0">
                <a:solidFill>
                  <a:schemeClr val="bg1"/>
                </a:solidFill>
                <a:latin typeface="HY견고딕"/>
                <a:ea typeface="HY견고딕"/>
                <a:cs typeface="Arial"/>
              </a:rPr>
              <a:t>02</a:t>
            </a:r>
            <a:endParaRPr lang="ko-KR" altLang="en-US" sz="4800" spc="-773" dirty="0">
              <a:solidFill>
                <a:schemeClr val="bg1"/>
              </a:solidFill>
              <a:latin typeface="HY견고딕"/>
              <a:ea typeface="HY견고딕"/>
              <a:cs typeface="Arial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963616" y="4149080"/>
            <a:ext cx="8435878" cy="900100"/>
          </a:xfrm>
          <a:prstGeom prst="rect">
            <a:avLst/>
          </a:prstGeom>
          <a:noFill/>
          <a:ln w="127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400" dirty="0" smtClean="0">
              <a:solidFill>
                <a:schemeClr val="tx1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884" y="4941169"/>
            <a:ext cx="8438610" cy="99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1041627" y="4149379"/>
            <a:ext cx="835786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KSIA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가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“2012-2017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년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2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분기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”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 </a:t>
            </a:r>
            <a:r>
              <a:rPr lang="en-US" altLang="ko-KR" sz="14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IoT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 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버그 </a:t>
            </a:r>
            <a:r>
              <a:rPr lang="ko-KR" altLang="en-US" sz="14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바운티를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 통한 조사 자료에 따르면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, </a:t>
            </a:r>
            <a:r>
              <a:rPr lang="ko-KR" altLang="en-US" sz="14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웹캠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 및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IP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카메라 등 영상감시장치의 보안신고 건수가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50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배가 증가한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199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건까지 급증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.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662523" y="4157844"/>
            <a:ext cx="194077" cy="89133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2700"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662523" y="5417878"/>
            <a:ext cx="194077" cy="89144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400" dirty="0" smtClean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1" name="_x45895736" descr="EMB0000197c36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3118" y="1124744"/>
            <a:ext cx="6279761" cy="2370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5"/>
          <p:cNvSpPr>
            <a:spLocks noChangeArrowheads="1"/>
          </p:cNvSpPr>
          <p:nvPr/>
        </p:nvSpPr>
        <p:spPr bwMode="auto">
          <a:xfrm>
            <a:off x="1813118" y="3502170"/>
            <a:ext cx="627976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휴먼명조" pitchFamily="2" charset="-127"/>
                <a:cs typeface="굴림" pitchFamily="50" charset="-127"/>
              </a:rPr>
              <a:t>출처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: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휴먼명조" pitchFamily="2" charset="-127"/>
                <a:cs typeface="굴림" pitchFamily="50" charset="-127"/>
              </a:rPr>
              <a:t>한국인터넷진흥원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(KISA)</a:t>
            </a:r>
            <a:endParaRPr kumimoji="1" lang="en-US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&lt;KISA</a:t>
            </a:r>
            <a:r>
              <a:rPr kumimoji="1" lang="en-US" altLang="ko-KR" sz="12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 - </a:t>
            </a:r>
            <a:r>
              <a:rPr kumimoji="1" lang="en-US" altLang="ko-KR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IoT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휴먼명조" pitchFamily="2" charset="-127"/>
                <a:cs typeface="굴림" pitchFamily="50" charset="-127"/>
              </a:rPr>
              <a:t>버그 </a:t>
            </a:r>
            <a:r>
              <a:rPr kumimoji="1" lang="ko-KR" altLang="en-US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휴먼명조" pitchFamily="2" charset="-127"/>
                <a:cs typeface="굴림" pitchFamily="50" charset="-127"/>
              </a:rPr>
              <a:t>바운티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휴먼명조" pitchFamily="2" charset="-127"/>
                <a:cs typeface="굴림" pitchFamily="50" charset="-127"/>
              </a:rPr>
              <a:t> 통계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&gt;</a:t>
            </a:r>
            <a:endParaRPr kumimoji="1" lang="en-US" altLang="ko-K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963616" y="5408249"/>
            <a:ext cx="8435878" cy="900100"/>
          </a:xfrm>
          <a:prstGeom prst="rect">
            <a:avLst/>
          </a:prstGeom>
          <a:noFill/>
          <a:ln w="127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400" dirty="0" smtClean="0">
              <a:solidFill>
                <a:schemeClr val="tx1"/>
              </a:solidFill>
            </a:endParaRP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884" y="6200338"/>
            <a:ext cx="8438610" cy="99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직사각형 22"/>
          <p:cNvSpPr/>
          <p:nvPr/>
        </p:nvSpPr>
        <p:spPr>
          <a:xfrm>
            <a:off x="1041627" y="5419382"/>
            <a:ext cx="835786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IoT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 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신고 중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IP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카메라가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15%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인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109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건으로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2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위를 차지하고 있음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영상감시장치의 보안 대책 마련이 시급한 것으로 조사됨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181137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86593" y="584684"/>
            <a:ext cx="5230919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ko-KR" altLang="en-US" sz="2400" dirty="0" smtClean="0">
                <a:latin typeface="HY울릉도M"/>
                <a:ea typeface="HY울릉도M"/>
              </a:rPr>
              <a:t>개발의 필요성</a:t>
            </a:r>
            <a:r>
              <a:rPr lang="en-US" altLang="ko-KR" sz="2400" dirty="0" smtClean="0">
                <a:latin typeface="HY울릉도M"/>
                <a:ea typeface="HY울릉도M"/>
              </a:rPr>
              <a:t>_</a:t>
            </a:r>
            <a:r>
              <a:rPr lang="ko-KR" altLang="en-US" sz="1600" dirty="0" smtClean="0">
                <a:latin typeface="HY울릉도M"/>
                <a:ea typeface="HY울릉도M"/>
              </a:rPr>
              <a:t>보안 취약점을 이용한 실제 사례</a:t>
            </a:r>
            <a:endParaRPr lang="ko-KR" altLang="en-US" sz="1600" dirty="0">
              <a:solidFill>
                <a:srgbClr val="4F81BD">
                  <a:lumMod val="60000"/>
                  <a:lumOff val="40000"/>
                </a:srgbClr>
              </a:solidFill>
              <a:latin typeface="HY울릉도M"/>
              <a:ea typeface="HY울릉도M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32148" y="243652"/>
            <a:ext cx="755848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lang="en-US" altLang="ko-KR" sz="4800" spc="-773" dirty="0" smtClean="0">
                <a:solidFill>
                  <a:schemeClr val="bg1"/>
                </a:solidFill>
                <a:latin typeface="HY견고딕"/>
                <a:ea typeface="HY견고딕"/>
                <a:cs typeface="Arial"/>
              </a:rPr>
              <a:t>02</a:t>
            </a:r>
            <a:endParaRPr lang="ko-KR" altLang="en-US" sz="4800" spc="-773" dirty="0">
              <a:solidFill>
                <a:schemeClr val="bg1"/>
              </a:solidFill>
              <a:latin typeface="HY견고딕"/>
              <a:ea typeface="HY견고딕"/>
              <a:cs typeface="Arial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306264424" descr="EMB00005d240c9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8041" y="1125016"/>
            <a:ext cx="4679554" cy="3240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066679" y="4293097"/>
            <a:ext cx="5460607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휴먼명조" pitchFamily="2" charset="-127"/>
                <a:cs typeface="굴림" pitchFamily="50" charset="-127"/>
              </a:rPr>
              <a:t>출처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: </a:t>
            </a:r>
            <a:r>
              <a:rPr kumimoji="1" lang="ko-KR" altLang="en-US" sz="1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인세캠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(</a:t>
            </a:r>
            <a:r>
              <a:rPr kumimoji="1" lang="en-US" altLang="ko-KR" sz="1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Insecam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)</a:t>
            </a:r>
            <a:endParaRPr kumimoji="1" lang="en-US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&lt;</a:t>
            </a:r>
            <a:r>
              <a:rPr kumimoji="1" lang="ko-KR" altLang="en-US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인세캠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(</a:t>
            </a:r>
            <a:r>
              <a:rPr kumimoji="1" lang="en-US" altLang="ko-KR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Insecam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)</a:t>
            </a:r>
            <a:r>
              <a:rPr kumimoji="1" lang="en-US" altLang="ko-KR" sz="12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 </a:t>
            </a:r>
            <a:r>
              <a:rPr kumimoji="1" lang="ko-KR" altLang="en-US" sz="12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사이트에</a:t>
            </a:r>
            <a:r>
              <a:rPr kumimoji="1" lang="en-US" altLang="ko-KR" sz="12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 </a:t>
            </a:r>
            <a:r>
              <a:rPr kumimoji="1" lang="ko-KR" altLang="en-US" sz="12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공개된 가정용 </a:t>
            </a:r>
            <a:r>
              <a:rPr kumimoji="1" lang="en-US" altLang="ko-KR" sz="1200" b="0" i="0" u="none" strike="noStrike" cap="none" normalizeH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IPCamera</a:t>
            </a:r>
            <a:r>
              <a:rPr kumimoji="1" lang="en-US" altLang="ko-KR" sz="12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 Streaming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&gt;</a:t>
            </a:r>
            <a:endParaRPr kumimoji="1" lang="en-US" altLang="ko-K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963616" y="4761148"/>
            <a:ext cx="8435878" cy="900100"/>
          </a:xfrm>
          <a:prstGeom prst="rect">
            <a:avLst/>
          </a:prstGeom>
          <a:noFill/>
          <a:ln w="127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400" dirty="0" smtClean="0">
              <a:solidFill>
                <a:schemeClr val="tx1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884" y="5553237"/>
            <a:ext cx="8438610" cy="99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1041627" y="4761447"/>
            <a:ext cx="835786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2014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년 </a:t>
            </a:r>
            <a:r>
              <a:rPr lang="ko-KR" altLang="en-US" sz="14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인세캠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(</a:t>
            </a:r>
            <a:r>
              <a:rPr lang="en-US" altLang="ko-KR" sz="14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Insecam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) 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사이트에 개인용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CCTV 73,000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개를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 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해킹하여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CCTV 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화면을 실시간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Streaming 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하였음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.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662523" y="4769912"/>
            <a:ext cx="194077" cy="89133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2700"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62523" y="5777918"/>
            <a:ext cx="194077" cy="89144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963616" y="5768289"/>
            <a:ext cx="8435878" cy="900100"/>
          </a:xfrm>
          <a:prstGeom prst="rect">
            <a:avLst/>
          </a:prstGeom>
          <a:noFill/>
          <a:ln w="127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400" dirty="0" smtClean="0">
              <a:solidFill>
                <a:schemeClr val="tx1"/>
              </a:solidFill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884" y="6560378"/>
            <a:ext cx="8438610" cy="99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1041627" y="5779422"/>
            <a:ext cx="835786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한국에 위치한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CCTV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가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6,000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개 이상 포함됨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보안을 위해 설치된 영상감시장치의 보안 취약점이 심각한 것으로 조사됨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04600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86593" y="584684"/>
            <a:ext cx="550503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ko-KR" altLang="en-US" sz="2400" dirty="0" smtClean="0">
                <a:latin typeface="HY울릉도M"/>
                <a:ea typeface="HY울릉도M"/>
              </a:rPr>
              <a:t>개발의 필요성</a:t>
            </a:r>
            <a:r>
              <a:rPr lang="en-US" altLang="ko-KR" sz="2400" dirty="0" smtClean="0">
                <a:latin typeface="HY울릉도M"/>
                <a:ea typeface="HY울릉도M"/>
              </a:rPr>
              <a:t>_</a:t>
            </a:r>
            <a:r>
              <a:rPr lang="ko-KR" altLang="en-US" sz="1600" dirty="0" smtClean="0">
                <a:latin typeface="HY울릉도M"/>
                <a:ea typeface="HY울릉도M"/>
              </a:rPr>
              <a:t>국내</a:t>
            </a:r>
            <a:r>
              <a:rPr lang="ko-KR" altLang="en-US" sz="1600" dirty="0" smtClean="0">
                <a:latin typeface="맑은 고딕"/>
                <a:ea typeface="맑은 고딕"/>
              </a:rPr>
              <a:t>〮</a:t>
            </a:r>
            <a:r>
              <a:rPr lang="ko-KR" altLang="en-US" sz="1600" dirty="0" smtClean="0">
                <a:latin typeface="HY울릉도M"/>
                <a:ea typeface="HY울릉도M"/>
              </a:rPr>
              <a:t>외 보안규정 강화를 위한 정책</a:t>
            </a:r>
            <a:endParaRPr lang="ko-KR" altLang="en-US" sz="1600" dirty="0">
              <a:solidFill>
                <a:srgbClr val="4F81BD">
                  <a:lumMod val="60000"/>
                  <a:lumOff val="40000"/>
                </a:srgbClr>
              </a:solidFill>
              <a:latin typeface="HY울릉도M"/>
              <a:ea typeface="HY울릉도M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32148" y="243652"/>
            <a:ext cx="755848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lang="en-US" altLang="ko-KR" sz="4800" spc="-773" dirty="0" smtClean="0">
                <a:solidFill>
                  <a:schemeClr val="bg1"/>
                </a:solidFill>
                <a:latin typeface="HY견고딕"/>
                <a:ea typeface="HY견고딕"/>
                <a:cs typeface="Arial"/>
              </a:rPr>
              <a:t>02</a:t>
            </a:r>
            <a:endParaRPr lang="ko-KR" altLang="en-US" sz="4800" spc="-773" dirty="0">
              <a:solidFill>
                <a:schemeClr val="bg1"/>
              </a:solidFill>
              <a:latin typeface="HY견고딕"/>
              <a:ea typeface="HY견고딕"/>
              <a:cs typeface="Arial"/>
            </a:endParaRPr>
          </a:p>
        </p:txBody>
      </p:sp>
      <p:pic>
        <p:nvPicPr>
          <p:cNvPr id="2050" name="Picture 2" descr="TTA ì¸ì¦ ê¶ê³  ê³µë¬¸ì ëí ì´ë¯¸ì§ ê²ìê²°ê³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183" y="1484784"/>
            <a:ext cx="2455071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963616" y="1412776"/>
            <a:ext cx="8435878" cy="1548172"/>
          </a:xfrm>
          <a:prstGeom prst="rect">
            <a:avLst/>
          </a:prstGeom>
          <a:noFill/>
          <a:ln w="127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400" dirty="0" smtClean="0">
              <a:solidFill>
                <a:schemeClr val="tx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884" y="2852937"/>
            <a:ext cx="8438610" cy="99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662523" y="1412776"/>
            <a:ext cx="194077" cy="15481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2700"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963616" y="3212976"/>
            <a:ext cx="8435878" cy="1548172"/>
          </a:xfrm>
          <a:prstGeom prst="rect">
            <a:avLst/>
          </a:prstGeom>
          <a:noFill/>
          <a:ln w="127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400" dirty="0" smtClean="0">
              <a:solidFill>
                <a:schemeClr val="tx1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884" y="4653137"/>
            <a:ext cx="8438610" cy="99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963616" y="4941168"/>
            <a:ext cx="8435878" cy="1548172"/>
          </a:xfrm>
          <a:prstGeom prst="rect">
            <a:avLst/>
          </a:prstGeom>
          <a:noFill/>
          <a:ln w="127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400" dirty="0" smtClean="0">
              <a:solidFill>
                <a:schemeClr val="tx1"/>
              </a:solidFill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884" y="6381329"/>
            <a:ext cx="8438610" cy="99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직사각형 16"/>
          <p:cNvSpPr/>
          <p:nvPr/>
        </p:nvSpPr>
        <p:spPr>
          <a:xfrm>
            <a:off x="662523" y="3212977"/>
            <a:ext cx="194077" cy="153957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662524" y="4941168"/>
            <a:ext cx="171370" cy="153957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12700"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9" name="Rectangle 5"/>
          <p:cNvSpPr>
            <a:spLocks noChangeArrowheads="1"/>
          </p:cNvSpPr>
          <p:nvPr/>
        </p:nvSpPr>
        <p:spPr bwMode="auto">
          <a:xfrm>
            <a:off x="6509923" y="2469849"/>
            <a:ext cx="2811562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휴먼명조" pitchFamily="2" charset="-127"/>
                <a:cs typeface="굴림" pitchFamily="50" charset="-127"/>
              </a:rPr>
              <a:t>출처 </a:t>
            </a:r>
            <a:r>
              <a:rPr kumimoji="1" lang="en-US" altLang="ko-KR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: </a:t>
            </a:r>
            <a:r>
              <a:rPr lang="ko-KR" altLang="en-US" sz="800" dirty="0" smtClean="0">
                <a:solidFill>
                  <a:srgbClr val="000000"/>
                </a:solidFill>
                <a:ea typeface="휴먼명조" pitchFamily="2" charset="-127"/>
              </a:rPr>
              <a:t>보안뉴스</a:t>
            </a:r>
            <a:endParaRPr kumimoji="1" lang="en-US" altLang="ko-KR" sz="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&lt;</a:t>
            </a:r>
            <a:r>
              <a:rPr kumimoji="1" lang="ko-KR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공공기관 및 </a:t>
            </a:r>
            <a:r>
              <a:rPr kumimoji="1" lang="ko-KR" altLang="en-US" sz="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지자체에</a:t>
            </a:r>
            <a:r>
              <a:rPr kumimoji="1" lang="ko-KR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 발송된 </a:t>
            </a:r>
            <a:r>
              <a:rPr kumimoji="1" lang="en-US" altLang="ko-KR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TTA </a:t>
            </a:r>
            <a:r>
              <a:rPr kumimoji="1" lang="ko-KR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보안기준 공문</a:t>
            </a:r>
            <a:r>
              <a:rPr kumimoji="1" lang="en-US" altLang="ko-KR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&gt;</a:t>
            </a:r>
            <a:endParaRPr kumimoji="1" lang="en-US" altLang="ko-KR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011562" y="1373867"/>
            <a:ext cx="54983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○ 2017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년 연말 정부는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IP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카메라 </a:t>
            </a:r>
            <a:r>
              <a:rPr lang="ko-KR" altLang="en-US" sz="14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보안성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 강화를 위한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‘</a:t>
            </a:r>
            <a:r>
              <a:rPr lang="ko-KR" altLang="en-US" sz="14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범부처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  </a:t>
            </a:r>
            <a:endParaRPr lang="en-US" altLang="ko-KR" sz="1400" dirty="0" smtClean="0">
              <a:ln>
                <a:solidFill>
                  <a:schemeClr val="accent1">
                    <a:alpha val="0"/>
                  </a:schemeClr>
                </a:solidFill>
              </a:ln>
              <a:latin typeface="나눔바른고딕" panose="020B0600000101010101" charset="-127"/>
              <a:ea typeface="나눔바른고딕" panose="020B0600000101010101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    IP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카메라 종합 대책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’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을 마련하여 추진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.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1011562" y="2117103"/>
            <a:ext cx="54983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○ 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공공기관용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CCTV(IP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카메라〮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NVR) 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보안기준이 마련되어 </a:t>
            </a:r>
            <a:endParaRPr lang="en-US" altLang="ko-KR" sz="1400" dirty="0" smtClean="0">
              <a:ln>
                <a:solidFill>
                  <a:schemeClr val="accent1">
                    <a:alpha val="0"/>
                  </a:schemeClr>
                </a:solidFill>
              </a:ln>
              <a:latin typeface="나눔바른고딕" panose="020B0600000101010101" charset="-127"/>
              <a:ea typeface="나눔바른고딕" panose="020B0600000101010101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   2018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년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1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월 인증을 시행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.</a:t>
            </a:r>
          </a:p>
        </p:txBody>
      </p:sp>
      <p:pic>
        <p:nvPicPr>
          <p:cNvPr id="2052" name="Picture 4" descr="http://www.cctvnews.co.kr/news/photo/201712/76548_76219_1838.jpg"/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638" y="3356992"/>
            <a:ext cx="2654223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5"/>
          <p:cNvSpPr>
            <a:spLocks noChangeArrowheads="1"/>
          </p:cNvSpPr>
          <p:nvPr/>
        </p:nvSpPr>
        <p:spPr bwMode="auto">
          <a:xfrm>
            <a:off x="971308" y="4310774"/>
            <a:ext cx="2577536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휴먼명조" pitchFamily="2" charset="-127"/>
                <a:cs typeface="굴림" pitchFamily="50" charset="-127"/>
              </a:rPr>
              <a:t>출처 </a:t>
            </a:r>
            <a:r>
              <a:rPr kumimoji="1" lang="en-US" altLang="ko-KR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: KISA </a:t>
            </a:r>
            <a:endParaRPr kumimoji="1" lang="en-US" altLang="ko-KR" sz="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&lt;</a:t>
            </a:r>
            <a:r>
              <a:rPr kumimoji="1" lang="en-US" altLang="ko-KR" sz="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IoT</a:t>
            </a:r>
            <a:r>
              <a:rPr kumimoji="1" lang="en-US" altLang="ko-KR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 </a:t>
            </a:r>
            <a:r>
              <a:rPr kumimoji="1" lang="ko-KR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보안시험과 인증 절차</a:t>
            </a:r>
            <a:r>
              <a:rPr kumimoji="1" lang="en-US" altLang="ko-KR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&gt;</a:t>
            </a:r>
            <a:endParaRPr kumimoji="1" lang="en-US" altLang="ko-KR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3663857" y="3221378"/>
            <a:ext cx="565762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○ </a:t>
            </a:r>
            <a:r>
              <a:rPr lang="en-US" altLang="ko-KR" sz="14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IoT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 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제품이 사이버 위협으로부터 안전성을 확보할 수 있도록 </a:t>
            </a:r>
            <a:endParaRPr lang="en-US" altLang="ko-KR" sz="1400" dirty="0" smtClean="0">
              <a:ln>
                <a:solidFill>
                  <a:schemeClr val="accent1">
                    <a:alpha val="0"/>
                  </a:schemeClr>
                </a:solidFill>
              </a:ln>
              <a:latin typeface="나눔바른고딕" panose="020B0600000101010101" charset="-127"/>
              <a:ea typeface="나눔바른고딕" panose="020B0600000101010101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   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기본적 요건에 대한 충족여부를 평가하는 인증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.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3663856" y="3964614"/>
            <a:ext cx="565762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○ 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국민의 실생활과 밀접한 </a:t>
            </a:r>
            <a:r>
              <a:rPr lang="en-US" altLang="ko-KR" sz="14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IoT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 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제품에 대한 보안재개화를 통한</a:t>
            </a:r>
            <a:endParaRPr lang="en-US" altLang="ko-KR" sz="1400" dirty="0" smtClean="0">
              <a:ln>
                <a:solidFill>
                  <a:schemeClr val="accent1">
                    <a:alpha val="0"/>
                  </a:schemeClr>
                </a:solidFill>
              </a:ln>
              <a:latin typeface="나눔바른고딕" panose="020B0600000101010101" charset="-127"/>
              <a:ea typeface="나눔바른고딕" panose="020B0600000101010101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  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 안전성 확보 목적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.</a:t>
            </a:r>
          </a:p>
        </p:txBody>
      </p:sp>
      <p:sp>
        <p:nvSpPr>
          <p:cNvPr id="27" name="직사각형 26"/>
          <p:cNvSpPr/>
          <p:nvPr/>
        </p:nvSpPr>
        <p:spPr>
          <a:xfrm>
            <a:off x="1011562" y="4941167"/>
            <a:ext cx="54983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○ 2018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년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5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월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25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일부터 시행되는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EU(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유럽연합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,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이하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EU)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의 </a:t>
            </a:r>
            <a:endParaRPr lang="en-US" altLang="ko-KR" sz="1400" dirty="0" smtClean="0">
              <a:ln>
                <a:solidFill>
                  <a:schemeClr val="accent1">
                    <a:alpha val="0"/>
                  </a:schemeClr>
                </a:solidFill>
              </a:ln>
              <a:latin typeface="나눔바른고딕" panose="020B0600000101010101" charset="-127"/>
              <a:ea typeface="나눔바른고딕" panose="020B0600000101010101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   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개인정보보호 법령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.</a:t>
            </a:r>
          </a:p>
        </p:txBody>
      </p:sp>
      <p:sp>
        <p:nvSpPr>
          <p:cNvPr id="28" name="직사각형 27"/>
          <p:cNvSpPr/>
          <p:nvPr/>
        </p:nvSpPr>
        <p:spPr>
          <a:xfrm>
            <a:off x="1011562" y="5684403"/>
            <a:ext cx="54983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○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“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공개적이고 접근 가능한 장소에 대한 대규모의 체계적인 </a:t>
            </a:r>
            <a:endParaRPr lang="en-US" altLang="ko-KR" sz="1400" dirty="0" smtClean="0">
              <a:ln>
                <a:solidFill>
                  <a:schemeClr val="accent1">
                    <a:alpha val="0"/>
                  </a:schemeClr>
                </a:solidFill>
              </a:ln>
              <a:latin typeface="나눔바른고딕" panose="020B0600000101010101" charset="-127"/>
              <a:ea typeface="나눔바른고딕" panose="020B0600000101010101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   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모니터링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”</a:t>
            </a: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 등 영상감시 장치에 직접적인 영향력이 있음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0000101010101" charset="-127"/>
                <a:ea typeface="나눔바른고딕" panose="020B0600000101010101" charset="-127"/>
              </a:rPr>
              <a:t>.</a:t>
            </a:r>
          </a:p>
        </p:txBody>
      </p:sp>
      <p:sp>
        <p:nvSpPr>
          <p:cNvPr id="30" name="Rectangle 5"/>
          <p:cNvSpPr>
            <a:spLocks noChangeArrowheads="1"/>
          </p:cNvSpPr>
          <p:nvPr/>
        </p:nvSpPr>
        <p:spPr bwMode="auto">
          <a:xfrm>
            <a:off x="6279148" y="5962577"/>
            <a:ext cx="320160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휴먼명조" pitchFamily="2" charset="-127"/>
                <a:cs typeface="굴림" pitchFamily="50" charset="-127"/>
              </a:rPr>
              <a:t>출처 </a:t>
            </a:r>
            <a:r>
              <a:rPr kumimoji="1" lang="en-US" altLang="ko-KR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: Lawful Processing of Personal Data in the   Private Sector</a:t>
            </a:r>
            <a:r>
              <a:rPr kumimoji="1" lang="en-US" altLang="ko-KR" sz="8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 by Law </a:t>
            </a:r>
            <a:r>
              <a:rPr kumimoji="1" lang="en-US" altLang="ko-KR" sz="800" b="0" i="0" u="none" strike="noStrike" cap="none" normalizeH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Inforgrapgic</a:t>
            </a:r>
            <a:r>
              <a:rPr kumimoji="1" lang="en-US" altLang="ko-KR" sz="8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(June,2017)</a:t>
            </a:r>
            <a:r>
              <a:rPr kumimoji="1" lang="en-US" altLang="ko-KR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 </a:t>
            </a:r>
            <a:endParaRPr kumimoji="1" lang="en-US" altLang="ko-KR" sz="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&lt;GDPR </a:t>
            </a:r>
            <a:r>
              <a:rPr kumimoji="1" lang="ko-KR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개인정보 처리 적법성 요건</a:t>
            </a:r>
            <a:r>
              <a:rPr kumimoji="1" lang="en-US" altLang="ko-KR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 pitchFamily="2" charset="-127"/>
                <a:cs typeface="굴림" pitchFamily="50" charset="-127"/>
              </a:rPr>
              <a:t>&gt;</a:t>
            </a:r>
            <a:endParaRPr kumimoji="1" lang="en-US" altLang="ko-KR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pic>
        <p:nvPicPr>
          <p:cNvPr id="2054" name="Picture 6"/>
          <p:cNvPicPr preferRelativeResize="0"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183" y="4993979"/>
            <a:ext cx="2457000" cy="10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206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86593" y="584684"/>
            <a:ext cx="1518364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ko-KR" altLang="en-US" sz="2400" dirty="0" smtClean="0">
                <a:latin typeface="HY울릉도M"/>
                <a:ea typeface="HY울릉도M"/>
              </a:rPr>
              <a:t>시장 현황</a:t>
            </a:r>
            <a:endParaRPr lang="ko-KR" altLang="en-US" sz="1600" dirty="0">
              <a:solidFill>
                <a:srgbClr val="4F81BD">
                  <a:lumMod val="60000"/>
                  <a:lumOff val="40000"/>
                </a:srgbClr>
              </a:solidFill>
              <a:latin typeface="HY울릉도M"/>
              <a:ea typeface="HY울릉도M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32148" y="243652"/>
            <a:ext cx="755848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lang="en-US" altLang="ko-KR" sz="4800" spc="-773" dirty="0" smtClean="0">
                <a:solidFill>
                  <a:schemeClr val="bg1"/>
                </a:solidFill>
                <a:latin typeface="HY견고딕"/>
                <a:ea typeface="HY견고딕"/>
                <a:cs typeface="Arial"/>
              </a:rPr>
              <a:t>03</a:t>
            </a:r>
            <a:endParaRPr lang="ko-KR" altLang="en-US" sz="4800" spc="-773" dirty="0">
              <a:solidFill>
                <a:schemeClr val="bg1"/>
              </a:solidFill>
              <a:latin typeface="HY견고딕"/>
              <a:ea typeface="HY견고딕"/>
              <a:cs typeface="Arial"/>
            </a:endParaRPr>
          </a:p>
        </p:txBody>
      </p:sp>
      <p:graphicFrame>
        <p:nvGraphicFramePr>
          <p:cNvPr id="4" name="차트 3"/>
          <p:cNvGraphicFramePr/>
          <p:nvPr>
            <p:extLst>
              <p:ext uri="{D42A27DB-BD31-4B8C-83A1-F6EECF244321}">
                <p14:modId xmlns:p14="http://schemas.microsoft.com/office/powerpoint/2010/main" val="405285713"/>
              </p:ext>
            </p:extLst>
          </p:nvPr>
        </p:nvGraphicFramePr>
        <p:xfrm>
          <a:off x="369161" y="1196752"/>
          <a:ext cx="4427822" cy="3240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차트 6"/>
          <p:cNvGraphicFramePr/>
          <p:nvPr>
            <p:extLst>
              <p:ext uri="{D42A27DB-BD31-4B8C-83A1-F6EECF244321}">
                <p14:modId xmlns:p14="http://schemas.microsoft.com/office/powerpoint/2010/main" val="3356295129"/>
              </p:ext>
            </p:extLst>
          </p:nvPr>
        </p:nvGraphicFramePr>
        <p:xfrm>
          <a:off x="4874991" y="1196752"/>
          <a:ext cx="4427822" cy="3240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직사각형 4"/>
          <p:cNvSpPr/>
          <p:nvPr/>
        </p:nvSpPr>
        <p:spPr>
          <a:xfrm>
            <a:off x="584515" y="4437112"/>
            <a:ext cx="4056451" cy="36004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CAGR </a:t>
            </a:r>
            <a:r>
              <a:rPr lang="en-US" altLang="ko-KR" dirty="0"/>
              <a:t>:</a:t>
            </a:r>
            <a:r>
              <a:rPr lang="en-US" altLang="ko-KR" dirty="0" smtClean="0"/>
              <a:t> 10.8%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5109017" y="4437112"/>
            <a:ext cx="4056451" cy="36004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CAGR : 25.8%</a:t>
            </a:r>
            <a:endParaRPr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584515" y="5149776"/>
            <a:ext cx="8580953" cy="119021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전세계적으로 </a:t>
            </a:r>
            <a:r>
              <a:rPr lang="en-US" altLang="ko-KR" b="1" dirty="0" smtClean="0"/>
              <a:t>2021</a:t>
            </a:r>
            <a:r>
              <a:rPr lang="ko-KR" altLang="en-US" b="1" dirty="0" smtClean="0"/>
              <a:t>년에는 </a:t>
            </a:r>
            <a:r>
              <a:rPr lang="en-US" altLang="ko-KR" b="1" u="sng" dirty="0" smtClean="0"/>
              <a:t>630</a:t>
            </a:r>
            <a:r>
              <a:rPr lang="ko-KR" altLang="en-US" b="1" u="sng" dirty="0" smtClean="0"/>
              <a:t>억 달러의 시장규모</a:t>
            </a:r>
            <a:r>
              <a:rPr lang="ko-KR" altLang="en-US" b="1" dirty="0" smtClean="0"/>
              <a:t>를 형성할 것으로 전망</a:t>
            </a:r>
            <a:r>
              <a:rPr lang="en-US" altLang="ko-KR" b="1" dirty="0" smtClean="0"/>
              <a:t>.</a:t>
            </a:r>
          </a:p>
          <a:p>
            <a:pPr algn="ctr"/>
            <a:endParaRPr lang="en-US" altLang="ko-KR" b="1" dirty="0"/>
          </a:p>
          <a:p>
            <a:pPr algn="ctr"/>
            <a:r>
              <a:rPr lang="ko-KR" altLang="en-US" b="1" dirty="0" smtClean="0"/>
              <a:t>국내는 </a:t>
            </a:r>
            <a:r>
              <a:rPr lang="en-US" altLang="ko-KR" b="1" dirty="0" smtClean="0"/>
              <a:t>2021</a:t>
            </a:r>
            <a:r>
              <a:rPr lang="ko-KR" altLang="en-US" b="1" dirty="0" smtClean="0"/>
              <a:t>년에 </a:t>
            </a:r>
            <a:r>
              <a:rPr lang="en-US" altLang="ko-KR" b="1" u="sng" dirty="0" smtClean="0"/>
              <a:t>26</a:t>
            </a:r>
            <a:r>
              <a:rPr lang="ko-KR" altLang="en-US" b="1" u="sng" dirty="0" smtClean="0"/>
              <a:t>억 달러의 시장규모</a:t>
            </a:r>
            <a:r>
              <a:rPr lang="ko-KR" altLang="en-US" b="1" dirty="0" smtClean="0"/>
              <a:t>를 형성할 것으로 전망</a:t>
            </a:r>
            <a:r>
              <a:rPr lang="en-US" altLang="ko-KR" b="1" dirty="0" smtClean="0"/>
              <a:t>.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3644397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그룹 68"/>
          <p:cNvGrpSpPr/>
          <p:nvPr/>
        </p:nvGrpSpPr>
        <p:grpSpPr>
          <a:xfrm>
            <a:off x="5251383" y="2844728"/>
            <a:ext cx="3986492" cy="830997"/>
            <a:chOff x="4754681" y="1645134"/>
            <a:chExt cx="3986492" cy="830997"/>
          </a:xfrm>
        </p:grpSpPr>
        <p:sp>
          <p:nvSpPr>
            <p:cNvPr id="70" name="Rectangle 6"/>
            <p:cNvSpPr/>
            <p:nvPr/>
          </p:nvSpPr>
          <p:spPr>
            <a:xfrm>
              <a:off x="5428447" y="1773385"/>
              <a:ext cx="331272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E24848"/>
                </a:buClr>
                <a:buSzTx/>
                <a:buFontTx/>
                <a:buNone/>
                <a:tabLst/>
                <a:defRPr/>
              </a:pPr>
              <a:r>
                <a:rPr lang="en-US" sz="2800" b="1" kern="0" noProof="0" dirty="0" smtClean="0">
                  <a:solidFill>
                    <a:srgbClr val="0070C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charset="0"/>
                </a:rPr>
                <a:t>DEEK </a:t>
              </a:r>
              <a:r>
                <a:rPr lang="ko-KR" altLang="en-US" sz="2800" b="1" kern="0" dirty="0" smtClean="0">
                  <a:solidFill>
                    <a:srgbClr val="0070C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charset="0"/>
                </a:rPr>
                <a:t>회사소</a:t>
              </a:r>
              <a:r>
                <a:rPr lang="ko-KR" altLang="en-US" sz="2800" b="1" kern="0" dirty="0">
                  <a:solidFill>
                    <a:srgbClr val="0070C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charset="0"/>
                </a:rPr>
                <a:t>개</a:t>
              </a:r>
              <a:endPara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Arial" charset="0"/>
              </a:endParaRPr>
            </a:p>
          </p:txBody>
        </p:sp>
        <p:sp>
          <p:nvSpPr>
            <p:cNvPr id="71" name="Rectangle 22"/>
            <p:cNvSpPr/>
            <p:nvPr/>
          </p:nvSpPr>
          <p:spPr>
            <a:xfrm>
              <a:off x="4754681" y="1645134"/>
              <a:ext cx="558166" cy="83099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082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4800" b="1" kern="0" noProof="1">
                  <a:solidFill>
                    <a:srgbClr val="0070C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Lato Light" panose="020F0402020204030203" pitchFamily="34" charset="0"/>
                </a:rPr>
                <a:t>2</a:t>
              </a:r>
              <a:endParaRPr kumimoji="0" lang="en-US" sz="4800" b="1" i="0" u="none" strike="noStrike" kern="0" cap="none" spc="0" normalizeH="0" baseline="0" noProof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Lato Light" panose="020F0402020204030203" pitchFamily="34" charset="0"/>
              </a:endParaRPr>
            </a:p>
          </p:txBody>
        </p:sp>
        <p:cxnSp>
          <p:nvCxnSpPr>
            <p:cNvPr id="72" name="Straight Connector 24"/>
            <p:cNvCxnSpPr/>
            <p:nvPr/>
          </p:nvCxnSpPr>
          <p:spPr>
            <a:xfrm>
              <a:off x="5264817" y="1710283"/>
              <a:ext cx="0" cy="649425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>
                  <a:lumMod val="65000"/>
                  <a:lumOff val="35000"/>
                </a:sysClr>
              </a:solidFill>
              <a:prstDash val="solid"/>
              <a:miter lim="800000"/>
            </a:ln>
            <a:effectLst/>
          </p:spPr>
        </p:cxnSp>
      </p:grpSp>
      <p:pic>
        <p:nvPicPr>
          <p:cNvPr id="16" name="그림 1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514" y="1782958"/>
            <a:ext cx="4320792" cy="3085158"/>
          </a:xfrm>
          <a:prstGeom prst="rect">
            <a:avLst/>
          </a:prstGeom>
        </p:spPr>
      </p:pic>
      <p:sp>
        <p:nvSpPr>
          <p:cNvPr id="17" name="Rectangle 5"/>
          <p:cNvSpPr/>
          <p:nvPr/>
        </p:nvSpPr>
        <p:spPr>
          <a:xfrm>
            <a:off x="6226589" y="3496199"/>
            <a:ext cx="16385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082" latinLnBrk="0">
              <a:spcBef>
                <a:spcPct val="0"/>
              </a:spcBef>
              <a:defRPr/>
            </a:pPr>
            <a:r>
              <a:rPr lang="ko-KR" altLang="en-US" sz="1400" b="1" kern="0" noProof="1" smtClean="0">
                <a:latin typeface="나눔고딕" panose="020D0604000000000000" pitchFamily="50" charset="-127"/>
                <a:ea typeface="나눔고딕" panose="020D0604000000000000" pitchFamily="50" charset="-127"/>
                <a:cs typeface="Lato Light" panose="020F0402020204030203" pitchFamily="34" charset="0"/>
              </a:rPr>
              <a:t>주식회사 데크 소개</a:t>
            </a:r>
            <a:endParaRPr kumimoji="0" lang="en-US" sz="1400" b="1" i="0" u="none" strike="noStrike" kern="0" cap="none" spc="0" normalizeH="0" baseline="0" noProof="1">
              <a:ln>
                <a:noFill/>
              </a:ln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Lato Light" panose="020F04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25342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363530" y="434401"/>
            <a:ext cx="161939" cy="157326"/>
          </a:xfrm>
          <a:prstGeom prst="rect">
            <a:avLst/>
          </a:prstGeom>
          <a:pattFill prst="ltUpDiag">
            <a:fgClr>
              <a:schemeClr val="bg1"/>
            </a:fgClr>
            <a:bgClr>
              <a:schemeClr val="tx1">
                <a:lumMod val="50000"/>
                <a:lumOff val="50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b="1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7190" y="331719"/>
            <a:ext cx="533617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ko-KR" altLang="en-US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주식회사 </a:t>
            </a:r>
            <a:r>
              <a:rPr lang="ko-KR" altLang="en-US" sz="2400" b="1" spc="-150" dirty="0" err="1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데크</a:t>
            </a:r>
            <a:r>
              <a:rPr lang="ko-KR" altLang="en-US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  소개 </a:t>
            </a:r>
            <a:endParaRPr lang="ko-KR" altLang="en-US" b="1" spc="-150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grpSp>
        <p:nvGrpSpPr>
          <p:cNvPr id="4" name="Group 85"/>
          <p:cNvGrpSpPr/>
          <p:nvPr/>
        </p:nvGrpSpPr>
        <p:grpSpPr>
          <a:xfrm>
            <a:off x="758520" y="881376"/>
            <a:ext cx="371819" cy="321281"/>
            <a:chOff x="504994" y="5962425"/>
            <a:chExt cx="449901" cy="388750"/>
          </a:xfrm>
          <a:solidFill>
            <a:srgbClr val="2E6CA4"/>
          </a:solidFill>
        </p:grpSpPr>
        <p:sp>
          <p:nvSpPr>
            <p:cNvPr id="5" name="Freeform 591"/>
            <p:cNvSpPr>
              <a:spLocks noEditPoints="1"/>
            </p:cNvSpPr>
            <p:nvPr/>
          </p:nvSpPr>
          <p:spPr bwMode="auto">
            <a:xfrm>
              <a:off x="504994" y="5962425"/>
              <a:ext cx="449901" cy="388750"/>
            </a:xfrm>
            <a:custGeom>
              <a:avLst/>
              <a:gdLst>
                <a:gd name="T0" fmla="*/ 55 w 927"/>
                <a:gd name="T1" fmla="*/ 39 h 800"/>
                <a:gd name="T2" fmla="*/ 48 w 927"/>
                <a:gd name="T3" fmla="*/ 42 h 800"/>
                <a:gd name="T4" fmla="*/ 42 w 927"/>
                <a:gd name="T5" fmla="*/ 46 h 800"/>
                <a:gd name="T6" fmla="*/ 39 w 927"/>
                <a:gd name="T7" fmla="*/ 54 h 800"/>
                <a:gd name="T8" fmla="*/ 39 w 927"/>
                <a:gd name="T9" fmla="*/ 559 h 800"/>
                <a:gd name="T10" fmla="*/ 40 w 927"/>
                <a:gd name="T11" fmla="*/ 568 h 800"/>
                <a:gd name="T12" fmla="*/ 45 w 927"/>
                <a:gd name="T13" fmla="*/ 573 h 800"/>
                <a:gd name="T14" fmla="*/ 50 w 927"/>
                <a:gd name="T15" fmla="*/ 578 h 800"/>
                <a:gd name="T16" fmla="*/ 58 w 927"/>
                <a:gd name="T17" fmla="*/ 579 h 800"/>
                <a:gd name="T18" fmla="*/ 154 w 927"/>
                <a:gd name="T19" fmla="*/ 706 h 800"/>
                <a:gd name="T20" fmla="*/ 868 w 927"/>
                <a:gd name="T21" fmla="*/ 579 h 800"/>
                <a:gd name="T22" fmla="*/ 877 w 927"/>
                <a:gd name="T23" fmla="*/ 578 h 800"/>
                <a:gd name="T24" fmla="*/ 883 w 927"/>
                <a:gd name="T25" fmla="*/ 573 h 800"/>
                <a:gd name="T26" fmla="*/ 887 w 927"/>
                <a:gd name="T27" fmla="*/ 568 h 800"/>
                <a:gd name="T28" fmla="*/ 888 w 927"/>
                <a:gd name="T29" fmla="*/ 559 h 800"/>
                <a:gd name="T30" fmla="*/ 888 w 927"/>
                <a:gd name="T31" fmla="*/ 54 h 800"/>
                <a:gd name="T32" fmla="*/ 886 w 927"/>
                <a:gd name="T33" fmla="*/ 46 h 800"/>
                <a:gd name="T34" fmla="*/ 880 w 927"/>
                <a:gd name="T35" fmla="*/ 42 h 800"/>
                <a:gd name="T36" fmla="*/ 873 w 927"/>
                <a:gd name="T37" fmla="*/ 39 h 800"/>
                <a:gd name="T38" fmla="*/ 58 w 927"/>
                <a:gd name="T39" fmla="*/ 38 h 800"/>
                <a:gd name="T40" fmla="*/ 115 w 927"/>
                <a:gd name="T41" fmla="*/ 618 h 800"/>
                <a:gd name="T42" fmla="*/ 46 w 927"/>
                <a:gd name="T43" fmla="*/ 617 h 800"/>
                <a:gd name="T44" fmla="*/ 26 w 927"/>
                <a:gd name="T45" fmla="*/ 608 h 800"/>
                <a:gd name="T46" fmla="*/ 10 w 927"/>
                <a:gd name="T47" fmla="*/ 592 h 800"/>
                <a:gd name="T48" fmla="*/ 1 w 927"/>
                <a:gd name="T49" fmla="*/ 571 h 800"/>
                <a:gd name="T50" fmla="*/ 0 w 927"/>
                <a:gd name="T51" fmla="*/ 58 h 800"/>
                <a:gd name="T52" fmla="*/ 4 w 927"/>
                <a:gd name="T53" fmla="*/ 35 h 800"/>
                <a:gd name="T54" fmla="*/ 17 w 927"/>
                <a:gd name="T55" fmla="*/ 16 h 800"/>
                <a:gd name="T56" fmla="*/ 36 w 927"/>
                <a:gd name="T57" fmla="*/ 5 h 800"/>
                <a:gd name="T58" fmla="*/ 58 w 927"/>
                <a:gd name="T59" fmla="*/ 0 h 800"/>
                <a:gd name="T60" fmla="*/ 881 w 927"/>
                <a:gd name="T61" fmla="*/ 0 h 800"/>
                <a:gd name="T62" fmla="*/ 901 w 927"/>
                <a:gd name="T63" fmla="*/ 9 h 800"/>
                <a:gd name="T64" fmla="*/ 917 w 927"/>
                <a:gd name="T65" fmla="*/ 25 h 800"/>
                <a:gd name="T66" fmla="*/ 926 w 927"/>
                <a:gd name="T67" fmla="*/ 46 h 800"/>
                <a:gd name="T68" fmla="*/ 927 w 927"/>
                <a:gd name="T69" fmla="*/ 559 h 800"/>
                <a:gd name="T70" fmla="*/ 922 w 927"/>
                <a:gd name="T71" fmla="*/ 582 h 800"/>
                <a:gd name="T72" fmla="*/ 910 w 927"/>
                <a:gd name="T73" fmla="*/ 601 h 800"/>
                <a:gd name="T74" fmla="*/ 891 w 927"/>
                <a:gd name="T75" fmla="*/ 612 h 800"/>
                <a:gd name="T76" fmla="*/ 868 w 927"/>
                <a:gd name="T77" fmla="*/ 618 h 800"/>
                <a:gd name="T78" fmla="*/ 115 w 927"/>
                <a:gd name="T79" fmla="*/ 80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27" h="800">
                  <a:moveTo>
                    <a:pt x="58" y="38"/>
                  </a:moveTo>
                  <a:lnTo>
                    <a:pt x="55" y="39"/>
                  </a:lnTo>
                  <a:lnTo>
                    <a:pt x="50" y="39"/>
                  </a:lnTo>
                  <a:lnTo>
                    <a:pt x="48" y="42"/>
                  </a:lnTo>
                  <a:lnTo>
                    <a:pt x="45" y="43"/>
                  </a:lnTo>
                  <a:lnTo>
                    <a:pt x="42" y="46"/>
                  </a:lnTo>
                  <a:lnTo>
                    <a:pt x="40" y="51"/>
                  </a:lnTo>
                  <a:lnTo>
                    <a:pt x="39" y="54"/>
                  </a:lnTo>
                  <a:lnTo>
                    <a:pt x="39" y="58"/>
                  </a:lnTo>
                  <a:lnTo>
                    <a:pt x="39" y="559"/>
                  </a:lnTo>
                  <a:lnTo>
                    <a:pt x="39" y="563"/>
                  </a:lnTo>
                  <a:lnTo>
                    <a:pt x="40" y="568"/>
                  </a:lnTo>
                  <a:lnTo>
                    <a:pt x="42" y="571"/>
                  </a:lnTo>
                  <a:lnTo>
                    <a:pt x="45" y="573"/>
                  </a:lnTo>
                  <a:lnTo>
                    <a:pt x="48" y="575"/>
                  </a:lnTo>
                  <a:lnTo>
                    <a:pt x="50" y="578"/>
                  </a:lnTo>
                  <a:lnTo>
                    <a:pt x="55" y="579"/>
                  </a:lnTo>
                  <a:lnTo>
                    <a:pt x="58" y="579"/>
                  </a:lnTo>
                  <a:lnTo>
                    <a:pt x="154" y="579"/>
                  </a:lnTo>
                  <a:lnTo>
                    <a:pt x="154" y="706"/>
                  </a:lnTo>
                  <a:lnTo>
                    <a:pt x="282" y="579"/>
                  </a:lnTo>
                  <a:lnTo>
                    <a:pt x="868" y="579"/>
                  </a:lnTo>
                  <a:lnTo>
                    <a:pt x="873" y="579"/>
                  </a:lnTo>
                  <a:lnTo>
                    <a:pt x="877" y="578"/>
                  </a:lnTo>
                  <a:lnTo>
                    <a:pt x="880" y="575"/>
                  </a:lnTo>
                  <a:lnTo>
                    <a:pt x="883" y="573"/>
                  </a:lnTo>
                  <a:lnTo>
                    <a:pt x="886" y="571"/>
                  </a:lnTo>
                  <a:lnTo>
                    <a:pt x="887" y="568"/>
                  </a:lnTo>
                  <a:lnTo>
                    <a:pt x="888" y="563"/>
                  </a:lnTo>
                  <a:lnTo>
                    <a:pt x="888" y="559"/>
                  </a:lnTo>
                  <a:lnTo>
                    <a:pt x="888" y="58"/>
                  </a:lnTo>
                  <a:lnTo>
                    <a:pt x="888" y="54"/>
                  </a:lnTo>
                  <a:lnTo>
                    <a:pt x="887" y="51"/>
                  </a:lnTo>
                  <a:lnTo>
                    <a:pt x="886" y="46"/>
                  </a:lnTo>
                  <a:lnTo>
                    <a:pt x="883" y="43"/>
                  </a:lnTo>
                  <a:lnTo>
                    <a:pt x="880" y="42"/>
                  </a:lnTo>
                  <a:lnTo>
                    <a:pt x="877" y="39"/>
                  </a:lnTo>
                  <a:lnTo>
                    <a:pt x="873" y="39"/>
                  </a:lnTo>
                  <a:lnTo>
                    <a:pt x="868" y="38"/>
                  </a:lnTo>
                  <a:lnTo>
                    <a:pt x="58" y="38"/>
                  </a:lnTo>
                  <a:close/>
                  <a:moveTo>
                    <a:pt x="115" y="800"/>
                  </a:moveTo>
                  <a:lnTo>
                    <a:pt x="115" y="618"/>
                  </a:lnTo>
                  <a:lnTo>
                    <a:pt x="58" y="618"/>
                  </a:lnTo>
                  <a:lnTo>
                    <a:pt x="46" y="617"/>
                  </a:lnTo>
                  <a:lnTo>
                    <a:pt x="36" y="612"/>
                  </a:lnTo>
                  <a:lnTo>
                    <a:pt x="26" y="608"/>
                  </a:lnTo>
                  <a:lnTo>
                    <a:pt x="17" y="601"/>
                  </a:lnTo>
                  <a:lnTo>
                    <a:pt x="10" y="592"/>
                  </a:lnTo>
                  <a:lnTo>
                    <a:pt x="4" y="582"/>
                  </a:lnTo>
                  <a:lnTo>
                    <a:pt x="1" y="571"/>
                  </a:lnTo>
                  <a:lnTo>
                    <a:pt x="0" y="559"/>
                  </a:lnTo>
                  <a:lnTo>
                    <a:pt x="0" y="58"/>
                  </a:lnTo>
                  <a:lnTo>
                    <a:pt x="1" y="46"/>
                  </a:lnTo>
                  <a:lnTo>
                    <a:pt x="4" y="35"/>
                  </a:lnTo>
                  <a:lnTo>
                    <a:pt x="10" y="25"/>
                  </a:lnTo>
                  <a:lnTo>
                    <a:pt x="17" y="16"/>
                  </a:lnTo>
                  <a:lnTo>
                    <a:pt x="26" y="9"/>
                  </a:lnTo>
                  <a:lnTo>
                    <a:pt x="36" y="5"/>
                  </a:lnTo>
                  <a:lnTo>
                    <a:pt x="46" y="0"/>
                  </a:lnTo>
                  <a:lnTo>
                    <a:pt x="58" y="0"/>
                  </a:lnTo>
                  <a:lnTo>
                    <a:pt x="868" y="0"/>
                  </a:lnTo>
                  <a:lnTo>
                    <a:pt x="881" y="0"/>
                  </a:lnTo>
                  <a:lnTo>
                    <a:pt x="891" y="5"/>
                  </a:lnTo>
                  <a:lnTo>
                    <a:pt x="901" y="9"/>
                  </a:lnTo>
                  <a:lnTo>
                    <a:pt x="910" y="16"/>
                  </a:lnTo>
                  <a:lnTo>
                    <a:pt x="917" y="25"/>
                  </a:lnTo>
                  <a:lnTo>
                    <a:pt x="922" y="35"/>
                  </a:lnTo>
                  <a:lnTo>
                    <a:pt x="926" y="46"/>
                  </a:lnTo>
                  <a:lnTo>
                    <a:pt x="927" y="58"/>
                  </a:lnTo>
                  <a:lnTo>
                    <a:pt x="927" y="559"/>
                  </a:lnTo>
                  <a:lnTo>
                    <a:pt x="926" y="571"/>
                  </a:lnTo>
                  <a:lnTo>
                    <a:pt x="922" y="582"/>
                  </a:lnTo>
                  <a:lnTo>
                    <a:pt x="917" y="592"/>
                  </a:lnTo>
                  <a:lnTo>
                    <a:pt x="910" y="601"/>
                  </a:lnTo>
                  <a:lnTo>
                    <a:pt x="901" y="608"/>
                  </a:lnTo>
                  <a:lnTo>
                    <a:pt x="891" y="612"/>
                  </a:lnTo>
                  <a:lnTo>
                    <a:pt x="881" y="617"/>
                  </a:lnTo>
                  <a:lnTo>
                    <a:pt x="868" y="618"/>
                  </a:lnTo>
                  <a:lnTo>
                    <a:pt x="298" y="618"/>
                  </a:lnTo>
                  <a:lnTo>
                    <a:pt x="115" y="8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592"/>
            <p:cNvSpPr>
              <a:spLocks/>
            </p:cNvSpPr>
            <p:nvPr/>
          </p:nvSpPr>
          <p:spPr bwMode="auto">
            <a:xfrm>
              <a:off x="636033" y="6093464"/>
              <a:ext cx="37856" cy="37856"/>
            </a:xfrm>
            <a:custGeom>
              <a:avLst/>
              <a:gdLst>
                <a:gd name="T0" fmla="*/ 39 w 76"/>
                <a:gd name="T1" fmla="*/ 0 h 77"/>
                <a:gd name="T2" fmla="*/ 46 w 76"/>
                <a:gd name="T3" fmla="*/ 1 h 77"/>
                <a:gd name="T4" fmla="*/ 53 w 76"/>
                <a:gd name="T5" fmla="*/ 2 h 77"/>
                <a:gd name="T6" fmla="*/ 60 w 76"/>
                <a:gd name="T7" fmla="*/ 7 h 77"/>
                <a:gd name="T8" fmla="*/ 66 w 76"/>
                <a:gd name="T9" fmla="*/ 11 h 77"/>
                <a:gd name="T10" fmla="*/ 70 w 76"/>
                <a:gd name="T11" fmla="*/ 17 h 77"/>
                <a:gd name="T12" fmla="*/ 73 w 76"/>
                <a:gd name="T13" fmla="*/ 24 h 77"/>
                <a:gd name="T14" fmla="*/ 76 w 76"/>
                <a:gd name="T15" fmla="*/ 31 h 77"/>
                <a:gd name="T16" fmla="*/ 76 w 76"/>
                <a:gd name="T17" fmla="*/ 38 h 77"/>
                <a:gd name="T18" fmla="*/ 76 w 76"/>
                <a:gd name="T19" fmla="*/ 46 h 77"/>
                <a:gd name="T20" fmla="*/ 73 w 76"/>
                <a:gd name="T21" fmla="*/ 53 h 77"/>
                <a:gd name="T22" fmla="*/ 70 w 76"/>
                <a:gd name="T23" fmla="*/ 60 h 77"/>
                <a:gd name="T24" fmla="*/ 66 w 76"/>
                <a:gd name="T25" fmla="*/ 66 h 77"/>
                <a:gd name="T26" fmla="*/ 60 w 76"/>
                <a:gd name="T27" fmla="*/ 70 h 77"/>
                <a:gd name="T28" fmla="*/ 53 w 76"/>
                <a:gd name="T29" fmla="*/ 74 h 77"/>
                <a:gd name="T30" fmla="*/ 46 w 76"/>
                <a:gd name="T31" fmla="*/ 76 h 77"/>
                <a:gd name="T32" fmla="*/ 39 w 76"/>
                <a:gd name="T33" fmla="*/ 77 h 77"/>
                <a:gd name="T34" fmla="*/ 30 w 76"/>
                <a:gd name="T35" fmla="*/ 76 h 77"/>
                <a:gd name="T36" fmla="*/ 23 w 76"/>
                <a:gd name="T37" fmla="*/ 74 h 77"/>
                <a:gd name="T38" fmla="*/ 17 w 76"/>
                <a:gd name="T39" fmla="*/ 70 h 77"/>
                <a:gd name="T40" fmla="*/ 11 w 76"/>
                <a:gd name="T41" fmla="*/ 66 h 77"/>
                <a:gd name="T42" fmla="*/ 5 w 76"/>
                <a:gd name="T43" fmla="*/ 60 h 77"/>
                <a:gd name="T44" fmla="*/ 3 w 76"/>
                <a:gd name="T45" fmla="*/ 53 h 77"/>
                <a:gd name="T46" fmla="*/ 0 w 76"/>
                <a:gd name="T47" fmla="*/ 46 h 77"/>
                <a:gd name="T48" fmla="*/ 0 w 76"/>
                <a:gd name="T49" fmla="*/ 38 h 77"/>
                <a:gd name="T50" fmla="*/ 0 w 76"/>
                <a:gd name="T51" fmla="*/ 31 h 77"/>
                <a:gd name="T52" fmla="*/ 3 w 76"/>
                <a:gd name="T53" fmla="*/ 24 h 77"/>
                <a:gd name="T54" fmla="*/ 5 w 76"/>
                <a:gd name="T55" fmla="*/ 17 h 77"/>
                <a:gd name="T56" fmla="*/ 11 w 76"/>
                <a:gd name="T57" fmla="*/ 11 h 77"/>
                <a:gd name="T58" fmla="*/ 17 w 76"/>
                <a:gd name="T59" fmla="*/ 7 h 77"/>
                <a:gd name="T60" fmla="*/ 23 w 76"/>
                <a:gd name="T61" fmla="*/ 2 h 77"/>
                <a:gd name="T62" fmla="*/ 30 w 76"/>
                <a:gd name="T63" fmla="*/ 1 h 77"/>
                <a:gd name="T64" fmla="*/ 39 w 76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6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3" y="24"/>
                  </a:lnTo>
                  <a:lnTo>
                    <a:pt x="76" y="31"/>
                  </a:lnTo>
                  <a:lnTo>
                    <a:pt x="76" y="38"/>
                  </a:lnTo>
                  <a:lnTo>
                    <a:pt x="76" y="46"/>
                  </a:lnTo>
                  <a:lnTo>
                    <a:pt x="73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5" y="60"/>
                  </a:lnTo>
                  <a:lnTo>
                    <a:pt x="3" y="53"/>
                  </a:lnTo>
                  <a:lnTo>
                    <a:pt x="0" y="46"/>
                  </a:lnTo>
                  <a:lnTo>
                    <a:pt x="0" y="38"/>
                  </a:lnTo>
                  <a:lnTo>
                    <a:pt x="0" y="31"/>
                  </a:lnTo>
                  <a:lnTo>
                    <a:pt x="3" y="24"/>
                  </a:lnTo>
                  <a:lnTo>
                    <a:pt x="5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593"/>
            <p:cNvSpPr>
              <a:spLocks/>
            </p:cNvSpPr>
            <p:nvPr/>
          </p:nvSpPr>
          <p:spPr bwMode="auto">
            <a:xfrm>
              <a:off x="786000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7 w 78"/>
                <a:gd name="T3" fmla="*/ 1 h 77"/>
                <a:gd name="T4" fmla="*/ 55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5 w 78"/>
                <a:gd name="T29" fmla="*/ 74 h 77"/>
                <a:gd name="T30" fmla="*/ 47 w 78"/>
                <a:gd name="T31" fmla="*/ 76 h 77"/>
                <a:gd name="T32" fmla="*/ 39 w 78"/>
                <a:gd name="T33" fmla="*/ 77 h 77"/>
                <a:gd name="T34" fmla="*/ 32 w 78"/>
                <a:gd name="T35" fmla="*/ 76 h 77"/>
                <a:gd name="T36" fmla="*/ 24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4 w 78"/>
                <a:gd name="T61" fmla="*/ 2 h 77"/>
                <a:gd name="T62" fmla="*/ 32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7" y="1"/>
                  </a:lnTo>
                  <a:lnTo>
                    <a:pt x="55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5" y="74"/>
                  </a:lnTo>
                  <a:lnTo>
                    <a:pt x="47" y="76"/>
                  </a:lnTo>
                  <a:lnTo>
                    <a:pt x="39" y="77"/>
                  </a:lnTo>
                  <a:lnTo>
                    <a:pt x="32" y="76"/>
                  </a:lnTo>
                  <a:lnTo>
                    <a:pt x="24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4" y="2"/>
                  </a:lnTo>
                  <a:lnTo>
                    <a:pt x="32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594"/>
            <p:cNvSpPr>
              <a:spLocks/>
            </p:cNvSpPr>
            <p:nvPr/>
          </p:nvSpPr>
          <p:spPr bwMode="auto">
            <a:xfrm>
              <a:off x="711745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6 w 78"/>
                <a:gd name="T3" fmla="*/ 1 h 77"/>
                <a:gd name="T4" fmla="*/ 53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3 w 78"/>
                <a:gd name="T29" fmla="*/ 74 h 77"/>
                <a:gd name="T30" fmla="*/ 46 w 78"/>
                <a:gd name="T31" fmla="*/ 76 h 77"/>
                <a:gd name="T32" fmla="*/ 39 w 78"/>
                <a:gd name="T33" fmla="*/ 77 h 77"/>
                <a:gd name="T34" fmla="*/ 30 w 78"/>
                <a:gd name="T35" fmla="*/ 76 h 77"/>
                <a:gd name="T36" fmla="*/ 23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3 w 78"/>
                <a:gd name="T61" fmla="*/ 2 h 77"/>
                <a:gd name="T62" fmla="*/ 30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242020" y="881376"/>
            <a:ext cx="628660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ko-KR" altLang="en-US" sz="1200" b="1" spc="-150" dirty="0" smtClean="0">
                <a:latin typeface="+mn-ea"/>
              </a:rPr>
              <a:t>주식회사 </a:t>
            </a:r>
            <a:r>
              <a:rPr lang="ko-KR" altLang="en-US" sz="1200" b="1" spc="-150" dirty="0" err="1" smtClean="0">
                <a:latin typeface="+mn-ea"/>
              </a:rPr>
              <a:t>데크는</a:t>
            </a:r>
            <a:r>
              <a:rPr lang="ko-KR" altLang="en-US" sz="1200" b="1" spc="-150" dirty="0" smtClean="0">
                <a:latin typeface="+mn-ea"/>
              </a:rPr>
              <a:t> </a:t>
            </a:r>
            <a:r>
              <a:rPr lang="en-US" altLang="ko-KR" sz="1200" b="1" spc="-150" dirty="0" smtClean="0">
                <a:latin typeface="+mn-ea"/>
              </a:rPr>
              <a:t>IPCAM/NVR  100% </a:t>
            </a:r>
            <a:r>
              <a:rPr lang="ko-KR" altLang="en-US" sz="1200" b="1" spc="-150" dirty="0" smtClean="0">
                <a:latin typeface="+mn-ea"/>
              </a:rPr>
              <a:t>암호통신을 목적으로 설립되었다</a:t>
            </a:r>
            <a:r>
              <a:rPr lang="en-US" altLang="ko-KR" sz="1200" b="1" spc="-150" dirty="0" smtClean="0">
                <a:latin typeface="+mn-ea"/>
              </a:rPr>
              <a:t>.</a:t>
            </a:r>
            <a:r>
              <a:rPr lang="ko-KR" altLang="en-US" sz="1200" b="1" spc="-150" dirty="0" smtClean="0">
                <a:latin typeface="+mn-ea"/>
              </a:rPr>
              <a:t>   </a:t>
            </a:r>
            <a:endParaRPr lang="ko-KR" altLang="en-US" sz="1050" b="1" spc="-150" dirty="0">
              <a:latin typeface="+mn-ea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560" y="2051193"/>
            <a:ext cx="4265656" cy="3007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직사각형 15"/>
          <p:cNvSpPr/>
          <p:nvPr/>
        </p:nvSpPr>
        <p:spPr bwMode="auto">
          <a:xfrm>
            <a:off x="6435553" y="1501164"/>
            <a:ext cx="3024336" cy="252000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ko-KR" altLang="en-US" sz="11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㈜데 </a:t>
            </a:r>
            <a:r>
              <a:rPr lang="ko-KR" altLang="en-US" sz="1100" dirty="0" err="1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크</a:t>
            </a:r>
            <a:endParaRPr lang="ko-KR" altLang="en-US" sz="1100" dirty="0">
              <a:solidFill>
                <a:srgbClr val="080808"/>
              </a:solidFill>
              <a:latin typeface="Calibri" pitchFamily="34" charset="0"/>
              <a:ea typeface="KT&amp;G 상상본문OTF M" pitchFamily="50" charset="-127"/>
              <a:cs typeface="Calibri" pitchFamily="34" charset="0"/>
            </a:endParaRPr>
          </a:p>
        </p:txBody>
      </p:sp>
      <p:sp>
        <p:nvSpPr>
          <p:cNvPr id="17" name="직사각형 16"/>
          <p:cNvSpPr/>
          <p:nvPr/>
        </p:nvSpPr>
        <p:spPr bwMode="auto">
          <a:xfrm>
            <a:off x="6435553" y="1808039"/>
            <a:ext cx="3024336" cy="252000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ko-KR" altLang="en-US" sz="11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홍 상 기</a:t>
            </a:r>
            <a:endParaRPr lang="ko-KR" altLang="en-US" sz="1100" dirty="0">
              <a:solidFill>
                <a:srgbClr val="080808"/>
              </a:solidFill>
              <a:latin typeface="Calibri" pitchFamily="34" charset="0"/>
              <a:ea typeface="KT&amp;G 상상본문OTF M" pitchFamily="50" charset="-127"/>
              <a:cs typeface="Calibri" pitchFamily="34" charset="0"/>
            </a:endParaRPr>
          </a:p>
        </p:txBody>
      </p:sp>
      <p:sp>
        <p:nvSpPr>
          <p:cNvPr id="18" name="직사각형 17"/>
          <p:cNvSpPr/>
          <p:nvPr/>
        </p:nvSpPr>
        <p:spPr bwMode="auto">
          <a:xfrm>
            <a:off x="6435553" y="2106704"/>
            <a:ext cx="3024336" cy="252000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ko-KR" sz="11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2018.2</a:t>
            </a:r>
            <a:endParaRPr lang="ko-KR" altLang="en-US" sz="1100" dirty="0">
              <a:solidFill>
                <a:srgbClr val="080808"/>
              </a:solidFill>
              <a:latin typeface="Calibri" pitchFamily="34" charset="0"/>
              <a:ea typeface="KT&amp;G 상상본문OTF M" pitchFamily="50" charset="-127"/>
              <a:cs typeface="Calibri" pitchFamily="34" charset="0"/>
            </a:endParaRPr>
          </a:p>
        </p:txBody>
      </p:sp>
      <p:sp>
        <p:nvSpPr>
          <p:cNvPr id="19" name="직사각형 18"/>
          <p:cNvSpPr/>
          <p:nvPr/>
        </p:nvSpPr>
        <p:spPr bwMode="auto">
          <a:xfrm>
            <a:off x="6435553" y="2416002"/>
            <a:ext cx="3024336" cy="252000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ko-KR" sz="1100" dirty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1</a:t>
            </a:r>
            <a:r>
              <a:rPr lang="ko-KR" altLang="en-US" sz="11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억</a:t>
            </a:r>
            <a:endParaRPr lang="ko-KR" altLang="en-US" sz="1100" dirty="0">
              <a:solidFill>
                <a:srgbClr val="080808"/>
              </a:solidFill>
              <a:latin typeface="Calibri" pitchFamily="34" charset="0"/>
              <a:ea typeface="KT&amp;G 상상본문OTF M" pitchFamily="50" charset="-127"/>
              <a:cs typeface="Calibri" pitchFamily="34" charset="0"/>
            </a:endParaRPr>
          </a:p>
        </p:txBody>
      </p:sp>
      <p:sp>
        <p:nvSpPr>
          <p:cNvPr id="20" name="직사각형 19"/>
          <p:cNvSpPr/>
          <p:nvPr/>
        </p:nvSpPr>
        <p:spPr bwMode="auto">
          <a:xfrm>
            <a:off x="6440896" y="2725300"/>
            <a:ext cx="3024336" cy="252000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ko-KR" altLang="en-US" sz="11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제조</a:t>
            </a:r>
            <a:r>
              <a:rPr lang="en-US" altLang="ko-KR" sz="11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, </a:t>
            </a:r>
            <a:r>
              <a:rPr lang="ko-KR" altLang="en-US" sz="11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수출</a:t>
            </a:r>
            <a:endParaRPr lang="ko-KR" altLang="en-US" sz="1100" dirty="0">
              <a:solidFill>
                <a:srgbClr val="080808"/>
              </a:solidFill>
              <a:latin typeface="Calibri" pitchFamily="34" charset="0"/>
              <a:ea typeface="KT&amp;G 상상본문OTF M" pitchFamily="50" charset="-127"/>
              <a:cs typeface="Calibri" pitchFamily="34" charset="0"/>
            </a:endParaRPr>
          </a:p>
        </p:txBody>
      </p:sp>
      <p:sp>
        <p:nvSpPr>
          <p:cNvPr id="21" name="직사각형 20"/>
          <p:cNvSpPr/>
          <p:nvPr/>
        </p:nvSpPr>
        <p:spPr bwMode="auto">
          <a:xfrm>
            <a:off x="6435553" y="3032175"/>
            <a:ext cx="3024336" cy="252000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ko-KR" sz="11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5 </a:t>
            </a:r>
            <a:endParaRPr lang="ko-KR" altLang="en-US" sz="1100" dirty="0">
              <a:solidFill>
                <a:srgbClr val="080808"/>
              </a:solidFill>
              <a:latin typeface="Calibri" pitchFamily="34" charset="0"/>
              <a:ea typeface="KT&amp;G 상상본문OTF M" pitchFamily="50" charset="-127"/>
              <a:cs typeface="Calibri" pitchFamily="34" charset="0"/>
            </a:endParaRPr>
          </a:p>
        </p:txBody>
      </p:sp>
      <p:sp>
        <p:nvSpPr>
          <p:cNvPr id="22" name="직사각형 21"/>
          <p:cNvSpPr/>
          <p:nvPr/>
        </p:nvSpPr>
        <p:spPr bwMode="auto">
          <a:xfrm>
            <a:off x="6435553" y="3650771"/>
            <a:ext cx="3024336" cy="252000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ko-KR" sz="1100" u="sng" dirty="0" smtClean="0">
                <a:solidFill>
                  <a:srgbClr val="0000FF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  <a:hlinkClick r:id="rId3"/>
              </a:rPr>
              <a:t>www.de</a:t>
            </a:r>
            <a:r>
              <a:rPr lang="en-US" altLang="ko-KR" sz="1100" u="sng" dirty="0" smtClean="0">
                <a:solidFill>
                  <a:srgbClr val="0000FF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ek.co.kr</a:t>
            </a:r>
            <a:endParaRPr lang="ko-KR" altLang="en-US" sz="1100" u="sng" dirty="0">
              <a:solidFill>
                <a:srgbClr val="0000FF"/>
              </a:solidFill>
              <a:latin typeface="Calibri" pitchFamily="34" charset="0"/>
              <a:ea typeface="KT&amp;G 상상본문OTF M" pitchFamily="50" charset="-127"/>
              <a:cs typeface="Calibri" pitchFamily="34" charset="0"/>
            </a:endParaRPr>
          </a:p>
        </p:txBody>
      </p:sp>
      <p:sp>
        <p:nvSpPr>
          <p:cNvPr id="23" name="직사각형 22"/>
          <p:cNvSpPr/>
          <p:nvPr/>
        </p:nvSpPr>
        <p:spPr bwMode="auto">
          <a:xfrm>
            <a:off x="6435553" y="3960069"/>
            <a:ext cx="3024336" cy="432000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ko-KR" altLang="en-US" sz="1000" dirty="0"/>
              <a:t>서울 특별시 송파구 송파대로 </a:t>
            </a:r>
            <a:r>
              <a:rPr lang="en-US" altLang="ko-KR" sz="1000" dirty="0"/>
              <a:t>167, B</a:t>
            </a:r>
            <a:r>
              <a:rPr lang="ko-KR" altLang="en-US" sz="1000" dirty="0"/>
              <a:t>동 </a:t>
            </a:r>
            <a:r>
              <a:rPr lang="en-US" altLang="ko-KR" sz="1000" dirty="0"/>
              <a:t>914</a:t>
            </a:r>
            <a:r>
              <a:rPr lang="ko-KR" altLang="en-US" sz="1000" dirty="0"/>
              <a:t>호</a:t>
            </a:r>
            <a:r>
              <a:rPr lang="en-US" altLang="ko-KR" sz="1000" dirty="0"/>
              <a:t>(</a:t>
            </a:r>
            <a:r>
              <a:rPr lang="ko-KR" altLang="en-US" sz="1000" dirty="0"/>
              <a:t>문정동</a:t>
            </a:r>
            <a:r>
              <a:rPr lang="en-US" altLang="ko-KR" sz="1000" dirty="0"/>
              <a:t>, </a:t>
            </a:r>
            <a:r>
              <a:rPr lang="ko-KR" altLang="en-US" sz="1000" dirty="0" err="1"/>
              <a:t>문정역테라타워</a:t>
            </a:r>
            <a:r>
              <a:rPr lang="en-US" altLang="ko-KR" sz="1000" dirty="0"/>
              <a:t>1</a:t>
            </a:r>
            <a:r>
              <a:rPr lang="ko-KR" altLang="en-US" sz="1000" dirty="0"/>
              <a:t>차</a:t>
            </a:r>
            <a:r>
              <a:rPr lang="en-US" altLang="ko-KR" sz="1000" dirty="0"/>
              <a:t>) </a:t>
            </a:r>
            <a:r>
              <a:rPr lang="en-US" altLang="ko-KR" sz="1000" dirty="0">
                <a:latin typeface="Calibri" panose="020F0502020204030204" pitchFamily="34" charset="0"/>
                <a:ea typeface="휴먼엑스포" panose="02030504000101010101" pitchFamily="18" charset="-127"/>
                <a:cs typeface="Calibri" panose="020F0502020204030204" pitchFamily="34" charset="0"/>
              </a:rPr>
              <a:t>(05855)</a:t>
            </a:r>
          </a:p>
        </p:txBody>
      </p:sp>
      <p:sp>
        <p:nvSpPr>
          <p:cNvPr id="24" name="직사각형 23"/>
          <p:cNvSpPr/>
          <p:nvPr/>
        </p:nvSpPr>
        <p:spPr bwMode="auto">
          <a:xfrm>
            <a:off x="6435552" y="4453540"/>
            <a:ext cx="3024337" cy="576016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>
              <a:defRPr/>
            </a:pPr>
            <a:r>
              <a:rPr lang="en-US" altLang="ko-KR" sz="10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R&amp;D / </a:t>
            </a:r>
            <a:r>
              <a:rPr lang="ko-KR" altLang="en-US" sz="10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하드웨어 </a:t>
            </a:r>
            <a:r>
              <a:rPr lang="ko-KR" altLang="en-US" sz="1000" dirty="0" err="1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암호칩</a:t>
            </a:r>
            <a:r>
              <a:rPr lang="ko-KR" altLang="en-US" sz="10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 탑</a:t>
            </a:r>
            <a:r>
              <a:rPr lang="ko-KR" altLang="en-US" sz="1000" dirty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재</a:t>
            </a:r>
            <a:r>
              <a:rPr lang="ko-KR" altLang="en-US" sz="10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 네트워크 카메라  </a:t>
            </a:r>
            <a:r>
              <a:rPr lang="en-US" altLang="ko-KR" sz="10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NVR</a:t>
            </a:r>
            <a:r>
              <a:rPr lang="ko-KR" altLang="en-US" sz="10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제조</a:t>
            </a:r>
            <a:r>
              <a:rPr lang="en-US" altLang="ko-KR" sz="10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, IP </a:t>
            </a:r>
            <a:r>
              <a:rPr lang="ko-KR" altLang="en-US" sz="10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카메라 </a:t>
            </a:r>
            <a:r>
              <a:rPr lang="en-US" altLang="ko-KR" sz="10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/ CCTV </a:t>
            </a:r>
            <a:r>
              <a:rPr lang="ko-KR" altLang="en-US" sz="10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제조</a:t>
            </a:r>
            <a:endParaRPr lang="ko-KR" altLang="en-US" sz="1000" dirty="0">
              <a:solidFill>
                <a:srgbClr val="080808"/>
              </a:solidFill>
              <a:latin typeface="Calibri" pitchFamily="34" charset="0"/>
              <a:ea typeface="KT&amp;G 상상본문OTF M" pitchFamily="50" charset="-127"/>
              <a:cs typeface="Calibri" pitchFamily="34" charset="0"/>
            </a:endParaRPr>
          </a:p>
        </p:txBody>
      </p:sp>
      <p:sp>
        <p:nvSpPr>
          <p:cNvPr id="25" name="직사각형 24"/>
          <p:cNvSpPr/>
          <p:nvPr/>
        </p:nvSpPr>
        <p:spPr bwMode="auto">
          <a:xfrm>
            <a:off x="5160654" y="5084453"/>
            <a:ext cx="1224136" cy="34405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ko-KR" sz="11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DEEK</a:t>
            </a:r>
            <a:r>
              <a:rPr lang="ko-KR" altLang="en-US" sz="11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 심볼 마크</a:t>
            </a:r>
            <a:endParaRPr lang="ko-KR" altLang="en-US" sz="1100" dirty="0">
              <a:solidFill>
                <a:srgbClr val="080808"/>
              </a:solidFill>
              <a:latin typeface="Calibri" pitchFamily="34" charset="0"/>
              <a:ea typeface="KT&amp;G 상상본문OTF M" pitchFamily="50" charset="-127"/>
              <a:cs typeface="Calibri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408877" y="5100631"/>
            <a:ext cx="3157153" cy="30777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latin typeface="Calibri" pitchFamily="34" charset="0"/>
                <a:ea typeface="나눔고딕 Bold" panose="020D0804000000000000" pitchFamily="50" charset="-127"/>
                <a:cs typeface="Calibri" pitchFamily="34" charset="0"/>
              </a:rPr>
              <a:t>   Decryption(D) Encryption(EE) Korea (K)</a:t>
            </a:r>
            <a:endParaRPr lang="en-US" altLang="ko-KR" sz="1400" dirty="0">
              <a:latin typeface="Calibri" pitchFamily="34" charset="0"/>
              <a:ea typeface="나눔고딕 Bold" panose="020D0804000000000000" pitchFamily="50" charset="-127"/>
              <a:cs typeface="Calibri" pitchFamily="34" charset="0"/>
            </a:endParaRPr>
          </a:p>
        </p:txBody>
      </p:sp>
      <p:sp>
        <p:nvSpPr>
          <p:cNvPr id="27" name="직사각형 26"/>
          <p:cNvSpPr/>
          <p:nvPr/>
        </p:nvSpPr>
        <p:spPr bwMode="auto">
          <a:xfrm>
            <a:off x="5174693" y="4460564"/>
            <a:ext cx="1224136" cy="57601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ko-KR" altLang="en-US" sz="11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주요사업</a:t>
            </a:r>
            <a:endParaRPr lang="ko-KR" altLang="en-US" sz="1100" dirty="0">
              <a:solidFill>
                <a:srgbClr val="080808"/>
              </a:solidFill>
              <a:latin typeface="Calibri" pitchFamily="34" charset="0"/>
              <a:ea typeface="KT&amp;G 상상본문OTF M" pitchFamily="50" charset="-127"/>
              <a:cs typeface="Calibri" pitchFamily="34" charset="0"/>
            </a:endParaRPr>
          </a:p>
        </p:txBody>
      </p:sp>
      <p:sp>
        <p:nvSpPr>
          <p:cNvPr id="28" name="직사각형 27"/>
          <p:cNvSpPr/>
          <p:nvPr/>
        </p:nvSpPr>
        <p:spPr bwMode="auto">
          <a:xfrm>
            <a:off x="5187752" y="2733507"/>
            <a:ext cx="1224136" cy="252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ko-KR" altLang="en-US" sz="11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사업 분야</a:t>
            </a:r>
            <a:endParaRPr lang="ko-KR" altLang="en-US" sz="1100" dirty="0">
              <a:solidFill>
                <a:srgbClr val="080808"/>
              </a:solidFill>
              <a:latin typeface="Calibri" pitchFamily="34" charset="0"/>
              <a:ea typeface="KT&amp;G 상상본문OTF M" pitchFamily="50" charset="-127"/>
              <a:cs typeface="Calibri" pitchFamily="34" charset="0"/>
            </a:endParaRPr>
          </a:p>
        </p:txBody>
      </p:sp>
      <p:sp>
        <p:nvSpPr>
          <p:cNvPr id="29" name="직사각형 28"/>
          <p:cNvSpPr/>
          <p:nvPr/>
        </p:nvSpPr>
        <p:spPr bwMode="auto">
          <a:xfrm>
            <a:off x="5187752" y="3050430"/>
            <a:ext cx="1224136" cy="252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ko-KR" altLang="en-US" sz="11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고용인</a:t>
            </a:r>
            <a:endParaRPr lang="ko-KR" altLang="en-US" sz="1100" dirty="0">
              <a:solidFill>
                <a:srgbClr val="080808"/>
              </a:solidFill>
              <a:latin typeface="Calibri" pitchFamily="34" charset="0"/>
              <a:ea typeface="KT&amp;G 상상본문OTF M" pitchFamily="50" charset="-127"/>
              <a:cs typeface="Calibri" pitchFamily="34" charset="0"/>
            </a:endParaRPr>
          </a:p>
        </p:txBody>
      </p:sp>
      <p:sp>
        <p:nvSpPr>
          <p:cNvPr id="30" name="직사각형 29"/>
          <p:cNvSpPr/>
          <p:nvPr/>
        </p:nvSpPr>
        <p:spPr bwMode="auto">
          <a:xfrm>
            <a:off x="5177704" y="3369776"/>
            <a:ext cx="1224136" cy="252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ko-KR" altLang="en-US" sz="11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전화번호</a:t>
            </a:r>
            <a:r>
              <a:rPr lang="en-US" altLang="ko-KR" sz="11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/</a:t>
            </a:r>
            <a:r>
              <a:rPr lang="ko-KR" altLang="en-US" sz="11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팩스</a:t>
            </a:r>
            <a:endParaRPr lang="ko-KR" altLang="en-US" sz="1100" dirty="0">
              <a:solidFill>
                <a:srgbClr val="080808"/>
              </a:solidFill>
              <a:latin typeface="Calibri" pitchFamily="34" charset="0"/>
              <a:ea typeface="KT&amp;G 상상본문OTF M" pitchFamily="50" charset="-127"/>
              <a:cs typeface="Calibri" pitchFamily="34" charset="0"/>
            </a:endParaRPr>
          </a:p>
        </p:txBody>
      </p:sp>
      <p:sp>
        <p:nvSpPr>
          <p:cNvPr id="31" name="직사각형 30"/>
          <p:cNvSpPr/>
          <p:nvPr/>
        </p:nvSpPr>
        <p:spPr bwMode="auto">
          <a:xfrm>
            <a:off x="5177704" y="3669026"/>
            <a:ext cx="1224136" cy="252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ko-KR" altLang="en-US" sz="11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웹사이트</a:t>
            </a:r>
            <a:endParaRPr lang="ko-KR" altLang="en-US" sz="1100" dirty="0">
              <a:solidFill>
                <a:srgbClr val="080808"/>
              </a:solidFill>
              <a:latin typeface="Calibri" pitchFamily="34" charset="0"/>
              <a:ea typeface="KT&amp;G 상상본문OTF M" pitchFamily="50" charset="-127"/>
              <a:cs typeface="Calibri" pitchFamily="34" charset="0"/>
            </a:endParaRPr>
          </a:p>
        </p:txBody>
      </p:sp>
      <p:sp>
        <p:nvSpPr>
          <p:cNvPr id="32" name="직사각형 31"/>
          <p:cNvSpPr/>
          <p:nvPr/>
        </p:nvSpPr>
        <p:spPr bwMode="auto">
          <a:xfrm>
            <a:off x="5187752" y="3968276"/>
            <a:ext cx="1224136" cy="432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ko-KR" altLang="en-US" sz="11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주소</a:t>
            </a:r>
            <a:endParaRPr lang="ko-KR" altLang="en-US" sz="1100" dirty="0">
              <a:solidFill>
                <a:srgbClr val="080808"/>
              </a:solidFill>
              <a:latin typeface="Calibri" pitchFamily="34" charset="0"/>
              <a:ea typeface="KT&amp;G 상상본문OTF M" pitchFamily="50" charset="-127"/>
              <a:cs typeface="Calibri" pitchFamily="34" charset="0"/>
            </a:endParaRPr>
          </a:p>
        </p:txBody>
      </p:sp>
      <p:sp>
        <p:nvSpPr>
          <p:cNvPr id="33" name="직사각형 32"/>
          <p:cNvSpPr/>
          <p:nvPr/>
        </p:nvSpPr>
        <p:spPr bwMode="auto">
          <a:xfrm>
            <a:off x="5178853" y="1483851"/>
            <a:ext cx="1224136" cy="252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ko-KR" altLang="en-US" sz="11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회사명</a:t>
            </a:r>
            <a:endParaRPr lang="ko-KR" altLang="en-US" sz="1100" dirty="0">
              <a:solidFill>
                <a:srgbClr val="080808"/>
              </a:solidFill>
              <a:latin typeface="Calibri" pitchFamily="34" charset="0"/>
              <a:ea typeface="KT&amp;G 상상본문OTF M" pitchFamily="50" charset="-127"/>
              <a:cs typeface="Calibri" pitchFamily="34" charset="0"/>
            </a:endParaRPr>
          </a:p>
        </p:txBody>
      </p:sp>
      <p:sp>
        <p:nvSpPr>
          <p:cNvPr id="34" name="직사각형 33"/>
          <p:cNvSpPr/>
          <p:nvPr/>
        </p:nvSpPr>
        <p:spPr bwMode="auto">
          <a:xfrm>
            <a:off x="5178853" y="1800774"/>
            <a:ext cx="1224136" cy="252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ko-KR" altLang="en-US" sz="11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대표</a:t>
            </a:r>
            <a:endParaRPr lang="ko-KR" altLang="en-US" sz="1100" dirty="0">
              <a:solidFill>
                <a:srgbClr val="080808"/>
              </a:solidFill>
              <a:latin typeface="Calibri" pitchFamily="34" charset="0"/>
              <a:ea typeface="KT&amp;G 상상본문OTF M" pitchFamily="50" charset="-127"/>
              <a:cs typeface="Calibri" pitchFamily="34" charset="0"/>
            </a:endParaRPr>
          </a:p>
        </p:txBody>
      </p:sp>
      <p:sp>
        <p:nvSpPr>
          <p:cNvPr id="35" name="직사각형 34"/>
          <p:cNvSpPr/>
          <p:nvPr/>
        </p:nvSpPr>
        <p:spPr bwMode="auto">
          <a:xfrm>
            <a:off x="5178853" y="2089391"/>
            <a:ext cx="1224136" cy="252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ko-KR" altLang="en-US" sz="11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설립일</a:t>
            </a:r>
            <a:endParaRPr lang="ko-KR" altLang="en-US" sz="1100" dirty="0">
              <a:solidFill>
                <a:srgbClr val="080808"/>
              </a:solidFill>
              <a:latin typeface="Calibri" pitchFamily="34" charset="0"/>
              <a:ea typeface="KT&amp;G 상상본문OTF M" pitchFamily="50" charset="-127"/>
              <a:cs typeface="Calibri" pitchFamily="34" charset="0"/>
            </a:endParaRPr>
          </a:p>
        </p:txBody>
      </p:sp>
      <p:sp>
        <p:nvSpPr>
          <p:cNvPr id="36" name="직사각형 35"/>
          <p:cNvSpPr/>
          <p:nvPr/>
        </p:nvSpPr>
        <p:spPr bwMode="auto">
          <a:xfrm>
            <a:off x="5178853" y="2398689"/>
            <a:ext cx="1224136" cy="252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ko-KR" altLang="en-US" sz="11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자본</a:t>
            </a:r>
            <a:endParaRPr lang="ko-KR" altLang="en-US" sz="1100" dirty="0">
              <a:solidFill>
                <a:srgbClr val="080808"/>
              </a:solidFill>
              <a:latin typeface="Calibri" pitchFamily="34" charset="0"/>
              <a:ea typeface="KT&amp;G 상상본문OTF M" pitchFamily="50" charset="-127"/>
              <a:cs typeface="Calibri" pitchFamily="34" charset="0"/>
            </a:endParaRPr>
          </a:p>
        </p:txBody>
      </p:sp>
      <p:sp>
        <p:nvSpPr>
          <p:cNvPr id="37" name="직사각형 36"/>
          <p:cNvSpPr/>
          <p:nvPr/>
        </p:nvSpPr>
        <p:spPr bwMode="auto">
          <a:xfrm>
            <a:off x="6435553" y="3341473"/>
            <a:ext cx="3024336" cy="252000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ko-KR" sz="1100" dirty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+</a:t>
            </a:r>
            <a:r>
              <a:rPr lang="en-US" altLang="ko-KR" sz="11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82-70-4773-3608 </a:t>
            </a:r>
            <a:r>
              <a:rPr lang="en-US" altLang="ko-KR" sz="1100" dirty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/ +</a:t>
            </a:r>
            <a:r>
              <a:rPr lang="en-US" altLang="ko-KR" sz="1100" dirty="0" smtClean="0">
                <a:solidFill>
                  <a:srgbClr val="080808"/>
                </a:solidFill>
                <a:latin typeface="Calibri" pitchFamily="34" charset="0"/>
                <a:ea typeface="KT&amp;G 상상본문OTF M" pitchFamily="50" charset="-127"/>
                <a:cs typeface="Calibri" pitchFamily="34" charset="0"/>
              </a:rPr>
              <a:t>82-2-6479-0088</a:t>
            </a:r>
            <a:endParaRPr lang="ko-KR" altLang="en-US" sz="1100" dirty="0">
              <a:solidFill>
                <a:srgbClr val="080808"/>
              </a:solidFill>
              <a:latin typeface="Calibri" pitchFamily="34" charset="0"/>
              <a:ea typeface="KT&amp;G 상상본문OTF M" pitchFamily="50" charset="-127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36730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363530" y="434401"/>
            <a:ext cx="161939" cy="157326"/>
          </a:xfrm>
          <a:prstGeom prst="rect">
            <a:avLst/>
          </a:prstGeom>
          <a:pattFill prst="ltUpDiag">
            <a:fgClr>
              <a:schemeClr val="bg1"/>
            </a:fgClr>
            <a:bgClr>
              <a:schemeClr val="tx1">
                <a:lumMod val="50000"/>
                <a:lumOff val="50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b="1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7190" y="331719"/>
            <a:ext cx="533617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ko-KR" altLang="en-US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주식회사 </a:t>
            </a:r>
            <a:r>
              <a:rPr lang="ko-KR" altLang="en-US" sz="2400" b="1" spc="-150" dirty="0" err="1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데크</a:t>
            </a:r>
            <a:r>
              <a:rPr lang="ko-KR" altLang="en-US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 지적재산권  </a:t>
            </a:r>
            <a:endParaRPr lang="ko-KR" altLang="en-US" b="1" spc="-150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grpSp>
        <p:nvGrpSpPr>
          <p:cNvPr id="4" name="Group 85"/>
          <p:cNvGrpSpPr/>
          <p:nvPr/>
        </p:nvGrpSpPr>
        <p:grpSpPr>
          <a:xfrm>
            <a:off x="758520" y="881376"/>
            <a:ext cx="371819" cy="321281"/>
            <a:chOff x="504994" y="5962425"/>
            <a:chExt cx="449901" cy="388750"/>
          </a:xfrm>
          <a:solidFill>
            <a:srgbClr val="2E6CA4"/>
          </a:solidFill>
        </p:grpSpPr>
        <p:sp>
          <p:nvSpPr>
            <p:cNvPr id="5" name="Freeform 591"/>
            <p:cNvSpPr>
              <a:spLocks noEditPoints="1"/>
            </p:cNvSpPr>
            <p:nvPr/>
          </p:nvSpPr>
          <p:spPr bwMode="auto">
            <a:xfrm>
              <a:off x="504994" y="5962425"/>
              <a:ext cx="449901" cy="388750"/>
            </a:xfrm>
            <a:custGeom>
              <a:avLst/>
              <a:gdLst>
                <a:gd name="T0" fmla="*/ 55 w 927"/>
                <a:gd name="T1" fmla="*/ 39 h 800"/>
                <a:gd name="T2" fmla="*/ 48 w 927"/>
                <a:gd name="T3" fmla="*/ 42 h 800"/>
                <a:gd name="T4" fmla="*/ 42 w 927"/>
                <a:gd name="T5" fmla="*/ 46 h 800"/>
                <a:gd name="T6" fmla="*/ 39 w 927"/>
                <a:gd name="T7" fmla="*/ 54 h 800"/>
                <a:gd name="T8" fmla="*/ 39 w 927"/>
                <a:gd name="T9" fmla="*/ 559 h 800"/>
                <a:gd name="T10" fmla="*/ 40 w 927"/>
                <a:gd name="T11" fmla="*/ 568 h 800"/>
                <a:gd name="T12" fmla="*/ 45 w 927"/>
                <a:gd name="T13" fmla="*/ 573 h 800"/>
                <a:gd name="T14" fmla="*/ 50 w 927"/>
                <a:gd name="T15" fmla="*/ 578 h 800"/>
                <a:gd name="T16" fmla="*/ 58 w 927"/>
                <a:gd name="T17" fmla="*/ 579 h 800"/>
                <a:gd name="T18" fmla="*/ 154 w 927"/>
                <a:gd name="T19" fmla="*/ 706 h 800"/>
                <a:gd name="T20" fmla="*/ 868 w 927"/>
                <a:gd name="T21" fmla="*/ 579 h 800"/>
                <a:gd name="T22" fmla="*/ 877 w 927"/>
                <a:gd name="T23" fmla="*/ 578 h 800"/>
                <a:gd name="T24" fmla="*/ 883 w 927"/>
                <a:gd name="T25" fmla="*/ 573 h 800"/>
                <a:gd name="T26" fmla="*/ 887 w 927"/>
                <a:gd name="T27" fmla="*/ 568 h 800"/>
                <a:gd name="T28" fmla="*/ 888 w 927"/>
                <a:gd name="T29" fmla="*/ 559 h 800"/>
                <a:gd name="T30" fmla="*/ 888 w 927"/>
                <a:gd name="T31" fmla="*/ 54 h 800"/>
                <a:gd name="T32" fmla="*/ 886 w 927"/>
                <a:gd name="T33" fmla="*/ 46 h 800"/>
                <a:gd name="T34" fmla="*/ 880 w 927"/>
                <a:gd name="T35" fmla="*/ 42 h 800"/>
                <a:gd name="T36" fmla="*/ 873 w 927"/>
                <a:gd name="T37" fmla="*/ 39 h 800"/>
                <a:gd name="T38" fmla="*/ 58 w 927"/>
                <a:gd name="T39" fmla="*/ 38 h 800"/>
                <a:gd name="T40" fmla="*/ 115 w 927"/>
                <a:gd name="T41" fmla="*/ 618 h 800"/>
                <a:gd name="T42" fmla="*/ 46 w 927"/>
                <a:gd name="T43" fmla="*/ 617 h 800"/>
                <a:gd name="T44" fmla="*/ 26 w 927"/>
                <a:gd name="T45" fmla="*/ 608 h 800"/>
                <a:gd name="T46" fmla="*/ 10 w 927"/>
                <a:gd name="T47" fmla="*/ 592 h 800"/>
                <a:gd name="T48" fmla="*/ 1 w 927"/>
                <a:gd name="T49" fmla="*/ 571 h 800"/>
                <a:gd name="T50" fmla="*/ 0 w 927"/>
                <a:gd name="T51" fmla="*/ 58 h 800"/>
                <a:gd name="T52" fmla="*/ 4 w 927"/>
                <a:gd name="T53" fmla="*/ 35 h 800"/>
                <a:gd name="T54" fmla="*/ 17 w 927"/>
                <a:gd name="T55" fmla="*/ 16 h 800"/>
                <a:gd name="T56" fmla="*/ 36 w 927"/>
                <a:gd name="T57" fmla="*/ 5 h 800"/>
                <a:gd name="T58" fmla="*/ 58 w 927"/>
                <a:gd name="T59" fmla="*/ 0 h 800"/>
                <a:gd name="T60" fmla="*/ 881 w 927"/>
                <a:gd name="T61" fmla="*/ 0 h 800"/>
                <a:gd name="T62" fmla="*/ 901 w 927"/>
                <a:gd name="T63" fmla="*/ 9 h 800"/>
                <a:gd name="T64" fmla="*/ 917 w 927"/>
                <a:gd name="T65" fmla="*/ 25 h 800"/>
                <a:gd name="T66" fmla="*/ 926 w 927"/>
                <a:gd name="T67" fmla="*/ 46 h 800"/>
                <a:gd name="T68" fmla="*/ 927 w 927"/>
                <a:gd name="T69" fmla="*/ 559 h 800"/>
                <a:gd name="T70" fmla="*/ 922 w 927"/>
                <a:gd name="T71" fmla="*/ 582 h 800"/>
                <a:gd name="T72" fmla="*/ 910 w 927"/>
                <a:gd name="T73" fmla="*/ 601 h 800"/>
                <a:gd name="T74" fmla="*/ 891 w 927"/>
                <a:gd name="T75" fmla="*/ 612 h 800"/>
                <a:gd name="T76" fmla="*/ 868 w 927"/>
                <a:gd name="T77" fmla="*/ 618 h 800"/>
                <a:gd name="T78" fmla="*/ 115 w 927"/>
                <a:gd name="T79" fmla="*/ 80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27" h="800">
                  <a:moveTo>
                    <a:pt x="58" y="38"/>
                  </a:moveTo>
                  <a:lnTo>
                    <a:pt x="55" y="39"/>
                  </a:lnTo>
                  <a:lnTo>
                    <a:pt x="50" y="39"/>
                  </a:lnTo>
                  <a:lnTo>
                    <a:pt x="48" y="42"/>
                  </a:lnTo>
                  <a:lnTo>
                    <a:pt x="45" y="43"/>
                  </a:lnTo>
                  <a:lnTo>
                    <a:pt x="42" y="46"/>
                  </a:lnTo>
                  <a:lnTo>
                    <a:pt x="40" y="51"/>
                  </a:lnTo>
                  <a:lnTo>
                    <a:pt x="39" y="54"/>
                  </a:lnTo>
                  <a:lnTo>
                    <a:pt x="39" y="58"/>
                  </a:lnTo>
                  <a:lnTo>
                    <a:pt x="39" y="559"/>
                  </a:lnTo>
                  <a:lnTo>
                    <a:pt x="39" y="563"/>
                  </a:lnTo>
                  <a:lnTo>
                    <a:pt x="40" y="568"/>
                  </a:lnTo>
                  <a:lnTo>
                    <a:pt x="42" y="571"/>
                  </a:lnTo>
                  <a:lnTo>
                    <a:pt x="45" y="573"/>
                  </a:lnTo>
                  <a:lnTo>
                    <a:pt x="48" y="575"/>
                  </a:lnTo>
                  <a:lnTo>
                    <a:pt x="50" y="578"/>
                  </a:lnTo>
                  <a:lnTo>
                    <a:pt x="55" y="579"/>
                  </a:lnTo>
                  <a:lnTo>
                    <a:pt x="58" y="579"/>
                  </a:lnTo>
                  <a:lnTo>
                    <a:pt x="154" y="579"/>
                  </a:lnTo>
                  <a:lnTo>
                    <a:pt x="154" y="706"/>
                  </a:lnTo>
                  <a:lnTo>
                    <a:pt x="282" y="579"/>
                  </a:lnTo>
                  <a:lnTo>
                    <a:pt x="868" y="579"/>
                  </a:lnTo>
                  <a:lnTo>
                    <a:pt x="873" y="579"/>
                  </a:lnTo>
                  <a:lnTo>
                    <a:pt x="877" y="578"/>
                  </a:lnTo>
                  <a:lnTo>
                    <a:pt x="880" y="575"/>
                  </a:lnTo>
                  <a:lnTo>
                    <a:pt x="883" y="573"/>
                  </a:lnTo>
                  <a:lnTo>
                    <a:pt x="886" y="571"/>
                  </a:lnTo>
                  <a:lnTo>
                    <a:pt x="887" y="568"/>
                  </a:lnTo>
                  <a:lnTo>
                    <a:pt x="888" y="563"/>
                  </a:lnTo>
                  <a:lnTo>
                    <a:pt x="888" y="559"/>
                  </a:lnTo>
                  <a:lnTo>
                    <a:pt x="888" y="58"/>
                  </a:lnTo>
                  <a:lnTo>
                    <a:pt x="888" y="54"/>
                  </a:lnTo>
                  <a:lnTo>
                    <a:pt x="887" y="51"/>
                  </a:lnTo>
                  <a:lnTo>
                    <a:pt x="886" y="46"/>
                  </a:lnTo>
                  <a:lnTo>
                    <a:pt x="883" y="43"/>
                  </a:lnTo>
                  <a:lnTo>
                    <a:pt x="880" y="42"/>
                  </a:lnTo>
                  <a:lnTo>
                    <a:pt x="877" y="39"/>
                  </a:lnTo>
                  <a:lnTo>
                    <a:pt x="873" y="39"/>
                  </a:lnTo>
                  <a:lnTo>
                    <a:pt x="868" y="38"/>
                  </a:lnTo>
                  <a:lnTo>
                    <a:pt x="58" y="38"/>
                  </a:lnTo>
                  <a:close/>
                  <a:moveTo>
                    <a:pt x="115" y="800"/>
                  </a:moveTo>
                  <a:lnTo>
                    <a:pt x="115" y="618"/>
                  </a:lnTo>
                  <a:lnTo>
                    <a:pt x="58" y="618"/>
                  </a:lnTo>
                  <a:lnTo>
                    <a:pt x="46" y="617"/>
                  </a:lnTo>
                  <a:lnTo>
                    <a:pt x="36" y="612"/>
                  </a:lnTo>
                  <a:lnTo>
                    <a:pt x="26" y="608"/>
                  </a:lnTo>
                  <a:lnTo>
                    <a:pt x="17" y="601"/>
                  </a:lnTo>
                  <a:lnTo>
                    <a:pt x="10" y="592"/>
                  </a:lnTo>
                  <a:lnTo>
                    <a:pt x="4" y="582"/>
                  </a:lnTo>
                  <a:lnTo>
                    <a:pt x="1" y="571"/>
                  </a:lnTo>
                  <a:lnTo>
                    <a:pt x="0" y="559"/>
                  </a:lnTo>
                  <a:lnTo>
                    <a:pt x="0" y="58"/>
                  </a:lnTo>
                  <a:lnTo>
                    <a:pt x="1" y="46"/>
                  </a:lnTo>
                  <a:lnTo>
                    <a:pt x="4" y="35"/>
                  </a:lnTo>
                  <a:lnTo>
                    <a:pt x="10" y="25"/>
                  </a:lnTo>
                  <a:lnTo>
                    <a:pt x="17" y="16"/>
                  </a:lnTo>
                  <a:lnTo>
                    <a:pt x="26" y="9"/>
                  </a:lnTo>
                  <a:lnTo>
                    <a:pt x="36" y="5"/>
                  </a:lnTo>
                  <a:lnTo>
                    <a:pt x="46" y="0"/>
                  </a:lnTo>
                  <a:lnTo>
                    <a:pt x="58" y="0"/>
                  </a:lnTo>
                  <a:lnTo>
                    <a:pt x="868" y="0"/>
                  </a:lnTo>
                  <a:lnTo>
                    <a:pt x="881" y="0"/>
                  </a:lnTo>
                  <a:lnTo>
                    <a:pt x="891" y="5"/>
                  </a:lnTo>
                  <a:lnTo>
                    <a:pt x="901" y="9"/>
                  </a:lnTo>
                  <a:lnTo>
                    <a:pt x="910" y="16"/>
                  </a:lnTo>
                  <a:lnTo>
                    <a:pt x="917" y="25"/>
                  </a:lnTo>
                  <a:lnTo>
                    <a:pt x="922" y="35"/>
                  </a:lnTo>
                  <a:lnTo>
                    <a:pt x="926" y="46"/>
                  </a:lnTo>
                  <a:lnTo>
                    <a:pt x="927" y="58"/>
                  </a:lnTo>
                  <a:lnTo>
                    <a:pt x="927" y="559"/>
                  </a:lnTo>
                  <a:lnTo>
                    <a:pt x="926" y="571"/>
                  </a:lnTo>
                  <a:lnTo>
                    <a:pt x="922" y="582"/>
                  </a:lnTo>
                  <a:lnTo>
                    <a:pt x="917" y="592"/>
                  </a:lnTo>
                  <a:lnTo>
                    <a:pt x="910" y="601"/>
                  </a:lnTo>
                  <a:lnTo>
                    <a:pt x="901" y="608"/>
                  </a:lnTo>
                  <a:lnTo>
                    <a:pt x="891" y="612"/>
                  </a:lnTo>
                  <a:lnTo>
                    <a:pt x="881" y="617"/>
                  </a:lnTo>
                  <a:lnTo>
                    <a:pt x="868" y="618"/>
                  </a:lnTo>
                  <a:lnTo>
                    <a:pt x="298" y="618"/>
                  </a:lnTo>
                  <a:lnTo>
                    <a:pt x="115" y="8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592"/>
            <p:cNvSpPr>
              <a:spLocks/>
            </p:cNvSpPr>
            <p:nvPr/>
          </p:nvSpPr>
          <p:spPr bwMode="auto">
            <a:xfrm>
              <a:off x="636033" y="6093464"/>
              <a:ext cx="37856" cy="37856"/>
            </a:xfrm>
            <a:custGeom>
              <a:avLst/>
              <a:gdLst>
                <a:gd name="T0" fmla="*/ 39 w 76"/>
                <a:gd name="T1" fmla="*/ 0 h 77"/>
                <a:gd name="T2" fmla="*/ 46 w 76"/>
                <a:gd name="T3" fmla="*/ 1 h 77"/>
                <a:gd name="T4" fmla="*/ 53 w 76"/>
                <a:gd name="T5" fmla="*/ 2 h 77"/>
                <a:gd name="T6" fmla="*/ 60 w 76"/>
                <a:gd name="T7" fmla="*/ 7 h 77"/>
                <a:gd name="T8" fmla="*/ 66 w 76"/>
                <a:gd name="T9" fmla="*/ 11 h 77"/>
                <a:gd name="T10" fmla="*/ 70 w 76"/>
                <a:gd name="T11" fmla="*/ 17 h 77"/>
                <a:gd name="T12" fmla="*/ 73 w 76"/>
                <a:gd name="T13" fmla="*/ 24 h 77"/>
                <a:gd name="T14" fmla="*/ 76 w 76"/>
                <a:gd name="T15" fmla="*/ 31 h 77"/>
                <a:gd name="T16" fmla="*/ 76 w 76"/>
                <a:gd name="T17" fmla="*/ 38 h 77"/>
                <a:gd name="T18" fmla="*/ 76 w 76"/>
                <a:gd name="T19" fmla="*/ 46 h 77"/>
                <a:gd name="T20" fmla="*/ 73 w 76"/>
                <a:gd name="T21" fmla="*/ 53 h 77"/>
                <a:gd name="T22" fmla="*/ 70 w 76"/>
                <a:gd name="T23" fmla="*/ 60 h 77"/>
                <a:gd name="T24" fmla="*/ 66 w 76"/>
                <a:gd name="T25" fmla="*/ 66 h 77"/>
                <a:gd name="T26" fmla="*/ 60 w 76"/>
                <a:gd name="T27" fmla="*/ 70 h 77"/>
                <a:gd name="T28" fmla="*/ 53 w 76"/>
                <a:gd name="T29" fmla="*/ 74 h 77"/>
                <a:gd name="T30" fmla="*/ 46 w 76"/>
                <a:gd name="T31" fmla="*/ 76 h 77"/>
                <a:gd name="T32" fmla="*/ 39 w 76"/>
                <a:gd name="T33" fmla="*/ 77 h 77"/>
                <a:gd name="T34" fmla="*/ 30 w 76"/>
                <a:gd name="T35" fmla="*/ 76 h 77"/>
                <a:gd name="T36" fmla="*/ 23 w 76"/>
                <a:gd name="T37" fmla="*/ 74 h 77"/>
                <a:gd name="T38" fmla="*/ 17 w 76"/>
                <a:gd name="T39" fmla="*/ 70 h 77"/>
                <a:gd name="T40" fmla="*/ 11 w 76"/>
                <a:gd name="T41" fmla="*/ 66 h 77"/>
                <a:gd name="T42" fmla="*/ 5 w 76"/>
                <a:gd name="T43" fmla="*/ 60 h 77"/>
                <a:gd name="T44" fmla="*/ 3 w 76"/>
                <a:gd name="T45" fmla="*/ 53 h 77"/>
                <a:gd name="T46" fmla="*/ 0 w 76"/>
                <a:gd name="T47" fmla="*/ 46 h 77"/>
                <a:gd name="T48" fmla="*/ 0 w 76"/>
                <a:gd name="T49" fmla="*/ 38 h 77"/>
                <a:gd name="T50" fmla="*/ 0 w 76"/>
                <a:gd name="T51" fmla="*/ 31 h 77"/>
                <a:gd name="T52" fmla="*/ 3 w 76"/>
                <a:gd name="T53" fmla="*/ 24 h 77"/>
                <a:gd name="T54" fmla="*/ 5 w 76"/>
                <a:gd name="T55" fmla="*/ 17 h 77"/>
                <a:gd name="T56" fmla="*/ 11 w 76"/>
                <a:gd name="T57" fmla="*/ 11 h 77"/>
                <a:gd name="T58" fmla="*/ 17 w 76"/>
                <a:gd name="T59" fmla="*/ 7 h 77"/>
                <a:gd name="T60" fmla="*/ 23 w 76"/>
                <a:gd name="T61" fmla="*/ 2 h 77"/>
                <a:gd name="T62" fmla="*/ 30 w 76"/>
                <a:gd name="T63" fmla="*/ 1 h 77"/>
                <a:gd name="T64" fmla="*/ 39 w 76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6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3" y="24"/>
                  </a:lnTo>
                  <a:lnTo>
                    <a:pt x="76" y="31"/>
                  </a:lnTo>
                  <a:lnTo>
                    <a:pt x="76" y="38"/>
                  </a:lnTo>
                  <a:lnTo>
                    <a:pt x="76" y="46"/>
                  </a:lnTo>
                  <a:lnTo>
                    <a:pt x="73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5" y="60"/>
                  </a:lnTo>
                  <a:lnTo>
                    <a:pt x="3" y="53"/>
                  </a:lnTo>
                  <a:lnTo>
                    <a:pt x="0" y="46"/>
                  </a:lnTo>
                  <a:lnTo>
                    <a:pt x="0" y="38"/>
                  </a:lnTo>
                  <a:lnTo>
                    <a:pt x="0" y="31"/>
                  </a:lnTo>
                  <a:lnTo>
                    <a:pt x="3" y="24"/>
                  </a:lnTo>
                  <a:lnTo>
                    <a:pt x="5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593"/>
            <p:cNvSpPr>
              <a:spLocks/>
            </p:cNvSpPr>
            <p:nvPr/>
          </p:nvSpPr>
          <p:spPr bwMode="auto">
            <a:xfrm>
              <a:off x="786000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7 w 78"/>
                <a:gd name="T3" fmla="*/ 1 h 77"/>
                <a:gd name="T4" fmla="*/ 55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5 w 78"/>
                <a:gd name="T29" fmla="*/ 74 h 77"/>
                <a:gd name="T30" fmla="*/ 47 w 78"/>
                <a:gd name="T31" fmla="*/ 76 h 77"/>
                <a:gd name="T32" fmla="*/ 39 w 78"/>
                <a:gd name="T33" fmla="*/ 77 h 77"/>
                <a:gd name="T34" fmla="*/ 32 w 78"/>
                <a:gd name="T35" fmla="*/ 76 h 77"/>
                <a:gd name="T36" fmla="*/ 24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4 w 78"/>
                <a:gd name="T61" fmla="*/ 2 h 77"/>
                <a:gd name="T62" fmla="*/ 32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7" y="1"/>
                  </a:lnTo>
                  <a:lnTo>
                    <a:pt x="55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5" y="74"/>
                  </a:lnTo>
                  <a:lnTo>
                    <a:pt x="47" y="76"/>
                  </a:lnTo>
                  <a:lnTo>
                    <a:pt x="39" y="77"/>
                  </a:lnTo>
                  <a:lnTo>
                    <a:pt x="32" y="76"/>
                  </a:lnTo>
                  <a:lnTo>
                    <a:pt x="24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4" y="2"/>
                  </a:lnTo>
                  <a:lnTo>
                    <a:pt x="32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594"/>
            <p:cNvSpPr>
              <a:spLocks/>
            </p:cNvSpPr>
            <p:nvPr/>
          </p:nvSpPr>
          <p:spPr bwMode="auto">
            <a:xfrm>
              <a:off x="711745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6 w 78"/>
                <a:gd name="T3" fmla="*/ 1 h 77"/>
                <a:gd name="T4" fmla="*/ 53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3 w 78"/>
                <a:gd name="T29" fmla="*/ 74 h 77"/>
                <a:gd name="T30" fmla="*/ 46 w 78"/>
                <a:gd name="T31" fmla="*/ 76 h 77"/>
                <a:gd name="T32" fmla="*/ 39 w 78"/>
                <a:gd name="T33" fmla="*/ 77 h 77"/>
                <a:gd name="T34" fmla="*/ 30 w 78"/>
                <a:gd name="T35" fmla="*/ 76 h 77"/>
                <a:gd name="T36" fmla="*/ 23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3 w 78"/>
                <a:gd name="T61" fmla="*/ 2 h 77"/>
                <a:gd name="T62" fmla="*/ 30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242020" y="881376"/>
            <a:ext cx="628660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ko-KR" altLang="en-US" sz="1200" b="1" spc="-150" dirty="0" smtClean="0">
                <a:latin typeface="+mn-ea"/>
              </a:rPr>
              <a:t>주식회사 </a:t>
            </a:r>
            <a:r>
              <a:rPr lang="ko-KR" altLang="en-US" sz="1200" b="1" spc="-150" dirty="0" err="1" smtClean="0">
                <a:latin typeface="+mn-ea"/>
              </a:rPr>
              <a:t>데크는</a:t>
            </a:r>
            <a:r>
              <a:rPr lang="ko-KR" altLang="en-US" sz="1200" b="1" spc="-150" dirty="0" smtClean="0">
                <a:latin typeface="+mn-ea"/>
              </a:rPr>
              <a:t> </a:t>
            </a:r>
            <a:r>
              <a:rPr lang="en-US" altLang="ko-KR" sz="1200" b="1" spc="-150" dirty="0" smtClean="0">
                <a:latin typeface="+mn-ea"/>
              </a:rPr>
              <a:t>IPCAM/NVR  </a:t>
            </a:r>
            <a:r>
              <a:rPr lang="ko-KR" altLang="en-US" sz="1200" b="1" spc="-150" dirty="0" smtClean="0">
                <a:latin typeface="+mn-ea"/>
              </a:rPr>
              <a:t>암호통신에 필요한 특허</a:t>
            </a:r>
            <a:r>
              <a:rPr lang="en-US" altLang="ko-KR" sz="1200" b="1" spc="-150" dirty="0" smtClean="0">
                <a:latin typeface="+mn-ea"/>
              </a:rPr>
              <a:t>2</a:t>
            </a:r>
            <a:r>
              <a:rPr lang="ko-KR" altLang="en-US" sz="1200" b="1" spc="-150" dirty="0" smtClean="0">
                <a:latin typeface="+mn-ea"/>
              </a:rPr>
              <a:t>건</a:t>
            </a:r>
            <a:r>
              <a:rPr lang="en-US" altLang="ko-KR" sz="1200" b="1" spc="-150" dirty="0" smtClean="0">
                <a:latin typeface="+mn-ea"/>
              </a:rPr>
              <a:t>, </a:t>
            </a:r>
            <a:r>
              <a:rPr lang="ko-KR" altLang="en-US" sz="1200" b="1" spc="-150" dirty="0" smtClean="0">
                <a:latin typeface="+mn-ea"/>
              </a:rPr>
              <a:t>상표등록 보유</a:t>
            </a:r>
            <a:r>
              <a:rPr lang="en-US" altLang="ko-KR" sz="1200" b="1" spc="-150" dirty="0" smtClean="0">
                <a:latin typeface="+mn-ea"/>
              </a:rPr>
              <a:t>.</a:t>
            </a:r>
            <a:r>
              <a:rPr lang="ko-KR" altLang="en-US" sz="1200" b="1" spc="-150" dirty="0" smtClean="0">
                <a:latin typeface="+mn-ea"/>
              </a:rPr>
              <a:t>   </a:t>
            </a:r>
            <a:endParaRPr lang="ko-KR" altLang="en-US" sz="1050" b="1" spc="-150" dirty="0">
              <a:latin typeface="+mn-ea"/>
            </a:endParaRPr>
          </a:p>
        </p:txBody>
      </p:sp>
      <p:pic>
        <p:nvPicPr>
          <p:cNvPr id="38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8579" y="1412315"/>
            <a:ext cx="1257807" cy="17202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9" name="Picture 3"/>
          <p:cNvPicPr preferRelativeResize="0"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2710" y="1412315"/>
            <a:ext cx="1312568" cy="17202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0" name="Picture 4"/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8971" y="1412315"/>
            <a:ext cx="1302696" cy="17202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1" name="TextBox 40"/>
          <p:cNvSpPr txBox="1"/>
          <p:nvPr/>
        </p:nvSpPr>
        <p:spPr>
          <a:xfrm>
            <a:off x="2547259" y="3269393"/>
            <a:ext cx="1228503" cy="338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800" b="1" dirty="0" smtClean="0"/>
              <a:t>네트워크 제어 장치 및 제어 방법</a:t>
            </a:r>
            <a:endParaRPr lang="ko-KR" altLang="en-US" sz="800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3732911" y="3261139"/>
            <a:ext cx="2149883" cy="3385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800" b="1" dirty="0" smtClean="0"/>
              <a:t>하드웨어 기반 </a:t>
            </a:r>
            <a:r>
              <a:rPr lang="ko-KR" altLang="en-US" sz="800" b="1" dirty="0" err="1" smtClean="0"/>
              <a:t>아이피</a:t>
            </a:r>
            <a:r>
              <a:rPr lang="ko-KR" altLang="en-US" sz="800" b="1" dirty="0" smtClean="0"/>
              <a:t> 미디어 품질 측정 </a:t>
            </a:r>
            <a:endParaRPr lang="en-US" altLang="ko-KR" sz="800" b="1" dirty="0" smtClean="0"/>
          </a:p>
          <a:p>
            <a:pPr algn="ctr"/>
            <a:r>
              <a:rPr lang="ko-KR" altLang="en-US" sz="800" b="1" dirty="0" smtClean="0"/>
              <a:t>시스템 및 개방형 인터페이스 제공 방법</a:t>
            </a:r>
            <a:endParaRPr lang="en-US" altLang="ko-KR" sz="800" b="1" dirty="0" smtClean="0"/>
          </a:p>
        </p:txBody>
      </p:sp>
      <p:sp>
        <p:nvSpPr>
          <p:cNvPr id="43" name="TextBox 42"/>
          <p:cNvSpPr txBox="1"/>
          <p:nvPr/>
        </p:nvSpPr>
        <p:spPr>
          <a:xfrm>
            <a:off x="5797207" y="3285763"/>
            <a:ext cx="1395681" cy="21544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800" b="1" dirty="0" smtClean="0"/>
              <a:t>유사 상표등록 </a:t>
            </a:r>
            <a:r>
              <a:rPr lang="en-US" altLang="ko-KR" sz="800" b="1" dirty="0" smtClean="0"/>
              <a:t>19</a:t>
            </a:r>
            <a:r>
              <a:rPr lang="ko-KR" altLang="en-US" sz="800" b="1" dirty="0" smtClean="0"/>
              <a:t>종</a:t>
            </a:r>
            <a:endParaRPr lang="en-US" altLang="ko-KR" sz="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4" name="Picture 2" descr="F:\DEEK\2018\인증\1. TTA 인증\TTA 인증 접수증_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8320" y="4180022"/>
            <a:ext cx="1168000" cy="154037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5" name="Picture 3" descr="F:\DEEK\2018\인증\1. TTA 인증\TTA 인증 접수증_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7438" y="3941325"/>
            <a:ext cx="1175377" cy="153577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6" name="Picture 4" descr="F:\DEEK\2018\인증\1. TTA 인증\TTA 인증 접수증_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1167" y="4118062"/>
            <a:ext cx="1178044" cy="154037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50" name="TextBox 49"/>
          <p:cNvSpPr txBox="1"/>
          <p:nvPr/>
        </p:nvSpPr>
        <p:spPr>
          <a:xfrm>
            <a:off x="4448540" y="5648393"/>
            <a:ext cx="1014275" cy="2154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ko-KR" sz="800" b="1" dirty="0" smtClean="0"/>
              <a:t>TTA </a:t>
            </a:r>
            <a:r>
              <a:rPr lang="ko-KR" altLang="en-US" sz="800" b="1" dirty="0" smtClean="0"/>
              <a:t>보안인증 현황</a:t>
            </a:r>
            <a:endParaRPr lang="ko-KR" altLang="en-US" sz="800" b="1" dirty="0"/>
          </a:p>
        </p:txBody>
      </p:sp>
      <p:pic>
        <p:nvPicPr>
          <p:cNvPr id="51" name="Picture 2"/>
          <p:cNvPicPr preferRelativeResize="0">
            <a:picLocks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700" y="1549840"/>
            <a:ext cx="1091598" cy="140870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2" name="Picture 2"/>
          <p:cNvPicPr preferRelativeResize="0">
            <a:picLocks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907" y="1584720"/>
            <a:ext cx="1050678" cy="139551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3" name="Picture 5" descr="C:\Users\SafeZone\AppData\Local\Temp\BNZ.5b3c29fd711e50\한글 상하조합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400" y="3342309"/>
            <a:ext cx="683167" cy="330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2100" y="3286278"/>
            <a:ext cx="1177198" cy="311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7023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" name="그룹 66"/>
          <p:cNvGrpSpPr/>
          <p:nvPr/>
        </p:nvGrpSpPr>
        <p:grpSpPr>
          <a:xfrm>
            <a:off x="4196323" y="2870945"/>
            <a:ext cx="5500336" cy="1082358"/>
            <a:chOff x="5156334" y="1405851"/>
            <a:chExt cx="4967774" cy="1082358"/>
          </a:xfrm>
        </p:grpSpPr>
        <p:sp>
          <p:nvSpPr>
            <p:cNvPr id="68" name="Rectangle 5"/>
            <p:cNvSpPr/>
            <p:nvPr/>
          </p:nvSpPr>
          <p:spPr>
            <a:xfrm>
              <a:off x="5830100" y="2057322"/>
              <a:ext cx="384913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defTabSz="914082" latinLnBrk="0">
                <a:spcBef>
                  <a:spcPct val="0"/>
                </a:spcBef>
                <a:defRPr/>
              </a:pPr>
              <a:r>
                <a:rPr lang="en-US" altLang="ko-KR" sz="1400" b="1" kern="0" noProof="1" smtClean="0">
                  <a:latin typeface="나눔고딕" panose="020D0604000000000000" pitchFamily="50" charset="-127"/>
                  <a:ea typeface="나눔고딕" panose="020D0604000000000000" pitchFamily="50" charset="-127"/>
                  <a:cs typeface="Lato Light" panose="020F0402020204030203" pitchFamily="34" charset="0"/>
                </a:rPr>
                <a:t>IPCAM / NVR </a:t>
              </a:r>
              <a:r>
                <a:rPr lang="ko-KR" altLang="en-US" sz="1400" b="1" kern="0" noProof="1" smtClean="0">
                  <a:latin typeface="나눔고딕" panose="020D0604000000000000" pitchFamily="50" charset="-127"/>
                  <a:ea typeface="나눔고딕" panose="020D0604000000000000" pitchFamily="50" charset="-127"/>
                  <a:cs typeface="Lato Light" panose="020F0402020204030203" pitchFamily="34" charset="0"/>
                </a:rPr>
                <a:t>암호화통신에 필요한 기술력 </a:t>
              </a:r>
              <a:r>
                <a:rPr lang="ko-KR" altLang="en-US" sz="1400" b="1" kern="0" noProof="1">
                  <a:latin typeface="나눔고딕" panose="020D0604000000000000" pitchFamily="50" charset="-127"/>
                  <a:ea typeface="나눔고딕" panose="020D0604000000000000" pitchFamily="50" charset="-127"/>
                  <a:cs typeface="Lato Light" panose="020F0402020204030203" pitchFamily="34" charset="0"/>
                </a:rPr>
                <a:t>제시</a:t>
              </a:r>
              <a:endParaRPr kumimoji="0" lang="en-US" sz="1400" b="1" i="0" u="none" strike="noStrike" kern="0" cap="none" spc="0" normalizeH="0" baseline="0" noProof="1">
                <a:ln>
                  <a:noFill/>
                </a:ln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Lato Light" panose="020F0402020204030203" pitchFamily="34" charset="0"/>
              </a:endParaRPr>
            </a:p>
          </p:txBody>
        </p:sp>
        <p:grpSp>
          <p:nvGrpSpPr>
            <p:cNvPr id="69" name="그룹 68"/>
            <p:cNvGrpSpPr/>
            <p:nvPr/>
          </p:nvGrpSpPr>
          <p:grpSpPr>
            <a:xfrm>
              <a:off x="5156334" y="1405851"/>
              <a:ext cx="4967774" cy="1082358"/>
              <a:chOff x="4754681" y="1645134"/>
              <a:chExt cx="4967774" cy="1082358"/>
            </a:xfrm>
          </p:grpSpPr>
          <p:sp>
            <p:nvSpPr>
              <p:cNvPr id="70" name="Rectangle 6"/>
              <p:cNvSpPr/>
              <p:nvPr/>
            </p:nvSpPr>
            <p:spPr>
              <a:xfrm>
                <a:off x="5428447" y="1773385"/>
                <a:ext cx="4294008" cy="9541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E24848"/>
                  </a:buClr>
                  <a:buSzTx/>
                  <a:buFontTx/>
                  <a:buNone/>
                  <a:tabLst/>
                  <a:defRPr/>
                </a:pPr>
                <a:r>
                  <a:rPr lang="en-US" sz="2800" b="1" kern="0" noProof="0" dirty="0" smtClean="0">
                    <a:solidFill>
                      <a:srgbClr val="0070C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charset="0"/>
                  </a:rPr>
                  <a:t>DEEK </a:t>
                </a:r>
                <a:r>
                  <a:rPr lang="ko-KR" altLang="en-US" sz="2800" b="1" kern="0" noProof="0" dirty="0" smtClean="0">
                    <a:solidFill>
                      <a:srgbClr val="0070C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charset="0"/>
                  </a:rPr>
                  <a:t>기반기술력과</a:t>
                </a:r>
                <a:r>
                  <a:rPr lang="en-US" altLang="ko-KR" sz="2800" b="1" kern="0" noProof="0" dirty="0" smtClean="0">
                    <a:solidFill>
                      <a:srgbClr val="0070C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charset="0"/>
                  </a:rPr>
                  <a:t> </a:t>
                </a:r>
                <a:r>
                  <a:rPr lang="ko-KR" altLang="en-US" sz="2800" b="1" kern="0" noProof="0" dirty="0" smtClean="0">
                    <a:solidFill>
                      <a:srgbClr val="0070C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charset="0"/>
                  </a:rPr>
                  <a:t>차별성</a:t>
                </a:r>
                <a:endParaRPr kumimoji="0" lang="en-US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Arial" charset="0"/>
                </a:endParaRPr>
              </a:p>
            </p:txBody>
          </p:sp>
          <p:sp>
            <p:nvSpPr>
              <p:cNvPr id="71" name="Rectangle 22"/>
              <p:cNvSpPr/>
              <p:nvPr/>
            </p:nvSpPr>
            <p:spPr>
              <a:xfrm>
                <a:off x="4754681" y="1645134"/>
                <a:ext cx="558166" cy="830997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marL="0" marR="0" lvl="0" indent="0" defTabSz="914082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4800" b="1" kern="0" noProof="1">
                    <a:solidFill>
                      <a:srgbClr val="0070C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Lato Light" panose="020F0402020204030203" pitchFamily="34" charset="0"/>
                  </a:rPr>
                  <a:t>3</a:t>
                </a:r>
                <a:endParaRPr kumimoji="0" lang="en-US" sz="4800" b="1" i="0" u="none" strike="noStrike" kern="0" cap="none" spc="0" normalizeH="0" baseline="0" noProof="1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Lato Light" panose="020F0402020204030203" pitchFamily="34" charset="0"/>
                </a:endParaRPr>
              </a:p>
            </p:txBody>
          </p:sp>
          <p:cxnSp>
            <p:nvCxnSpPr>
              <p:cNvPr id="72" name="Straight Connector 24"/>
              <p:cNvCxnSpPr/>
              <p:nvPr/>
            </p:nvCxnSpPr>
            <p:spPr>
              <a:xfrm>
                <a:off x="5264817" y="1710283"/>
                <a:ext cx="0" cy="649425"/>
              </a:xfrm>
              <a:prstGeom prst="line">
                <a:avLst/>
              </a:prstGeom>
              <a:noFill/>
              <a:ln w="6350" cap="flat" cmpd="sng" algn="ctr">
                <a:solidFill>
                  <a:sysClr val="windowText" lastClr="000000">
                    <a:lumMod val="65000"/>
                    <a:lumOff val="35000"/>
                  </a:sysClr>
                </a:solidFill>
                <a:prstDash val="solid"/>
                <a:miter lim="800000"/>
              </a:ln>
              <a:effectLst/>
            </p:spPr>
          </p:cxnSp>
        </p:grpSp>
      </p:grpSp>
      <p:sp>
        <p:nvSpPr>
          <p:cNvPr id="9" name="타원 8"/>
          <p:cNvSpPr/>
          <p:nvPr/>
        </p:nvSpPr>
        <p:spPr>
          <a:xfrm>
            <a:off x="1416616" y="2628420"/>
            <a:ext cx="774159" cy="783704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sng"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/>
        </p:nvSpPr>
        <p:spPr>
          <a:xfrm>
            <a:off x="1931719" y="2061024"/>
            <a:ext cx="774159" cy="783704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sng"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/>
          <p:cNvSpPr/>
          <p:nvPr/>
        </p:nvSpPr>
        <p:spPr>
          <a:xfrm>
            <a:off x="2705878" y="2144970"/>
            <a:ext cx="774159" cy="783704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sng"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타원 11"/>
          <p:cNvSpPr/>
          <p:nvPr/>
        </p:nvSpPr>
        <p:spPr>
          <a:xfrm>
            <a:off x="3140190" y="2799692"/>
            <a:ext cx="774159" cy="783704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sng"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/>
          <p:cNvSpPr/>
          <p:nvPr/>
        </p:nvSpPr>
        <p:spPr>
          <a:xfrm>
            <a:off x="1444100" y="3412124"/>
            <a:ext cx="774159" cy="783704"/>
          </a:xfrm>
          <a:prstGeom prst="ellips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sng"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2123536" y="3803976"/>
            <a:ext cx="774159" cy="783704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sng"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2872120" y="3542910"/>
            <a:ext cx="774159" cy="783704"/>
          </a:xfrm>
          <a:prstGeom prst="ellipse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sng"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02761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363530" y="434401"/>
            <a:ext cx="161939" cy="157326"/>
          </a:xfrm>
          <a:prstGeom prst="rect">
            <a:avLst/>
          </a:prstGeom>
          <a:pattFill prst="ltUpDiag">
            <a:fgClr>
              <a:schemeClr val="bg1"/>
            </a:fgClr>
            <a:bgClr>
              <a:schemeClr val="tx1">
                <a:lumMod val="50000"/>
                <a:lumOff val="50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b="1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7190" y="331719"/>
            <a:ext cx="533617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ko-KR" altLang="en-US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하드웨어 암호 기반기술력</a:t>
            </a:r>
            <a:endParaRPr lang="ko-KR" altLang="en-US" b="1" spc="-150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grpSp>
        <p:nvGrpSpPr>
          <p:cNvPr id="4" name="Group 85"/>
          <p:cNvGrpSpPr/>
          <p:nvPr/>
        </p:nvGrpSpPr>
        <p:grpSpPr>
          <a:xfrm>
            <a:off x="758520" y="881376"/>
            <a:ext cx="371819" cy="321281"/>
            <a:chOff x="504994" y="5962425"/>
            <a:chExt cx="449901" cy="388750"/>
          </a:xfrm>
          <a:solidFill>
            <a:srgbClr val="2E6CA4"/>
          </a:solidFill>
        </p:grpSpPr>
        <p:sp>
          <p:nvSpPr>
            <p:cNvPr id="5" name="Freeform 591"/>
            <p:cNvSpPr>
              <a:spLocks noEditPoints="1"/>
            </p:cNvSpPr>
            <p:nvPr/>
          </p:nvSpPr>
          <p:spPr bwMode="auto">
            <a:xfrm>
              <a:off x="504994" y="5962425"/>
              <a:ext cx="449901" cy="388750"/>
            </a:xfrm>
            <a:custGeom>
              <a:avLst/>
              <a:gdLst>
                <a:gd name="T0" fmla="*/ 55 w 927"/>
                <a:gd name="T1" fmla="*/ 39 h 800"/>
                <a:gd name="T2" fmla="*/ 48 w 927"/>
                <a:gd name="T3" fmla="*/ 42 h 800"/>
                <a:gd name="T4" fmla="*/ 42 w 927"/>
                <a:gd name="T5" fmla="*/ 46 h 800"/>
                <a:gd name="T6" fmla="*/ 39 w 927"/>
                <a:gd name="T7" fmla="*/ 54 h 800"/>
                <a:gd name="T8" fmla="*/ 39 w 927"/>
                <a:gd name="T9" fmla="*/ 559 h 800"/>
                <a:gd name="T10" fmla="*/ 40 w 927"/>
                <a:gd name="T11" fmla="*/ 568 h 800"/>
                <a:gd name="T12" fmla="*/ 45 w 927"/>
                <a:gd name="T13" fmla="*/ 573 h 800"/>
                <a:gd name="T14" fmla="*/ 50 w 927"/>
                <a:gd name="T15" fmla="*/ 578 h 800"/>
                <a:gd name="T16" fmla="*/ 58 w 927"/>
                <a:gd name="T17" fmla="*/ 579 h 800"/>
                <a:gd name="T18" fmla="*/ 154 w 927"/>
                <a:gd name="T19" fmla="*/ 706 h 800"/>
                <a:gd name="T20" fmla="*/ 868 w 927"/>
                <a:gd name="T21" fmla="*/ 579 h 800"/>
                <a:gd name="T22" fmla="*/ 877 w 927"/>
                <a:gd name="T23" fmla="*/ 578 h 800"/>
                <a:gd name="T24" fmla="*/ 883 w 927"/>
                <a:gd name="T25" fmla="*/ 573 h 800"/>
                <a:gd name="T26" fmla="*/ 887 w 927"/>
                <a:gd name="T27" fmla="*/ 568 h 800"/>
                <a:gd name="T28" fmla="*/ 888 w 927"/>
                <a:gd name="T29" fmla="*/ 559 h 800"/>
                <a:gd name="T30" fmla="*/ 888 w 927"/>
                <a:gd name="T31" fmla="*/ 54 h 800"/>
                <a:gd name="T32" fmla="*/ 886 w 927"/>
                <a:gd name="T33" fmla="*/ 46 h 800"/>
                <a:gd name="T34" fmla="*/ 880 w 927"/>
                <a:gd name="T35" fmla="*/ 42 h 800"/>
                <a:gd name="T36" fmla="*/ 873 w 927"/>
                <a:gd name="T37" fmla="*/ 39 h 800"/>
                <a:gd name="T38" fmla="*/ 58 w 927"/>
                <a:gd name="T39" fmla="*/ 38 h 800"/>
                <a:gd name="T40" fmla="*/ 115 w 927"/>
                <a:gd name="T41" fmla="*/ 618 h 800"/>
                <a:gd name="T42" fmla="*/ 46 w 927"/>
                <a:gd name="T43" fmla="*/ 617 h 800"/>
                <a:gd name="T44" fmla="*/ 26 w 927"/>
                <a:gd name="T45" fmla="*/ 608 h 800"/>
                <a:gd name="T46" fmla="*/ 10 w 927"/>
                <a:gd name="T47" fmla="*/ 592 h 800"/>
                <a:gd name="T48" fmla="*/ 1 w 927"/>
                <a:gd name="T49" fmla="*/ 571 h 800"/>
                <a:gd name="T50" fmla="*/ 0 w 927"/>
                <a:gd name="T51" fmla="*/ 58 h 800"/>
                <a:gd name="T52" fmla="*/ 4 w 927"/>
                <a:gd name="T53" fmla="*/ 35 h 800"/>
                <a:gd name="T54" fmla="*/ 17 w 927"/>
                <a:gd name="T55" fmla="*/ 16 h 800"/>
                <a:gd name="T56" fmla="*/ 36 w 927"/>
                <a:gd name="T57" fmla="*/ 5 h 800"/>
                <a:gd name="T58" fmla="*/ 58 w 927"/>
                <a:gd name="T59" fmla="*/ 0 h 800"/>
                <a:gd name="T60" fmla="*/ 881 w 927"/>
                <a:gd name="T61" fmla="*/ 0 h 800"/>
                <a:gd name="T62" fmla="*/ 901 w 927"/>
                <a:gd name="T63" fmla="*/ 9 h 800"/>
                <a:gd name="T64" fmla="*/ 917 w 927"/>
                <a:gd name="T65" fmla="*/ 25 h 800"/>
                <a:gd name="T66" fmla="*/ 926 w 927"/>
                <a:gd name="T67" fmla="*/ 46 h 800"/>
                <a:gd name="T68" fmla="*/ 927 w 927"/>
                <a:gd name="T69" fmla="*/ 559 h 800"/>
                <a:gd name="T70" fmla="*/ 922 w 927"/>
                <a:gd name="T71" fmla="*/ 582 h 800"/>
                <a:gd name="T72" fmla="*/ 910 w 927"/>
                <a:gd name="T73" fmla="*/ 601 h 800"/>
                <a:gd name="T74" fmla="*/ 891 w 927"/>
                <a:gd name="T75" fmla="*/ 612 h 800"/>
                <a:gd name="T76" fmla="*/ 868 w 927"/>
                <a:gd name="T77" fmla="*/ 618 h 800"/>
                <a:gd name="T78" fmla="*/ 115 w 927"/>
                <a:gd name="T79" fmla="*/ 80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27" h="800">
                  <a:moveTo>
                    <a:pt x="58" y="38"/>
                  </a:moveTo>
                  <a:lnTo>
                    <a:pt x="55" y="39"/>
                  </a:lnTo>
                  <a:lnTo>
                    <a:pt x="50" y="39"/>
                  </a:lnTo>
                  <a:lnTo>
                    <a:pt x="48" y="42"/>
                  </a:lnTo>
                  <a:lnTo>
                    <a:pt x="45" y="43"/>
                  </a:lnTo>
                  <a:lnTo>
                    <a:pt x="42" y="46"/>
                  </a:lnTo>
                  <a:lnTo>
                    <a:pt x="40" y="51"/>
                  </a:lnTo>
                  <a:lnTo>
                    <a:pt x="39" y="54"/>
                  </a:lnTo>
                  <a:lnTo>
                    <a:pt x="39" y="58"/>
                  </a:lnTo>
                  <a:lnTo>
                    <a:pt x="39" y="559"/>
                  </a:lnTo>
                  <a:lnTo>
                    <a:pt x="39" y="563"/>
                  </a:lnTo>
                  <a:lnTo>
                    <a:pt x="40" y="568"/>
                  </a:lnTo>
                  <a:lnTo>
                    <a:pt x="42" y="571"/>
                  </a:lnTo>
                  <a:lnTo>
                    <a:pt x="45" y="573"/>
                  </a:lnTo>
                  <a:lnTo>
                    <a:pt x="48" y="575"/>
                  </a:lnTo>
                  <a:lnTo>
                    <a:pt x="50" y="578"/>
                  </a:lnTo>
                  <a:lnTo>
                    <a:pt x="55" y="579"/>
                  </a:lnTo>
                  <a:lnTo>
                    <a:pt x="58" y="579"/>
                  </a:lnTo>
                  <a:lnTo>
                    <a:pt x="154" y="579"/>
                  </a:lnTo>
                  <a:lnTo>
                    <a:pt x="154" y="706"/>
                  </a:lnTo>
                  <a:lnTo>
                    <a:pt x="282" y="579"/>
                  </a:lnTo>
                  <a:lnTo>
                    <a:pt x="868" y="579"/>
                  </a:lnTo>
                  <a:lnTo>
                    <a:pt x="873" y="579"/>
                  </a:lnTo>
                  <a:lnTo>
                    <a:pt x="877" y="578"/>
                  </a:lnTo>
                  <a:lnTo>
                    <a:pt x="880" y="575"/>
                  </a:lnTo>
                  <a:lnTo>
                    <a:pt x="883" y="573"/>
                  </a:lnTo>
                  <a:lnTo>
                    <a:pt x="886" y="571"/>
                  </a:lnTo>
                  <a:lnTo>
                    <a:pt x="887" y="568"/>
                  </a:lnTo>
                  <a:lnTo>
                    <a:pt x="888" y="563"/>
                  </a:lnTo>
                  <a:lnTo>
                    <a:pt x="888" y="559"/>
                  </a:lnTo>
                  <a:lnTo>
                    <a:pt x="888" y="58"/>
                  </a:lnTo>
                  <a:lnTo>
                    <a:pt x="888" y="54"/>
                  </a:lnTo>
                  <a:lnTo>
                    <a:pt x="887" y="51"/>
                  </a:lnTo>
                  <a:lnTo>
                    <a:pt x="886" y="46"/>
                  </a:lnTo>
                  <a:lnTo>
                    <a:pt x="883" y="43"/>
                  </a:lnTo>
                  <a:lnTo>
                    <a:pt x="880" y="42"/>
                  </a:lnTo>
                  <a:lnTo>
                    <a:pt x="877" y="39"/>
                  </a:lnTo>
                  <a:lnTo>
                    <a:pt x="873" y="39"/>
                  </a:lnTo>
                  <a:lnTo>
                    <a:pt x="868" y="38"/>
                  </a:lnTo>
                  <a:lnTo>
                    <a:pt x="58" y="38"/>
                  </a:lnTo>
                  <a:close/>
                  <a:moveTo>
                    <a:pt x="115" y="800"/>
                  </a:moveTo>
                  <a:lnTo>
                    <a:pt x="115" y="618"/>
                  </a:lnTo>
                  <a:lnTo>
                    <a:pt x="58" y="618"/>
                  </a:lnTo>
                  <a:lnTo>
                    <a:pt x="46" y="617"/>
                  </a:lnTo>
                  <a:lnTo>
                    <a:pt x="36" y="612"/>
                  </a:lnTo>
                  <a:lnTo>
                    <a:pt x="26" y="608"/>
                  </a:lnTo>
                  <a:lnTo>
                    <a:pt x="17" y="601"/>
                  </a:lnTo>
                  <a:lnTo>
                    <a:pt x="10" y="592"/>
                  </a:lnTo>
                  <a:lnTo>
                    <a:pt x="4" y="582"/>
                  </a:lnTo>
                  <a:lnTo>
                    <a:pt x="1" y="571"/>
                  </a:lnTo>
                  <a:lnTo>
                    <a:pt x="0" y="559"/>
                  </a:lnTo>
                  <a:lnTo>
                    <a:pt x="0" y="58"/>
                  </a:lnTo>
                  <a:lnTo>
                    <a:pt x="1" y="46"/>
                  </a:lnTo>
                  <a:lnTo>
                    <a:pt x="4" y="35"/>
                  </a:lnTo>
                  <a:lnTo>
                    <a:pt x="10" y="25"/>
                  </a:lnTo>
                  <a:lnTo>
                    <a:pt x="17" y="16"/>
                  </a:lnTo>
                  <a:lnTo>
                    <a:pt x="26" y="9"/>
                  </a:lnTo>
                  <a:lnTo>
                    <a:pt x="36" y="5"/>
                  </a:lnTo>
                  <a:lnTo>
                    <a:pt x="46" y="0"/>
                  </a:lnTo>
                  <a:lnTo>
                    <a:pt x="58" y="0"/>
                  </a:lnTo>
                  <a:lnTo>
                    <a:pt x="868" y="0"/>
                  </a:lnTo>
                  <a:lnTo>
                    <a:pt x="881" y="0"/>
                  </a:lnTo>
                  <a:lnTo>
                    <a:pt x="891" y="5"/>
                  </a:lnTo>
                  <a:lnTo>
                    <a:pt x="901" y="9"/>
                  </a:lnTo>
                  <a:lnTo>
                    <a:pt x="910" y="16"/>
                  </a:lnTo>
                  <a:lnTo>
                    <a:pt x="917" y="25"/>
                  </a:lnTo>
                  <a:lnTo>
                    <a:pt x="922" y="35"/>
                  </a:lnTo>
                  <a:lnTo>
                    <a:pt x="926" y="46"/>
                  </a:lnTo>
                  <a:lnTo>
                    <a:pt x="927" y="58"/>
                  </a:lnTo>
                  <a:lnTo>
                    <a:pt x="927" y="559"/>
                  </a:lnTo>
                  <a:lnTo>
                    <a:pt x="926" y="571"/>
                  </a:lnTo>
                  <a:lnTo>
                    <a:pt x="922" y="582"/>
                  </a:lnTo>
                  <a:lnTo>
                    <a:pt x="917" y="592"/>
                  </a:lnTo>
                  <a:lnTo>
                    <a:pt x="910" y="601"/>
                  </a:lnTo>
                  <a:lnTo>
                    <a:pt x="901" y="608"/>
                  </a:lnTo>
                  <a:lnTo>
                    <a:pt x="891" y="612"/>
                  </a:lnTo>
                  <a:lnTo>
                    <a:pt x="881" y="617"/>
                  </a:lnTo>
                  <a:lnTo>
                    <a:pt x="868" y="618"/>
                  </a:lnTo>
                  <a:lnTo>
                    <a:pt x="298" y="618"/>
                  </a:lnTo>
                  <a:lnTo>
                    <a:pt x="115" y="8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592"/>
            <p:cNvSpPr>
              <a:spLocks/>
            </p:cNvSpPr>
            <p:nvPr/>
          </p:nvSpPr>
          <p:spPr bwMode="auto">
            <a:xfrm>
              <a:off x="636033" y="6093464"/>
              <a:ext cx="37856" cy="37856"/>
            </a:xfrm>
            <a:custGeom>
              <a:avLst/>
              <a:gdLst>
                <a:gd name="T0" fmla="*/ 39 w 76"/>
                <a:gd name="T1" fmla="*/ 0 h 77"/>
                <a:gd name="T2" fmla="*/ 46 w 76"/>
                <a:gd name="T3" fmla="*/ 1 h 77"/>
                <a:gd name="T4" fmla="*/ 53 w 76"/>
                <a:gd name="T5" fmla="*/ 2 h 77"/>
                <a:gd name="T6" fmla="*/ 60 w 76"/>
                <a:gd name="T7" fmla="*/ 7 h 77"/>
                <a:gd name="T8" fmla="*/ 66 w 76"/>
                <a:gd name="T9" fmla="*/ 11 h 77"/>
                <a:gd name="T10" fmla="*/ 70 w 76"/>
                <a:gd name="T11" fmla="*/ 17 h 77"/>
                <a:gd name="T12" fmla="*/ 73 w 76"/>
                <a:gd name="T13" fmla="*/ 24 h 77"/>
                <a:gd name="T14" fmla="*/ 76 w 76"/>
                <a:gd name="T15" fmla="*/ 31 h 77"/>
                <a:gd name="T16" fmla="*/ 76 w 76"/>
                <a:gd name="T17" fmla="*/ 38 h 77"/>
                <a:gd name="T18" fmla="*/ 76 w 76"/>
                <a:gd name="T19" fmla="*/ 46 h 77"/>
                <a:gd name="T20" fmla="*/ 73 w 76"/>
                <a:gd name="T21" fmla="*/ 53 h 77"/>
                <a:gd name="T22" fmla="*/ 70 w 76"/>
                <a:gd name="T23" fmla="*/ 60 h 77"/>
                <a:gd name="T24" fmla="*/ 66 w 76"/>
                <a:gd name="T25" fmla="*/ 66 h 77"/>
                <a:gd name="T26" fmla="*/ 60 w 76"/>
                <a:gd name="T27" fmla="*/ 70 h 77"/>
                <a:gd name="T28" fmla="*/ 53 w 76"/>
                <a:gd name="T29" fmla="*/ 74 h 77"/>
                <a:gd name="T30" fmla="*/ 46 w 76"/>
                <a:gd name="T31" fmla="*/ 76 h 77"/>
                <a:gd name="T32" fmla="*/ 39 w 76"/>
                <a:gd name="T33" fmla="*/ 77 h 77"/>
                <a:gd name="T34" fmla="*/ 30 w 76"/>
                <a:gd name="T35" fmla="*/ 76 h 77"/>
                <a:gd name="T36" fmla="*/ 23 w 76"/>
                <a:gd name="T37" fmla="*/ 74 h 77"/>
                <a:gd name="T38" fmla="*/ 17 w 76"/>
                <a:gd name="T39" fmla="*/ 70 h 77"/>
                <a:gd name="T40" fmla="*/ 11 w 76"/>
                <a:gd name="T41" fmla="*/ 66 h 77"/>
                <a:gd name="T42" fmla="*/ 5 w 76"/>
                <a:gd name="T43" fmla="*/ 60 h 77"/>
                <a:gd name="T44" fmla="*/ 3 w 76"/>
                <a:gd name="T45" fmla="*/ 53 h 77"/>
                <a:gd name="T46" fmla="*/ 0 w 76"/>
                <a:gd name="T47" fmla="*/ 46 h 77"/>
                <a:gd name="T48" fmla="*/ 0 w 76"/>
                <a:gd name="T49" fmla="*/ 38 h 77"/>
                <a:gd name="T50" fmla="*/ 0 w 76"/>
                <a:gd name="T51" fmla="*/ 31 h 77"/>
                <a:gd name="T52" fmla="*/ 3 w 76"/>
                <a:gd name="T53" fmla="*/ 24 h 77"/>
                <a:gd name="T54" fmla="*/ 5 w 76"/>
                <a:gd name="T55" fmla="*/ 17 h 77"/>
                <a:gd name="T56" fmla="*/ 11 w 76"/>
                <a:gd name="T57" fmla="*/ 11 h 77"/>
                <a:gd name="T58" fmla="*/ 17 w 76"/>
                <a:gd name="T59" fmla="*/ 7 h 77"/>
                <a:gd name="T60" fmla="*/ 23 w 76"/>
                <a:gd name="T61" fmla="*/ 2 h 77"/>
                <a:gd name="T62" fmla="*/ 30 w 76"/>
                <a:gd name="T63" fmla="*/ 1 h 77"/>
                <a:gd name="T64" fmla="*/ 39 w 76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6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3" y="24"/>
                  </a:lnTo>
                  <a:lnTo>
                    <a:pt x="76" y="31"/>
                  </a:lnTo>
                  <a:lnTo>
                    <a:pt x="76" y="38"/>
                  </a:lnTo>
                  <a:lnTo>
                    <a:pt x="76" y="46"/>
                  </a:lnTo>
                  <a:lnTo>
                    <a:pt x="73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5" y="60"/>
                  </a:lnTo>
                  <a:lnTo>
                    <a:pt x="3" y="53"/>
                  </a:lnTo>
                  <a:lnTo>
                    <a:pt x="0" y="46"/>
                  </a:lnTo>
                  <a:lnTo>
                    <a:pt x="0" y="38"/>
                  </a:lnTo>
                  <a:lnTo>
                    <a:pt x="0" y="31"/>
                  </a:lnTo>
                  <a:lnTo>
                    <a:pt x="3" y="24"/>
                  </a:lnTo>
                  <a:lnTo>
                    <a:pt x="5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593"/>
            <p:cNvSpPr>
              <a:spLocks/>
            </p:cNvSpPr>
            <p:nvPr/>
          </p:nvSpPr>
          <p:spPr bwMode="auto">
            <a:xfrm>
              <a:off x="786000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7 w 78"/>
                <a:gd name="T3" fmla="*/ 1 h 77"/>
                <a:gd name="T4" fmla="*/ 55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5 w 78"/>
                <a:gd name="T29" fmla="*/ 74 h 77"/>
                <a:gd name="T30" fmla="*/ 47 w 78"/>
                <a:gd name="T31" fmla="*/ 76 h 77"/>
                <a:gd name="T32" fmla="*/ 39 w 78"/>
                <a:gd name="T33" fmla="*/ 77 h 77"/>
                <a:gd name="T34" fmla="*/ 32 w 78"/>
                <a:gd name="T35" fmla="*/ 76 h 77"/>
                <a:gd name="T36" fmla="*/ 24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4 w 78"/>
                <a:gd name="T61" fmla="*/ 2 h 77"/>
                <a:gd name="T62" fmla="*/ 32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7" y="1"/>
                  </a:lnTo>
                  <a:lnTo>
                    <a:pt x="55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5" y="74"/>
                  </a:lnTo>
                  <a:lnTo>
                    <a:pt x="47" y="76"/>
                  </a:lnTo>
                  <a:lnTo>
                    <a:pt x="39" y="77"/>
                  </a:lnTo>
                  <a:lnTo>
                    <a:pt x="32" y="76"/>
                  </a:lnTo>
                  <a:lnTo>
                    <a:pt x="24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4" y="2"/>
                  </a:lnTo>
                  <a:lnTo>
                    <a:pt x="32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594"/>
            <p:cNvSpPr>
              <a:spLocks/>
            </p:cNvSpPr>
            <p:nvPr/>
          </p:nvSpPr>
          <p:spPr bwMode="auto">
            <a:xfrm>
              <a:off x="711745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6 w 78"/>
                <a:gd name="T3" fmla="*/ 1 h 77"/>
                <a:gd name="T4" fmla="*/ 53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3 w 78"/>
                <a:gd name="T29" fmla="*/ 74 h 77"/>
                <a:gd name="T30" fmla="*/ 46 w 78"/>
                <a:gd name="T31" fmla="*/ 76 h 77"/>
                <a:gd name="T32" fmla="*/ 39 w 78"/>
                <a:gd name="T33" fmla="*/ 77 h 77"/>
                <a:gd name="T34" fmla="*/ 30 w 78"/>
                <a:gd name="T35" fmla="*/ 76 h 77"/>
                <a:gd name="T36" fmla="*/ 23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3 w 78"/>
                <a:gd name="T61" fmla="*/ 2 h 77"/>
                <a:gd name="T62" fmla="*/ 30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242020" y="881376"/>
            <a:ext cx="628660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ko-KR" sz="1200" b="1" spc="-150" dirty="0" smtClean="0">
                <a:latin typeface="+mn-ea"/>
              </a:rPr>
              <a:t>H/W </a:t>
            </a:r>
            <a:r>
              <a:rPr lang="ko-KR" altLang="en-US" sz="1200" b="1" spc="-150" dirty="0" smtClean="0">
                <a:latin typeface="+mn-ea"/>
              </a:rPr>
              <a:t>암호통신에 성능을 보장하는 자사 보유 </a:t>
            </a:r>
            <a:r>
              <a:rPr lang="en-US" altLang="ko-KR" sz="1200" b="1" spc="-150" dirty="0" smtClean="0">
                <a:latin typeface="+mn-ea"/>
              </a:rPr>
              <a:t>FPGA  </a:t>
            </a:r>
            <a:r>
              <a:rPr lang="ko-KR" altLang="en-US" sz="1200" b="1" spc="-150" dirty="0" smtClean="0">
                <a:latin typeface="+mn-ea"/>
              </a:rPr>
              <a:t>설계능력 보유</a:t>
            </a:r>
            <a:r>
              <a:rPr lang="en-US" altLang="ko-KR" sz="1200" b="1" spc="-150" dirty="0" smtClean="0">
                <a:latin typeface="+mn-ea"/>
              </a:rPr>
              <a:t>.</a:t>
            </a:r>
            <a:r>
              <a:rPr lang="ko-KR" altLang="en-US" sz="1200" b="1" spc="-150" dirty="0" smtClean="0">
                <a:latin typeface="+mn-ea"/>
              </a:rPr>
              <a:t>   </a:t>
            </a:r>
            <a:endParaRPr lang="ko-KR" altLang="en-US" sz="1050" b="1" spc="-150" dirty="0"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1587500" y="5844306"/>
            <a:ext cx="6731000" cy="421027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암호보안 </a:t>
            </a:r>
            <a:r>
              <a:rPr lang="en-US" altLang="ko-KR" sz="1600" b="1" dirty="0" smtClean="0"/>
              <a:t>CHIP </a:t>
            </a:r>
            <a:r>
              <a:rPr lang="ko-KR" altLang="en-US" sz="1600" b="1" dirty="0" smtClean="0"/>
              <a:t>화 전 단계에서 이루어지는 네트워크 </a:t>
            </a:r>
            <a:r>
              <a:rPr lang="en-US" altLang="ko-KR" sz="1600" b="1" dirty="0" smtClean="0"/>
              <a:t>BOARD</a:t>
            </a:r>
            <a:r>
              <a:rPr lang="ko-KR" altLang="en-US" sz="1600" b="1" dirty="0" smtClean="0"/>
              <a:t> </a:t>
            </a:r>
            <a:endParaRPr lang="ko-KR" altLang="en-US" sz="1600" b="1" dirty="0"/>
          </a:p>
        </p:txBody>
      </p:sp>
      <p:pic>
        <p:nvPicPr>
          <p:cNvPr id="16" name="그림 3" descr="NSB_4G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485010" y="2690134"/>
            <a:ext cx="2946505" cy="1460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그림 16" descr="화살표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5319481" y="3071688"/>
            <a:ext cx="1259438" cy="450143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2123728" y="1146496"/>
            <a:ext cx="4636542" cy="52322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87313" indent="-85725">
              <a:buClr>
                <a:srgbClr val="C00000"/>
              </a:buClr>
              <a:buFontTx/>
              <a:buChar char="•"/>
              <a:defRPr sz="1000" b="1">
                <a:solidFill>
                  <a:prstClr val="black"/>
                </a:solidFill>
                <a:latin typeface="나눔고딕"/>
              </a:defRPr>
            </a:lvl1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dirty="0" smtClean="0"/>
              <a:t>특허 제 </a:t>
            </a:r>
            <a:r>
              <a:rPr lang="en-US" altLang="ko-KR" sz="1400" dirty="0" smtClean="0"/>
              <a:t>10-1359692, </a:t>
            </a:r>
            <a:r>
              <a:rPr lang="ko-KR" altLang="en-US" sz="1400" dirty="0" smtClean="0"/>
              <a:t>특허 제 </a:t>
            </a:r>
            <a:r>
              <a:rPr lang="en-US" altLang="ko-KR" sz="1400" dirty="0" smtClean="0"/>
              <a:t>10-1009725 </a:t>
            </a:r>
            <a:r>
              <a:rPr lang="ko-KR" altLang="en-US" sz="1400" dirty="0" smtClean="0"/>
              <a:t>확보</a:t>
            </a:r>
            <a:endParaRPr lang="en-US" altLang="ko-KR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400" dirty="0" smtClean="0"/>
              <a:t>DEEK </a:t>
            </a:r>
            <a:r>
              <a:rPr lang="ko-KR" altLang="en-US" sz="1400" dirty="0" smtClean="0"/>
              <a:t>상표 등록 확보</a:t>
            </a:r>
            <a:endParaRPr lang="en-US" altLang="ko-KR" sz="1400" dirty="0" smtClean="0"/>
          </a:p>
        </p:txBody>
      </p:sp>
      <p:sp>
        <p:nvSpPr>
          <p:cNvPr id="19" name="TextBox 18"/>
          <p:cNvSpPr txBox="1"/>
          <p:nvPr/>
        </p:nvSpPr>
        <p:spPr bwMode="auto">
          <a:xfrm>
            <a:off x="2699792" y="5106020"/>
            <a:ext cx="1704652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  <a:bevelB w="0" h="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rgbClr val="2C6CD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Base Technology Overview</a:t>
            </a:r>
            <a:endParaRPr kumimoji="0" lang="ko-KR" altLang="en-US" sz="1200" b="1" dirty="0">
              <a:solidFill>
                <a:srgbClr val="2C6CD7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 bwMode="auto">
          <a:xfrm>
            <a:off x="6300192" y="5115312"/>
            <a:ext cx="1817887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0"/>
              <a:bevelB w="0" h="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 smtClean="0">
                <a:solidFill>
                  <a:srgbClr val="2C6CD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AGIC </a:t>
            </a:r>
            <a:r>
              <a:rPr kumimoji="0" lang="ko-KR" altLang="en-US" sz="1200" b="1" dirty="0" smtClean="0">
                <a:solidFill>
                  <a:srgbClr val="2C6CD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개발단계 </a:t>
            </a:r>
            <a:r>
              <a:rPr kumimoji="0" lang="en-US" altLang="ko-KR" sz="1200" b="1" dirty="0" smtClean="0">
                <a:solidFill>
                  <a:srgbClr val="2C6CD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14</a:t>
            </a:r>
            <a:r>
              <a:rPr kumimoji="0" lang="ko-KR" altLang="en-US" sz="1200" b="1" dirty="0" smtClean="0">
                <a:solidFill>
                  <a:srgbClr val="2C6CD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층 </a:t>
            </a:r>
            <a:endParaRPr kumimoji="0" lang="en-US" altLang="ko-KR" sz="1200" b="1" dirty="0" smtClean="0">
              <a:solidFill>
                <a:srgbClr val="2C6CD7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smtClean="0">
                <a:solidFill>
                  <a:srgbClr val="2C6CD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보드 설계 기반 기력</a:t>
            </a:r>
            <a:endParaRPr kumimoji="0" lang="ko-KR" altLang="en-US" sz="1200" b="1" dirty="0">
              <a:solidFill>
                <a:srgbClr val="2C6CD7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21" name="개체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6472194"/>
              </p:ext>
            </p:extLst>
          </p:nvPr>
        </p:nvGraphicFramePr>
        <p:xfrm>
          <a:off x="1274441" y="1874952"/>
          <a:ext cx="4406859" cy="31395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r:id="rId5" imgW="13953717" imgH="9132750" progId="Visio.Drawing.11">
                  <p:embed/>
                </p:oleObj>
              </mc:Choice>
              <mc:Fallback>
                <p:oleObj r:id="rId5" imgW="13953717" imgH="9132750" progId="Visio.Drawing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74441" y="1874952"/>
                        <a:ext cx="4406859" cy="3139541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chemeClr val="accent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291338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363530" y="434401"/>
            <a:ext cx="161939" cy="157326"/>
          </a:xfrm>
          <a:prstGeom prst="rect">
            <a:avLst/>
          </a:prstGeom>
          <a:pattFill prst="ltUpDiag">
            <a:fgClr>
              <a:schemeClr val="bg1"/>
            </a:fgClr>
            <a:bgClr>
              <a:schemeClr val="tx1">
                <a:lumMod val="50000"/>
                <a:lumOff val="50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b="1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7190" y="331719"/>
            <a:ext cx="533617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ko-KR" altLang="en-US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하드웨어 암호 기반기술력</a:t>
            </a:r>
            <a:endParaRPr lang="ko-KR" altLang="en-US" b="1" spc="-150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grpSp>
        <p:nvGrpSpPr>
          <p:cNvPr id="4" name="Group 85"/>
          <p:cNvGrpSpPr/>
          <p:nvPr/>
        </p:nvGrpSpPr>
        <p:grpSpPr>
          <a:xfrm>
            <a:off x="758520" y="881376"/>
            <a:ext cx="371819" cy="321281"/>
            <a:chOff x="504994" y="5962425"/>
            <a:chExt cx="449901" cy="388750"/>
          </a:xfrm>
          <a:solidFill>
            <a:srgbClr val="2E6CA4"/>
          </a:solidFill>
        </p:grpSpPr>
        <p:sp>
          <p:nvSpPr>
            <p:cNvPr id="5" name="Freeform 591"/>
            <p:cNvSpPr>
              <a:spLocks noEditPoints="1"/>
            </p:cNvSpPr>
            <p:nvPr/>
          </p:nvSpPr>
          <p:spPr bwMode="auto">
            <a:xfrm>
              <a:off x="504994" y="5962425"/>
              <a:ext cx="449901" cy="388750"/>
            </a:xfrm>
            <a:custGeom>
              <a:avLst/>
              <a:gdLst>
                <a:gd name="T0" fmla="*/ 55 w 927"/>
                <a:gd name="T1" fmla="*/ 39 h 800"/>
                <a:gd name="T2" fmla="*/ 48 w 927"/>
                <a:gd name="T3" fmla="*/ 42 h 800"/>
                <a:gd name="T4" fmla="*/ 42 w 927"/>
                <a:gd name="T5" fmla="*/ 46 h 800"/>
                <a:gd name="T6" fmla="*/ 39 w 927"/>
                <a:gd name="T7" fmla="*/ 54 h 800"/>
                <a:gd name="T8" fmla="*/ 39 w 927"/>
                <a:gd name="T9" fmla="*/ 559 h 800"/>
                <a:gd name="T10" fmla="*/ 40 w 927"/>
                <a:gd name="T11" fmla="*/ 568 h 800"/>
                <a:gd name="T12" fmla="*/ 45 w 927"/>
                <a:gd name="T13" fmla="*/ 573 h 800"/>
                <a:gd name="T14" fmla="*/ 50 w 927"/>
                <a:gd name="T15" fmla="*/ 578 h 800"/>
                <a:gd name="T16" fmla="*/ 58 w 927"/>
                <a:gd name="T17" fmla="*/ 579 h 800"/>
                <a:gd name="T18" fmla="*/ 154 w 927"/>
                <a:gd name="T19" fmla="*/ 706 h 800"/>
                <a:gd name="T20" fmla="*/ 868 w 927"/>
                <a:gd name="T21" fmla="*/ 579 h 800"/>
                <a:gd name="T22" fmla="*/ 877 w 927"/>
                <a:gd name="T23" fmla="*/ 578 h 800"/>
                <a:gd name="T24" fmla="*/ 883 w 927"/>
                <a:gd name="T25" fmla="*/ 573 h 800"/>
                <a:gd name="T26" fmla="*/ 887 w 927"/>
                <a:gd name="T27" fmla="*/ 568 h 800"/>
                <a:gd name="T28" fmla="*/ 888 w 927"/>
                <a:gd name="T29" fmla="*/ 559 h 800"/>
                <a:gd name="T30" fmla="*/ 888 w 927"/>
                <a:gd name="T31" fmla="*/ 54 h 800"/>
                <a:gd name="T32" fmla="*/ 886 w 927"/>
                <a:gd name="T33" fmla="*/ 46 h 800"/>
                <a:gd name="T34" fmla="*/ 880 w 927"/>
                <a:gd name="T35" fmla="*/ 42 h 800"/>
                <a:gd name="T36" fmla="*/ 873 w 927"/>
                <a:gd name="T37" fmla="*/ 39 h 800"/>
                <a:gd name="T38" fmla="*/ 58 w 927"/>
                <a:gd name="T39" fmla="*/ 38 h 800"/>
                <a:gd name="T40" fmla="*/ 115 w 927"/>
                <a:gd name="T41" fmla="*/ 618 h 800"/>
                <a:gd name="T42" fmla="*/ 46 w 927"/>
                <a:gd name="T43" fmla="*/ 617 h 800"/>
                <a:gd name="T44" fmla="*/ 26 w 927"/>
                <a:gd name="T45" fmla="*/ 608 h 800"/>
                <a:gd name="T46" fmla="*/ 10 w 927"/>
                <a:gd name="T47" fmla="*/ 592 h 800"/>
                <a:gd name="T48" fmla="*/ 1 w 927"/>
                <a:gd name="T49" fmla="*/ 571 h 800"/>
                <a:gd name="T50" fmla="*/ 0 w 927"/>
                <a:gd name="T51" fmla="*/ 58 h 800"/>
                <a:gd name="T52" fmla="*/ 4 w 927"/>
                <a:gd name="T53" fmla="*/ 35 h 800"/>
                <a:gd name="T54" fmla="*/ 17 w 927"/>
                <a:gd name="T55" fmla="*/ 16 h 800"/>
                <a:gd name="T56" fmla="*/ 36 w 927"/>
                <a:gd name="T57" fmla="*/ 5 h 800"/>
                <a:gd name="T58" fmla="*/ 58 w 927"/>
                <a:gd name="T59" fmla="*/ 0 h 800"/>
                <a:gd name="T60" fmla="*/ 881 w 927"/>
                <a:gd name="T61" fmla="*/ 0 h 800"/>
                <a:gd name="T62" fmla="*/ 901 w 927"/>
                <a:gd name="T63" fmla="*/ 9 h 800"/>
                <a:gd name="T64" fmla="*/ 917 w 927"/>
                <a:gd name="T65" fmla="*/ 25 h 800"/>
                <a:gd name="T66" fmla="*/ 926 w 927"/>
                <a:gd name="T67" fmla="*/ 46 h 800"/>
                <a:gd name="T68" fmla="*/ 927 w 927"/>
                <a:gd name="T69" fmla="*/ 559 h 800"/>
                <a:gd name="T70" fmla="*/ 922 w 927"/>
                <a:gd name="T71" fmla="*/ 582 h 800"/>
                <a:gd name="T72" fmla="*/ 910 w 927"/>
                <a:gd name="T73" fmla="*/ 601 h 800"/>
                <a:gd name="T74" fmla="*/ 891 w 927"/>
                <a:gd name="T75" fmla="*/ 612 h 800"/>
                <a:gd name="T76" fmla="*/ 868 w 927"/>
                <a:gd name="T77" fmla="*/ 618 h 800"/>
                <a:gd name="T78" fmla="*/ 115 w 927"/>
                <a:gd name="T79" fmla="*/ 80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27" h="800">
                  <a:moveTo>
                    <a:pt x="58" y="38"/>
                  </a:moveTo>
                  <a:lnTo>
                    <a:pt x="55" y="39"/>
                  </a:lnTo>
                  <a:lnTo>
                    <a:pt x="50" y="39"/>
                  </a:lnTo>
                  <a:lnTo>
                    <a:pt x="48" y="42"/>
                  </a:lnTo>
                  <a:lnTo>
                    <a:pt x="45" y="43"/>
                  </a:lnTo>
                  <a:lnTo>
                    <a:pt x="42" y="46"/>
                  </a:lnTo>
                  <a:lnTo>
                    <a:pt x="40" y="51"/>
                  </a:lnTo>
                  <a:lnTo>
                    <a:pt x="39" y="54"/>
                  </a:lnTo>
                  <a:lnTo>
                    <a:pt x="39" y="58"/>
                  </a:lnTo>
                  <a:lnTo>
                    <a:pt x="39" y="559"/>
                  </a:lnTo>
                  <a:lnTo>
                    <a:pt x="39" y="563"/>
                  </a:lnTo>
                  <a:lnTo>
                    <a:pt x="40" y="568"/>
                  </a:lnTo>
                  <a:lnTo>
                    <a:pt x="42" y="571"/>
                  </a:lnTo>
                  <a:lnTo>
                    <a:pt x="45" y="573"/>
                  </a:lnTo>
                  <a:lnTo>
                    <a:pt x="48" y="575"/>
                  </a:lnTo>
                  <a:lnTo>
                    <a:pt x="50" y="578"/>
                  </a:lnTo>
                  <a:lnTo>
                    <a:pt x="55" y="579"/>
                  </a:lnTo>
                  <a:lnTo>
                    <a:pt x="58" y="579"/>
                  </a:lnTo>
                  <a:lnTo>
                    <a:pt x="154" y="579"/>
                  </a:lnTo>
                  <a:lnTo>
                    <a:pt x="154" y="706"/>
                  </a:lnTo>
                  <a:lnTo>
                    <a:pt x="282" y="579"/>
                  </a:lnTo>
                  <a:lnTo>
                    <a:pt x="868" y="579"/>
                  </a:lnTo>
                  <a:lnTo>
                    <a:pt x="873" y="579"/>
                  </a:lnTo>
                  <a:lnTo>
                    <a:pt x="877" y="578"/>
                  </a:lnTo>
                  <a:lnTo>
                    <a:pt x="880" y="575"/>
                  </a:lnTo>
                  <a:lnTo>
                    <a:pt x="883" y="573"/>
                  </a:lnTo>
                  <a:lnTo>
                    <a:pt x="886" y="571"/>
                  </a:lnTo>
                  <a:lnTo>
                    <a:pt x="887" y="568"/>
                  </a:lnTo>
                  <a:lnTo>
                    <a:pt x="888" y="563"/>
                  </a:lnTo>
                  <a:lnTo>
                    <a:pt x="888" y="559"/>
                  </a:lnTo>
                  <a:lnTo>
                    <a:pt x="888" y="58"/>
                  </a:lnTo>
                  <a:lnTo>
                    <a:pt x="888" y="54"/>
                  </a:lnTo>
                  <a:lnTo>
                    <a:pt x="887" y="51"/>
                  </a:lnTo>
                  <a:lnTo>
                    <a:pt x="886" y="46"/>
                  </a:lnTo>
                  <a:lnTo>
                    <a:pt x="883" y="43"/>
                  </a:lnTo>
                  <a:lnTo>
                    <a:pt x="880" y="42"/>
                  </a:lnTo>
                  <a:lnTo>
                    <a:pt x="877" y="39"/>
                  </a:lnTo>
                  <a:lnTo>
                    <a:pt x="873" y="39"/>
                  </a:lnTo>
                  <a:lnTo>
                    <a:pt x="868" y="38"/>
                  </a:lnTo>
                  <a:lnTo>
                    <a:pt x="58" y="38"/>
                  </a:lnTo>
                  <a:close/>
                  <a:moveTo>
                    <a:pt x="115" y="800"/>
                  </a:moveTo>
                  <a:lnTo>
                    <a:pt x="115" y="618"/>
                  </a:lnTo>
                  <a:lnTo>
                    <a:pt x="58" y="618"/>
                  </a:lnTo>
                  <a:lnTo>
                    <a:pt x="46" y="617"/>
                  </a:lnTo>
                  <a:lnTo>
                    <a:pt x="36" y="612"/>
                  </a:lnTo>
                  <a:lnTo>
                    <a:pt x="26" y="608"/>
                  </a:lnTo>
                  <a:lnTo>
                    <a:pt x="17" y="601"/>
                  </a:lnTo>
                  <a:lnTo>
                    <a:pt x="10" y="592"/>
                  </a:lnTo>
                  <a:lnTo>
                    <a:pt x="4" y="582"/>
                  </a:lnTo>
                  <a:lnTo>
                    <a:pt x="1" y="571"/>
                  </a:lnTo>
                  <a:lnTo>
                    <a:pt x="0" y="559"/>
                  </a:lnTo>
                  <a:lnTo>
                    <a:pt x="0" y="58"/>
                  </a:lnTo>
                  <a:lnTo>
                    <a:pt x="1" y="46"/>
                  </a:lnTo>
                  <a:lnTo>
                    <a:pt x="4" y="35"/>
                  </a:lnTo>
                  <a:lnTo>
                    <a:pt x="10" y="25"/>
                  </a:lnTo>
                  <a:lnTo>
                    <a:pt x="17" y="16"/>
                  </a:lnTo>
                  <a:lnTo>
                    <a:pt x="26" y="9"/>
                  </a:lnTo>
                  <a:lnTo>
                    <a:pt x="36" y="5"/>
                  </a:lnTo>
                  <a:lnTo>
                    <a:pt x="46" y="0"/>
                  </a:lnTo>
                  <a:lnTo>
                    <a:pt x="58" y="0"/>
                  </a:lnTo>
                  <a:lnTo>
                    <a:pt x="868" y="0"/>
                  </a:lnTo>
                  <a:lnTo>
                    <a:pt x="881" y="0"/>
                  </a:lnTo>
                  <a:lnTo>
                    <a:pt x="891" y="5"/>
                  </a:lnTo>
                  <a:lnTo>
                    <a:pt x="901" y="9"/>
                  </a:lnTo>
                  <a:lnTo>
                    <a:pt x="910" y="16"/>
                  </a:lnTo>
                  <a:lnTo>
                    <a:pt x="917" y="25"/>
                  </a:lnTo>
                  <a:lnTo>
                    <a:pt x="922" y="35"/>
                  </a:lnTo>
                  <a:lnTo>
                    <a:pt x="926" y="46"/>
                  </a:lnTo>
                  <a:lnTo>
                    <a:pt x="927" y="58"/>
                  </a:lnTo>
                  <a:lnTo>
                    <a:pt x="927" y="559"/>
                  </a:lnTo>
                  <a:lnTo>
                    <a:pt x="926" y="571"/>
                  </a:lnTo>
                  <a:lnTo>
                    <a:pt x="922" y="582"/>
                  </a:lnTo>
                  <a:lnTo>
                    <a:pt x="917" y="592"/>
                  </a:lnTo>
                  <a:lnTo>
                    <a:pt x="910" y="601"/>
                  </a:lnTo>
                  <a:lnTo>
                    <a:pt x="901" y="608"/>
                  </a:lnTo>
                  <a:lnTo>
                    <a:pt x="891" y="612"/>
                  </a:lnTo>
                  <a:lnTo>
                    <a:pt x="881" y="617"/>
                  </a:lnTo>
                  <a:lnTo>
                    <a:pt x="868" y="618"/>
                  </a:lnTo>
                  <a:lnTo>
                    <a:pt x="298" y="618"/>
                  </a:lnTo>
                  <a:lnTo>
                    <a:pt x="115" y="8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592"/>
            <p:cNvSpPr>
              <a:spLocks/>
            </p:cNvSpPr>
            <p:nvPr/>
          </p:nvSpPr>
          <p:spPr bwMode="auto">
            <a:xfrm>
              <a:off x="636033" y="6093464"/>
              <a:ext cx="37856" cy="37856"/>
            </a:xfrm>
            <a:custGeom>
              <a:avLst/>
              <a:gdLst>
                <a:gd name="T0" fmla="*/ 39 w 76"/>
                <a:gd name="T1" fmla="*/ 0 h 77"/>
                <a:gd name="T2" fmla="*/ 46 w 76"/>
                <a:gd name="T3" fmla="*/ 1 h 77"/>
                <a:gd name="T4" fmla="*/ 53 w 76"/>
                <a:gd name="T5" fmla="*/ 2 h 77"/>
                <a:gd name="T6" fmla="*/ 60 w 76"/>
                <a:gd name="T7" fmla="*/ 7 h 77"/>
                <a:gd name="T8" fmla="*/ 66 w 76"/>
                <a:gd name="T9" fmla="*/ 11 h 77"/>
                <a:gd name="T10" fmla="*/ 70 w 76"/>
                <a:gd name="T11" fmla="*/ 17 h 77"/>
                <a:gd name="T12" fmla="*/ 73 w 76"/>
                <a:gd name="T13" fmla="*/ 24 h 77"/>
                <a:gd name="T14" fmla="*/ 76 w 76"/>
                <a:gd name="T15" fmla="*/ 31 h 77"/>
                <a:gd name="T16" fmla="*/ 76 w 76"/>
                <a:gd name="T17" fmla="*/ 38 h 77"/>
                <a:gd name="T18" fmla="*/ 76 w 76"/>
                <a:gd name="T19" fmla="*/ 46 h 77"/>
                <a:gd name="T20" fmla="*/ 73 w 76"/>
                <a:gd name="T21" fmla="*/ 53 h 77"/>
                <a:gd name="T22" fmla="*/ 70 w 76"/>
                <a:gd name="T23" fmla="*/ 60 h 77"/>
                <a:gd name="T24" fmla="*/ 66 w 76"/>
                <a:gd name="T25" fmla="*/ 66 h 77"/>
                <a:gd name="T26" fmla="*/ 60 w 76"/>
                <a:gd name="T27" fmla="*/ 70 h 77"/>
                <a:gd name="T28" fmla="*/ 53 w 76"/>
                <a:gd name="T29" fmla="*/ 74 h 77"/>
                <a:gd name="T30" fmla="*/ 46 w 76"/>
                <a:gd name="T31" fmla="*/ 76 h 77"/>
                <a:gd name="T32" fmla="*/ 39 w 76"/>
                <a:gd name="T33" fmla="*/ 77 h 77"/>
                <a:gd name="T34" fmla="*/ 30 w 76"/>
                <a:gd name="T35" fmla="*/ 76 h 77"/>
                <a:gd name="T36" fmla="*/ 23 w 76"/>
                <a:gd name="T37" fmla="*/ 74 h 77"/>
                <a:gd name="T38" fmla="*/ 17 w 76"/>
                <a:gd name="T39" fmla="*/ 70 h 77"/>
                <a:gd name="T40" fmla="*/ 11 w 76"/>
                <a:gd name="T41" fmla="*/ 66 h 77"/>
                <a:gd name="T42" fmla="*/ 5 w 76"/>
                <a:gd name="T43" fmla="*/ 60 h 77"/>
                <a:gd name="T44" fmla="*/ 3 w 76"/>
                <a:gd name="T45" fmla="*/ 53 h 77"/>
                <a:gd name="T46" fmla="*/ 0 w 76"/>
                <a:gd name="T47" fmla="*/ 46 h 77"/>
                <a:gd name="T48" fmla="*/ 0 w 76"/>
                <a:gd name="T49" fmla="*/ 38 h 77"/>
                <a:gd name="T50" fmla="*/ 0 w 76"/>
                <a:gd name="T51" fmla="*/ 31 h 77"/>
                <a:gd name="T52" fmla="*/ 3 w 76"/>
                <a:gd name="T53" fmla="*/ 24 h 77"/>
                <a:gd name="T54" fmla="*/ 5 w 76"/>
                <a:gd name="T55" fmla="*/ 17 h 77"/>
                <a:gd name="T56" fmla="*/ 11 w 76"/>
                <a:gd name="T57" fmla="*/ 11 h 77"/>
                <a:gd name="T58" fmla="*/ 17 w 76"/>
                <a:gd name="T59" fmla="*/ 7 h 77"/>
                <a:gd name="T60" fmla="*/ 23 w 76"/>
                <a:gd name="T61" fmla="*/ 2 h 77"/>
                <a:gd name="T62" fmla="*/ 30 w 76"/>
                <a:gd name="T63" fmla="*/ 1 h 77"/>
                <a:gd name="T64" fmla="*/ 39 w 76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6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3" y="24"/>
                  </a:lnTo>
                  <a:lnTo>
                    <a:pt x="76" y="31"/>
                  </a:lnTo>
                  <a:lnTo>
                    <a:pt x="76" y="38"/>
                  </a:lnTo>
                  <a:lnTo>
                    <a:pt x="76" y="46"/>
                  </a:lnTo>
                  <a:lnTo>
                    <a:pt x="73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5" y="60"/>
                  </a:lnTo>
                  <a:lnTo>
                    <a:pt x="3" y="53"/>
                  </a:lnTo>
                  <a:lnTo>
                    <a:pt x="0" y="46"/>
                  </a:lnTo>
                  <a:lnTo>
                    <a:pt x="0" y="38"/>
                  </a:lnTo>
                  <a:lnTo>
                    <a:pt x="0" y="31"/>
                  </a:lnTo>
                  <a:lnTo>
                    <a:pt x="3" y="24"/>
                  </a:lnTo>
                  <a:lnTo>
                    <a:pt x="5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593"/>
            <p:cNvSpPr>
              <a:spLocks/>
            </p:cNvSpPr>
            <p:nvPr/>
          </p:nvSpPr>
          <p:spPr bwMode="auto">
            <a:xfrm>
              <a:off x="786000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7 w 78"/>
                <a:gd name="T3" fmla="*/ 1 h 77"/>
                <a:gd name="T4" fmla="*/ 55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5 w 78"/>
                <a:gd name="T29" fmla="*/ 74 h 77"/>
                <a:gd name="T30" fmla="*/ 47 w 78"/>
                <a:gd name="T31" fmla="*/ 76 h 77"/>
                <a:gd name="T32" fmla="*/ 39 w 78"/>
                <a:gd name="T33" fmla="*/ 77 h 77"/>
                <a:gd name="T34" fmla="*/ 32 w 78"/>
                <a:gd name="T35" fmla="*/ 76 h 77"/>
                <a:gd name="T36" fmla="*/ 24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4 w 78"/>
                <a:gd name="T61" fmla="*/ 2 h 77"/>
                <a:gd name="T62" fmla="*/ 32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7" y="1"/>
                  </a:lnTo>
                  <a:lnTo>
                    <a:pt x="55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5" y="74"/>
                  </a:lnTo>
                  <a:lnTo>
                    <a:pt x="47" y="76"/>
                  </a:lnTo>
                  <a:lnTo>
                    <a:pt x="39" y="77"/>
                  </a:lnTo>
                  <a:lnTo>
                    <a:pt x="32" y="76"/>
                  </a:lnTo>
                  <a:lnTo>
                    <a:pt x="24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4" y="2"/>
                  </a:lnTo>
                  <a:lnTo>
                    <a:pt x="32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594"/>
            <p:cNvSpPr>
              <a:spLocks/>
            </p:cNvSpPr>
            <p:nvPr/>
          </p:nvSpPr>
          <p:spPr bwMode="auto">
            <a:xfrm>
              <a:off x="711745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6 w 78"/>
                <a:gd name="T3" fmla="*/ 1 h 77"/>
                <a:gd name="T4" fmla="*/ 53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3 w 78"/>
                <a:gd name="T29" fmla="*/ 74 h 77"/>
                <a:gd name="T30" fmla="*/ 46 w 78"/>
                <a:gd name="T31" fmla="*/ 76 h 77"/>
                <a:gd name="T32" fmla="*/ 39 w 78"/>
                <a:gd name="T33" fmla="*/ 77 h 77"/>
                <a:gd name="T34" fmla="*/ 30 w 78"/>
                <a:gd name="T35" fmla="*/ 76 h 77"/>
                <a:gd name="T36" fmla="*/ 23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3 w 78"/>
                <a:gd name="T61" fmla="*/ 2 h 77"/>
                <a:gd name="T62" fmla="*/ 30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242020" y="881376"/>
            <a:ext cx="628660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ko-KR" sz="1200" b="1" spc="-150" dirty="0" smtClean="0">
                <a:latin typeface="+mn-ea"/>
              </a:rPr>
              <a:t>H/W </a:t>
            </a:r>
            <a:r>
              <a:rPr lang="ko-KR" altLang="en-US" sz="1200" b="1" spc="-150" dirty="0" smtClean="0">
                <a:latin typeface="+mn-ea"/>
              </a:rPr>
              <a:t>암호 통신의 장점</a:t>
            </a:r>
            <a:r>
              <a:rPr lang="en-US" altLang="ko-KR" sz="1200" b="1" spc="-150" dirty="0" smtClean="0">
                <a:latin typeface="+mn-ea"/>
              </a:rPr>
              <a:t>.</a:t>
            </a:r>
            <a:r>
              <a:rPr lang="ko-KR" altLang="en-US" sz="1200" b="1" spc="-150" dirty="0" smtClean="0">
                <a:latin typeface="+mn-ea"/>
              </a:rPr>
              <a:t>   </a:t>
            </a:r>
            <a:endParaRPr lang="ko-KR" altLang="en-US" sz="1050" b="1" spc="-150" dirty="0"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1587500" y="5382098"/>
            <a:ext cx="6731000" cy="421027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 smtClean="0"/>
              <a:t>IPCAM / NVR </a:t>
            </a:r>
            <a:r>
              <a:rPr lang="ko-KR" altLang="en-US" sz="1600" b="1" dirty="0" smtClean="0"/>
              <a:t>전구간 암호로 해킹 시 영상 정보 유출이 없다 </a:t>
            </a:r>
            <a:endParaRPr lang="ko-KR" altLang="en-US" sz="1600" b="1" dirty="0"/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436" y="1941194"/>
            <a:ext cx="885714" cy="942857"/>
          </a:xfrm>
          <a:prstGeom prst="rect">
            <a:avLst/>
          </a:prstGeom>
        </p:spPr>
      </p:pic>
      <p:pic>
        <p:nvPicPr>
          <p:cNvPr id="23" name="_x213579656" descr="EMB00001c4003b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634" y="1384432"/>
            <a:ext cx="6581194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" name="그룹 25"/>
          <p:cNvGrpSpPr/>
          <p:nvPr/>
        </p:nvGrpSpPr>
        <p:grpSpPr>
          <a:xfrm>
            <a:off x="4030677" y="3753053"/>
            <a:ext cx="1904624" cy="1269231"/>
            <a:chOff x="10173612" y="5523430"/>
            <a:chExt cx="2930524" cy="1515641"/>
          </a:xfrm>
        </p:grpSpPr>
        <p:sp>
          <p:nvSpPr>
            <p:cNvPr id="27" name="대각선 방향의 모서리가 둥근 사각형 26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8" name="양쪽 모서리가 둥근 사각형 27"/>
            <p:cNvSpPr/>
            <p:nvPr/>
          </p:nvSpPr>
          <p:spPr>
            <a:xfrm>
              <a:off x="10173612" y="5523430"/>
              <a:ext cx="2930524" cy="387781"/>
            </a:xfrm>
            <a:prstGeom prst="round2SameRect">
              <a:avLst/>
            </a:prstGeom>
            <a:blipFill>
              <a:blip r:embed="rId4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전구간 암호화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4024866" y="3776917"/>
            <a:ext cx="276038" cy="272363"/>
            <a:chOff x="-162767" y="2447627"/>
            <a:chExt cx="384947" cy="379822"/>
          </a:xfrm>
        </p:grpSpPr>
        <p:sp>
          <p:nvSpPr>
            <p:cNvPr id="30" name="타원 29"/>
            <p:cNvSpPr/>
            <p:nvPr/>
          </p:nvSpPr>
          <p:spPr>
            <a:xfrm>
              <a:off x="-102665" y="2512492"/>
              <a:ext cx="255537" cy="2555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grpSp>
          <p:nvGrpSpPr>
            <p:cNvPr id="31" name="그룹 30"/>
            <p:cNvGrpSpPr/>
            <p:nvPr/>
          </p:nvGrpSpPr>
          <p:grpSpPr>
            <a:xfrm>
              <a:off x="-162767" y="2447627"/>
              <a:ext cx="384947" cy="379822"/>
              <a:chOff x="976695" y="3383974"/>
              <a:chExt cx="426451" cy="420774"/>
            </a:xfrm>
          </p:grpSpPr>
          <p:sp>
            <p:nvSpPr>
              <p:cNvPr id="32" name="원형 화살표 31"/>
              <p:cNvSpPr/>
              <p:nvPr/>
            </p:nvSpPr>
            <p:spPr>
              <a:xfrm>
                <a:off x="976696" y="3383974"/>
                <a:ext cx="420774" cy="420774"/>
              </a:xfrm>
              <a:prstGeom prst="circularArrow">
                <a:avLst>
                  <a:gd name="adj1" fmla="val 12500"/>
                  <a:gd name="adj2" fmla="val 1142319"/>
                  <a:gd name="adj3" fmla="val 20457681"/>
                  <a:gd name="adj4" fmla="val 923900"/>
                  <a:gd name="adj5" fmla="val 12500"/>
                </a:avLst>
              </a:prstGeom>
              <a:gradFill flip="none" rotWithShape="1">
                <a:gsLst>
                  <a:gs pos="50000">
                    <a:srgbClr val="ED7B03"/>
                  </a:gs>
                  <a:gs pos="50000">
                    <a:srgbClr val="FAB104"/>
                  </a:gs>
                </a:gsLst>
                <a:lin ang="16200000" scaled="1"/>
                <a:tileRect/>
              </a:gradFill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 dirty="0">
                  <a:ln w="0"/>
                  <a:gradFill>
                    <a:gsLst>
                      <a:gs pos="21000">
                        <a:srgbClr val="53575C"/>
                      </a:gs>
                      <a:gs pos="88000">
                        <a:srgbClr val="C5C7CA"/>
                      </a:gs>
                    </a:gsLst>
                    <a:lin ang="5400000"/>
                  </a:gra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976695" y="3383974"/>
                <a:ext cx="426451" cy="4041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lang="en-US" altLang="ko-KR" sz="1100" spc="50" dirty="0">
                    <a:ln w="13500">
                      <a:solidFill>
                        <a:srgbClr val="4F81BD">
                          <a:shade val="2500"/>
                          <a:alpha val="65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effectLst>
                      <a:glow rad="63500">
                        <a:prstClr val="white">
                          <a:lumMod val="95000"/>
                          <a:alpha val="10000"/>
                        </a:prstClr>
                      </a:glow>
                    </a:effectLst>
                    <a:latin typeface="나눔고딕" panose="020D0604000000000000" pitchFamily="50" charset="-127"/>
                    <a:ea typeface="나눔고딕" panose="020D0604000000000000" pitchFamily="50" charset="-127"/>
                    <a:cs typeface="+mj-cs"/>
                  </a:rPr>
                  <a:t>2</a:t>
                </a:r>
              </a:p>
            </p:txBody>
          </p:sp>
        </p:grpSp>
      </p:grpSp>
      <p:sp>
        <p:nvSpPr>
          <p:cNvPr id="34" name="직사각형 33"/>
          <p:cNvSpPr/>
          <p:nvPr/>
        </p:nvSpPr>
        <p:spPr>
          <a:xfrm>
            <a:off x="4026589" y="4574669"/>
            <a:ext cx="1908712" cy="3569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t"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9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H/W </a:t>
            </a:r>
            <a:r>
              <a:rPr lang="ko-KR" altLang="en-US" sz="9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기반 보안 칩 탑재로 전구간암호화 </a:t>
            </a:r>
            <a:r>
              <a:rPr lang="ko-KR" altLang="en-US" sz="9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스트림을</a:t>
            </a:r>
            <a:r>
              <a:rPr lang="ko-KR" altLang="en-US" sz="9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전송하여 전구간 보안</a:t>
            </a:r>
            <a:endParaRPr lang="en-US" altLang="ko-KR" sz="9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36" name="그룹 35"/>
          <p:cNvGrpSpPr/>
          <p:nvPr/>
        </p:nvGrpSpPr>
        <p:grpSpPr>
          <a:xfrm>
            <a:off x="1547974" y="3753053"/>
            <a:ext cx="1904624" cy="1269231"/>
            <a:chOff x="10173612" y="5523430"/>
            <a:chExt cx="2930524" cy="1515641"/>
          </a:xfrm>
        </p:grpSpPr>
        <p:sp>
          <p:nvSpPr>
            <p:cNvPr id="37" name="대각선 방향의 모서리가 둥근 사각형 36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8" name="양쪽 모서리가 둥근 사각형 37"/>
            <p:cNvSpPr/>
            <p:nvPr/>
          </p:nvSpPr>
          <p:spPr>
            <a:xfrm>
              <a:off x="10173612" y="5523430"/>
              <a:ext cx="2930524" cy="387781"/>
            </a:xfrm>
            <a:prstGeom prst="round2SameRect">
              <a:avLst/>
            </a:prstGeom>
            <a:blipFill>
              <a:blip r:embed="rId4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en-US" altLang="ko-KR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KEY  </a:t>
              </a: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관리 효과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39" name="그룹 38"/>
          <p:cNvGrpSpPr/>
          <p:nvPr/>
        </p:nvGrpSpPr>
        <p:grpSpPr>
          <a:xfrm>
            <a:off x="1572387" y="3776917"/>
            <a:ext cx="276038" cy="272363"/>
            <a:chOff x="-162767" y="2447627"/>
            <a:chExt cx="384947" cy="379822"/>
          </a:xfrm>
        </p:grpSpPr>
        <p:sp>
          <p:nvSpPr>
            <p:cNvPr id="40" name="타원 39"/>
            <p:cNvSpPr/>
            <p:nvPr/>
          </p:nvSpPr>
          <p:spPr>
            <a:xfrm>
              <a:off x="-102665" y="2512492"/>
              <a:ext cx="255537" cy="2555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grpSp>
          <p:nvGrpSpPr>
            <p:cNvPr id="41" name="그룹 40"/>
            <p:cNvGrpSpPr/>
            <p:nvPr/>
          </p:nvGrpSpPr>
          <p:grpSpPr>
            <a:xfrm>
              <a:off x="-162767" y="2447627"/>
              <a:ext cx="384947" cy="379822"/>
              <a:chOff x="976695" y="3383974"/>
              <a:chExt cx="426451" cy="420774"/>
            </a:xfrm>
          </p:grpSpPr>
          <p:sp>
            <p:nvSpPr>
              <p:cNvPr id="42" name="원형 화살표 41"/>
              <p:cNvSpPr/>
              <p:nvPr/>
            </p:nvSpPr>
            <p:spPr>
              <a:xfrm>
                <a:off x="976696" y="3383974"/>
                <a:ext cx="420774" cy="420774"/>
              </a:xfrm>
              <a:prstGeom prst="circularArrow">
                <a:avLst>
                  <a:gd name="adj1" fmla="val 12500"/>
                  <a:gd name="adj2" fmla="val 1142319"/>
                  <a:gd name="adj3" fmla="val 20457681"/>
                  <a:gd name="adj4" fmla="val 923900"/>
                  <a:gd name="adj5" fmla="val 12500"/>
                </a:avLst>
              </a:prstGeom>
              <a:gradFill flip="none" rotWithShape="1">
                <a:gsLst>
                  <a:gs pos="50000">
                    <a:srgbClr val="ED7B03"/>
                  </a:gs>
                  <a:gs pos="50000">
                    <a:srgbClr val="FAB104"/>
                  </a:gs>
                </a:gsLst>
                <a:lin ang="16200000" scaled="1"/>
                <a:tileRect/>
              </a:gradFill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 dirty="0">
                  <a:ln w="0"/>
                  <a:gradFill>
                    <a:gsLst>
                      <a:gs pos="21000">
                        <a:srgbClr val="53575C"/>
                      </a:gs>
                      <a:gs pos="88000">
                        <a:srgbClr val="C5C7CA"/>
                      </a:gs>
                    </a:gsLst>
                    <a:lin ang="5400000"/>
                  </a:gra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43" name="TextBox 42"/>
              <p:cNvSpPr txBox="1"/>
              <p:nvPr/>
            </p:nvSpPr>
            <p:spPr>
              <a:xfrm>
                <a:off x="976695" y="3383974"/>
                <a:ext cx="426451" cy="4041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lang="en-US" altLang="ko-KR" sz="1100" spc="50" dirty="0">
                    <a:ln w="13500">
                      <a:solidFill>
                        <a:srgbClr val="4F81BD">
                          <a:shade val="2500"/>
                          <a:alpha val="65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effectLst>
                      <a:glow rad="63500">
                        <a:prstClr val="white">
                          <a:lumMod val="95000"/>
                          <a:alpha val="10000"/>
                        </a:prstClr>
                      </a:glow>
                    </a:effectLst>
                    <a:latin typeface="나눔고딕" panose="020D0604000000000000" pitchFamily="50" charset="-127"/>
                    <a:ea typeface="나눔고딕" panose="020D0604000000000000" pitchFamily="50" charset="-127"/>
                    <a:cs typeface="+mj-cs"/>
                  </a:rPr>
                  <a:t>1</a:t>
                </a:r>
              </a:p>
            </p:txBody>
          </p:sp>
        </p:grpSp>
      </p:grpSp>
      <p:sp>
        <p:nvSpPr>
          <p:cNvPr id="44" name="직사각형 43"/>
          <p:cNvSpPr/>
          <p:nvPr/>
        </p:nvSpPr>
        <p:spPr>
          <a:xfrm>
            <a:off x="1574110" y="4574669"/>
            <a:ext cx="1908712" cy="3569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t"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9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IP </a:t>
            </a:r>
            <a:r>
              <a:rPr lang="ko-KR" altLang="en-US" sz="9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단말 내부에 칩 형태로 </a:t>
            </a:r>
            <a:r>
              <a:rPr lang="en-US" altLang="ko-KR" sz="9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KEY </a:t>
            </a:r>
            <a:r>
              <a:rPr lang="ko-KR" altLang="en-US" sz="9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를 관리함으로</a:t>
            </a:r>
            <a:r>
              <a:rPr lang="en-US" altLang="ko-KR" sz="9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해킹 시 </a:t>
            </a:r>
            <a:r>
              <a:rPr lang="en-US" altLang="ko-KR" sz="9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KEY </a:t>
            </a:r>
            <a:r>
              <a:rPr lang="ko-KR" altLang="en-US" sz="9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탈취 불가함</a:t>
            </a:r>
            <a:endParaRPr lang="en-US" altLang="ko-KR" sz="9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46" name="그룹 45"/>
          <p:cNvGrpSpPr/>
          <p:nvPr/>
        </p:nvGrpSpPr>
        <p:grpSpPr>
          <a:xfrm>
            <a:off x="6488441" y="3753053"/>
            <a:ext cx="1904624" cy="1269231"/>
            <a:chOff x="10173612" y="5523430"/>
            <a:chExt cx="2930524" cy="1515641"/>
          </a:xfrm>
        </p:grpSpPr>
        <p:sp>
          <p:nvSpPr>
            <p:cNvPr id="47" name="대각선 방향의 모서리가 둥근 사각형 46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48" name="양쪽 모서리가 둥근 사각형 47"/>
            <p:cNvSpPr/>
            <p:nvPr/>
          </p:nvSpPr>
          <p:spPr>
            <a:xfrm>
              <a:off x="10173612" y="5523430"/>
              <a:ext cx="2930524" cy="387781"/>
            </a:xfrm>
            <a:prstGeom prst="round2SameRect">
              <a:avLst/>
            </a:prstGeom>
            <a:blipFill>
              <a:blip r:embed="rId4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en-US" altLang="ko-KR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Performance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49" name="그룹 48"/>
          <p:cNvGrpSpPr/>
          <p:nvPr/>
        </p:nvGrpSpPr>
        <p:grpSpPr>
          <a:xfrm>
            <a:off x="6512854" y="3776917"/>
            <a:ext cx="276038" cy="272363"/>
            <a:chOff x="-162767" y="2447627"/>
            <a:chExt cx="384947" cy="379822"/>
          </a:xfrm>
        </p:grpSpPr>
        <p:sp>
          <p:nvSpPr>
            <p:cNvPr id="50" name="타원 49"/>
            <p:cNvSpPr/>
            <p:nvPr/>
          </p:nvSpPr>
          <p:spPr>
            <a:xfrm>
              <a:off x="-102665" y="2512492"/>
              <a:ext cx="255537" cy="2555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grpSp>
          <p:nvGrpSpPr>
            <p:cNvPr id="51" name="그룹 50"/>
            <p:cNvGrpSpPr/>
            <p:nvPr/>
          </p:nvGrpSpPr>
          <p:grpSpPr>
            <a:xfrm>
              <a:off x="-162767" y="2447627"/>
              <a:ext cx="384947" cy="379822"/>
              <a:chOff x="976695" y="3383974"/>
              <a:chExt cx="426451" cy="420774"/>
            </a:xfrm>
          </p:grpSpPr>
          <p:sp>
            <p:nvSpPr>
              <p:cNvPr id="52" name="원형 화살표 51"/>
              <p:cNvSpPr/>
              <p:nvPr/>
            </p:nvSpPr>
            <p:spPr>
              <a:xfrm>
                <a:off x="976696" y="3383974"/>
                <a:ext cx="420774" cy="420774"/>
              </a:xfrm>
              <a:prstGeom prst="circularArrow">
                <a:avLst>
                  <a:gd name="adj1" fmla="val 12500"/>
                  <a:gd name="adj2" fmla="val 1142319"/>
                  <a:gd name="adj3" fmla="val 20457681"/>
                  <a:gd name="adj4" fmla="val 923900"/>
                  <a:gd name="adj5" fmla="val 12500"/>
                </a:avLst>
              </a:prstGeom>
              <a:gradFill flip="none" rotWithShape="1">
                <a:gsLst>
                  <a:gs pos="50000">
                    <a:srgbClr val="ED7B03"/>
                  </a:gs>
                  <a:gs pos="50000">
                    <a:srgbClr val="FAB104"/>
                  </a:gs>
                </a:gsLst>
                <a:lin ang="16200000" scaled="1"/>
                <a:tileRect/>
              </a:gradFill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 dirty="0">
                  <a:ln w="0"/>
                  <a:gradFill>
                    <a:gsLst>
                      <a:gs pos="21000">
                        <a:srgbClr val="53575C"/>
                      </a:gs>
                      <a:gs pos="88000">
                        <a:srgbClr val="C5C7CA"/>
                      </a:gs>
                    </a:gsLst>
                    <a:lin ang="5400000"/>
                  </a:gra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976695" y="3383974"/>
                <a:ext cx="426451" cy="4041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lang="en-US" altLang="ko-KR" sz="1100" spc="50" dirty="0">
                    <a:ln w="13500">
                      <a:solidFill>
                        <a:srgbClr val="4F81BD">
                          <a:shade val="2500"/>
                          <a:alpha val="65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effectLst>
                      <a:glow rad="63500">
                        <a:prstClr val="white">
                          <a:lumMod val="95000"/>
                          <a:alpha val="10000"/>
                        </a:prstClr>
                      </a:glow>
                    </a:effectLst>
                    <a:latin typeface="나눔고딕" panose="020D0604000000000000" pitchFamily="50" charset="-127"/>
                    <a:ea typeface="나눔고딕" panose="020D0604000000000000" pitchFamily="50" charset="-127"/>
                    <a:cs typeface="+mj-cs"/>
                  </a:rPr>
                  <a:t>3</a:t>
                </a:r>
              </a:p>
            </p:txBody>
          </p:sp>
        </p:grpSp>
      </p:grpSp>
      <p:sp>
        <p:nvSpPr>
          <p:cNvPr id="54" name="직사각형 53"/>
          <p:cNvSpPr/>
          <p:nvPr/>
        </p:nvSpPr>
        <p:spPr>
          <a:xfrm>
            <a:off x="6514577" y="4574669"/>
            <a:ext cx="1908712" cy="3569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t"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9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H/W </a:t>
            </a:r>
            <a:r>
              <a:rPr lang="ko-KR" altLang="en-US" sz="9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보안 칩이 별도로 동작하여 </a:t>
            </a:r>
            <a:r>
              <a:rPr lang="ko-KR" altLang="en-US" sz="9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암복호화</a:t>
            </a:r>
            <a:r>
              <a:rPr lang="ko-KR" altLang="en-US" sz="9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S/W </a:t>
            </a:r>
            <a:r>
              <a:rPr lang="ko-KR" altLang="en-US" sz="9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리소스를 확보하여 확장</a:t>
            </a:r>
            <a:endParaRPr lang="en-US" altLang="ko-KR" sz="900" b="1" dirty="0">
              <a:solidFill>
                <a:schemeClr val="tx1">
                  <a:lumMod val="85000"/>
                  <a:lumOff val="1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56" name="그림 5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421" y="4189486"/>
            <a:ext cx="216290" cy="253917"/>
          </a:xfrm>
          <a:prstGeom prst="rect">
            <a:avLst/>
          </a:prstGeom>
        </p:spPr>
      </p:pic>
      <p:pic>
        <p:nvPicPr>
          <p:cNvPr id="57" name="그림 5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466" y="4203903"/>
            <a:ext cx="347101" cy="239500"/>
          </a:xfrm>
          <a:prstGeom prst="rect">
            <a:avLst/>
          </a:prstGeom>
        </p:spPr>
      </p:pic>
      <p:pic>
        <p:nvPicPr>
          <p:cNvPr id="58" name="그림 5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796" y="4216682"/>
            <a:ext cx="239545" cy="216024"/>
          </a:xfrm>
          <a:prstGeom prst="rect">
            <a:avLst/>
          </a:prstGeom>
        </p:spPr>
      </p:pic>
      <p:pic>
        <p:nvPicPr>
          <p:cNvPr id="59" name="그림 5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9838" y="4218139"/>
            <a:ext cx="314616" cy="231911"/>
          </a:xfrm>
          <a:prstGeom prst="rect">
            <a:avLst/>
          </a:prstGeom>
        </p:spPr>
      </p:pic>
      <p:pic>
        <p:nvPicPr>
          <p:cNvPr id="61" name="그림 6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6967" y="4222529"/>
            <a:ext cx="216290" cy="253917"/>
          </a:xfrm>
          <a:prstGeom prst="rect">
            <a:avLst/>
          </a:prstGeom>
        </p:spPr>
      </p:pic>
      <p:pic>
        <p:nvPicPr>
          <p:cNvPr id="62" name="그림 6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7012" y="4236946"/>
            <a:ext cx="347101" cy="239500"/>
          </a:xfrm>
          <a:prstGeom prst="rect">
            <a:avLst/>
          </a:prstGeom>
        </p:spPr>
      </p:pic>
      <p:pic>
        <p:nvPicPr>
          <p:cNvPr id="63" name="그림 6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7342" y="4249725"/>
            <a:ext cx="239545" cy="216024"/>
          </a:xfrm>
          <a:prstGeom prst="rect">
            <a:avLst/>
          </a:prstGeom>
        </p:spPr>
      </p:pic>
      <p:pic>
        <p:nvPicPr>
          <p:cNvPr id="64" name="그림 6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384" y="4251182"/>
            <a:ext cx="314616" cy="231911"/>
          </a:xfrm>
          <a:prstGeom prst="rect">
            <a:avLst/>
          </a:prstGeom>
        </p:spPr>
      </p:pic>
      <p:pic>
        <p:nvPicPr>
          <p:cNvPr id="65" name="그림 6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900" y="4232971"/>
            <a:ext cx="216290" cy="253917"/>
          </a:xfrm>
          <a:prstGeom prst="rect">
            <a:avLst/>
          </a:prstGeom>
        </p:spPr>
      </p:pic>
      <p:pic>
        <p:nvPicPr>
          <p:cNvPr id="66" name="그림 6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2945" y="4247388"/>
            <a:ext cx="347101" cy="239500"/>
          </a:xfrm>
          <a:prstGeom prst="rect">
            <a:avLst/>
          </a:prstGeom>
        </p:spPr>
      </p:pic>
      <p:pic>
        <p:nvPicPr>
          <p:cNvPr id="67" name="그림 6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275" y="4260167"/>
            <a:ext cx="239545" cy="216024"/>
          </a:xfrm>
          <a:prstGeom prst="rect">
            <a:avLst/>
          </a:prstGeom>
        </p:spPr>
      </p:pic>
      <p:pic>
        <p:nvPicPr>
          <p:cNvPr id="68" name="그림 6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4317" y="4261624"/>
            <a:ext cx="314616" cy="231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1608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363530" y="434401"/>
            <a:ext cx="161939" cy="157326"/>
          </a:xfrm>
          <a:prstGeom prst="rect">
            <a:avLst/>
          </a:prstGeom>
          <a:pattFill prst="ltUpDiag">
            <a:fgClr>
              <a:schemeClr val="bg1"/>
            </a:fgClr>
            <a:bgClr>
              <a:schemeClr val="tx1">
                <a:lumMod val="50000"/>
                <a:lumOff val="50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b="1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7190" y="331719"/>
            <a:ext cx="533617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ko-KR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DEEK </a:t>
            </a:r>
            <a:r>
              <a:rPr lang="ko-KR" altLang="en-US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네트워크 구성도</a:t>
            </a:r>
            <a:endParaRPr lang="ko-KR" altLang="en-US" b="1" spc="-150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grpSp>
        <p:nvGrpSpPr>
          <p:cNvPr id="4" name="Group 85"/>
          <p:cNvGrpSpPr/>
          <p:nvPr/>
        </p:nvGrpSpPr>
        <p:grpSpPr>
          <a:xfrm>
            <a:off x="758520" y="881376"/>
            <a:ext cx="371819" cy="321281"/>
            <a:chOff x="504994" y="5962425"/>
            <a:chExt cx="449901" cy="388750"/>
          </a:xfrm>
          <a:solidFill>
            <a:srgbClr val="2E6CA4"/>
          </a:solidFill>
        </p:grpSpPr>
        <p:sp>
          <p:nvSpPr>
            <p:cNvPr id="5" name="Freeform 591"/>
            <p:cNvSpPr>
              <a:spLocks noEditPoints="1"/>
            </p:cNvSpPr>
            <p:nvPr/>
          </p:nvSpPr>
          <p:spPr bwMode="auto">
            <a:xfrm>
              <a:off x="504994" y="5962425"/>
              <a:ext cx="449901" cy="388750"/>
            </a:xfrm>
            <a:custGeom>
              <a:avLst/>
              <a:gdLst>
                <a:gd name="T0" fmla="*/ 55 w 927"/>
                <a:gd name="T1" fmla="*/ 39 h 800"/>
                <a:gd name="T2" fmla="*/ 48 w 927"/>
                <a:gd name="T3" fmla="*/ 42 h 800"/>
                <a:gd name="T4" fmla="*/ 42 w 927"/>
                <a:gd name="T5" fmla="*/ 46 h 800"/>
                <a:gd name="T6" fmla="*/ 39 w 927"/>
                <a:gd name="T7" fmla="*/ 54 h 800"/>
                <a:gd name="T8" fmla="*/ 39 w 927"/>
                <a:gd name="T9" fmla="*/ 559 h 800"/>
                <a:gd name="T10" fmla="*/ 40 w 927"/>
                <a:gd name="T11" fmla="*/ 568 h 800"/>
                <a:gd name="T12" fmla="*/ 45 w 927"/>
                <a:gd name="T13" fmla="*/ 573 h 800"/>
                <a:gd name="T14" fmla="*/ 50 w 927"/>
                <a:gd name="T15" fmla="*/ 578 h 800"/>
                <a:gd name="T16" fmla="*/ 58 w 927"/>
                <a:gd name="T17" fmla="*/ 579 h 800"/>
                <a:gd name="T18" fmla="*/ 154 w 927"/>
                <a:gd name="T19" fmla="*/ 706 h 800"/>
                <a:gd name="T20" fmla="*/ 868 w 927"/>
                <a:gd name="T21" fmla="*/ 579 h 800"/>
                <a:gd name="T22" fmla="*/ 877 w 927"/>
                <a:gd name="T23" fmla="*/ 578 h 800"/>
                <a:gd name="T24" fmla="*/ 883 w 927"/>
                <a:gd name="T25" fmla="*/ 573 h 800"/>
                <a:gd name="T26" fmla="*/ 887 w 927"/>
                <a:gd name="T27" fmla="*/ 568 h 800"/>
                <a:gd name="T28" fmla="*/ 888 w 927"/>
                <a:gd name="T29" fmla="*/ 559 h 800"/>
                <a:gd name="T30" fmla="*/ 888 w 927"/>
                <a:gd name="T31" fmla="*/ 54 h 800"/>
                <a:gd name="T32" fmla="*/ 886 w 927"/>
                <a:gd name="T33" fmla="*/ 46 h 800"/>
                <a:gd name="T34" fmla="*/ 880 w 927"/>
                <a:gd name="T35" fmla="*/ 42 h 800"/>
                <a:gd name="T36" fmla="*/ 873 w 927"/>
                <a:gd name="T37" fmla="*/ 39 h 800"/>
                <a:gd name="T38" fmla="*/ 58 w 927"/>
                <a:gd name="T39" fmla="*/ 38 h 800"/>
                <a:gd name="T40" fmla="*/ 115 w 927"/>
                <a:gd name="T41" fmla="*/ 618 h 800"/>
                <a:gd name="T42" fmla="*/ 46 w 927"/>
                <a:gd name="T43" fmla="*/ 617 h 800"/>
                <a:gd name="T44" fmla="*/ 26 w 927"/>
                <a:gd name="T45" fmla="*/ 608 h 800"/>
                <a:gd name="T46" fmla="*/ 10 w 927"/>
                <a:gd name="T47" fmla="*/ 592 h 800"/>
                <a:gd name="T48" fmla="*/ 1 w 927"/>
                <a:gd name="T49" fmla="*/ 571 h 800"/>
                <a:gd name="T50" fmla="*/ 0 w 927"/>
                <a:gd name="T51" fmla="*/ 58 h 800"/>
                <a:gd name="T52" fmla="*/ 4 w 927"/>
                <a:gd name="T53" fmla="*/ 35 h 800"/>
                <a:gd name="T54" fmla="*/ 17 w 927"/>
                <a:gd name="T55" fmla="*/ 16 h 800"/>
                <a:gd name="T56" fmla="*/ 36 w 927"/>
                <a:gd name="T57" fmla="*/ 5 h 800"/>
                <a:gd name="T58" fmla="*/ 58 w 927"/>
                <a:gd name="T59" fmla="*/ 0 h 800"/>
                <a:gd name="T60" fmla="*/ 881 w 927"/>
                <a:gd name="T61" fmla="*/ 0 h 800"/>
                <a:gd name="T62" fmla="*/ 901 w 927"/>
                <a:gd name="T63" fmla="*/ 9 h 800"/>
                <a:gd name="T64" fmla="*/ 917 w 927"/>
                <a:gd name="T65" fmla="*/ 25 h 800"/>
                <a:gd name="T66" fmla="*/ 926 w 927"/>
                <a:gd name="T67" fmla="*/ 46 h 800"/>
                <a:gd name="T68" fmla="*/ 927 w 927"/>
                <a:gd name="T69" fmla="*/ 559 h 800"/>
                <a:gd name="T70" fmla="*/ 922 w 927"/>
                <a:gd name="T71" fmla="*/ 582 h 800"/>
                <a:gd name="T72" fmla="*/ 910 w 927"/>
                <a:gd name="T73" fmla="*/ 601 h 800"/>
                <a:gd name="T74" fmla="*/ 891 w 927"/>
                <a:gd name="T75" fmla="*/ 612 h 800"/>
                <a:gd name="T76" fmla="*/ 868 w 927"/>
                <a:gd name="T77" fmla="*/ 618 h 800"/>
                <a:gd name="T78" fmla="*/ 115 w 927"/>
                <a:gd name="T79" fmla="*/ 80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27" h="800">
                  <a:moveTo>
                    <a:pt x="58" y="38"/>
                  </a:moveTo>
                  <a:lnTo>
                    <a:pt x="55" y="39"/>
                  </a:lnTo>
                  <a:lnTo>
                    <a:pt x="50" y="39"/>
                  </a:lnTo>
                  <a:lnTo>
                    <a:pt x="48" y="42"/>
                  </a:lnTo>
                  <a:lnTo>
                    <a:pt x="45" y="43"/>
                  </a:lnTo>
                  <a:lnTo>
                    <a:pt x="42" y="46"/>
                  </a:lnTo>
                  <a:lnTo>
                    <a:pt x="40" y="51"/>
                  </a:lnTo>
                  <a:lnTo>
                    <a:pt x="39" y="54"/>
                  </a:lnTo>
                  <a:lnTo>
                    <a:pt x="39" y="58"/>
                  </a:lnTo>
                  <a:lnTo>
                    <a:pt x="39" y="559"/>
                  </a:lnTo>
                  <a:lnTo>
                    <a:pt x="39" y="563"/>
                  </a:lnTo>
                  <a:lnTo>
                    <a:pt x="40" y="568"/>
                  </a:lnTo>
                  <a:lnTo>
                    <a:pt x="42" y="571"/>
                  </a:lnTo>
                  <a:lnTo>
                    <a:pt x="45" y="573"/>
                  </a:lnTo>
                  <a:lnTo>
                    <a:pt x="48" y="575"/>
                  </a:lnTo>
                  <a:lnTo>
                    <a:pt x="50" y="578"/>
                  </a:lnTo>
                  <a:lnTo>
                    <a:pt x="55" y="579"/>
                  </a:lnTo>
                  <a:lnTo>
                    <a:pt x="58" y="579"/>
                  </a:lnTo>
                  <a:lnTo>
                    <a:pt x="154" y="579"/>
                  </a:lnTo>
                  <a:lnTo>
                    <a:pt x="154" y="706"/>
                  </a:lnTo>
                  <a:lnTo>
                    <a:pt x="282" y="579"/>
                  </a:lnTo>
                  <a:lnTo>
                    <a:pt x="868" y="579"/>
                  </a:lnTo>
                  <a:lnTo>
                    <a:pt x="873" y="579"/>
                  </a:lnTo>
                  <a:lnTo>
                    <a:pt x="877" y="578"/>
                  </a:lnTo>
                  <a:lnTo>
                    <a:pt x="880" y="575"/>
                  </a:lnTo>
                  <a:lnTo>
                    <a:pt x="883" y="573"/>
                  </a:lnTo>
                  <a:lnTo>
                    <a:pt x="886" y="571"/>
                  </a:lnTo>
                  <a:lnTo>
                    <a:pt x="887" y="568"/>
                  </a:lnTo>
                  <a:lnTo>
                    <a:pt x="888" y="563"/>
                  </a:lnTo>
                  <a:lnTo>
                    <a:pt x="888" y="559"/>
                  </a:lnTo>
                  <a:lnTo>
                    <a:pt x="888" y="58"/>
                  </a:lnTo>
                  <a:lnTo>
                    <a:pt x="888" y="54"/>
                  </a:lnTo>
                  <a:lnTo>
                    <a:pt x="887" y="51"/>
                  </a:lnTo>
                  <a:lnTo>
                    <a:pt x="886" y="46"/>
                  </a:lnTo>
                  <a:lnTo>
                    <a:pt x="883" y="43"/>
                  </a:lnTo>
                  <a:lnTo>
                    <a:pt x="880" y="42"/>
                  </a:lnTo>
                  <a:lnTo>
                    <a:pt x="877" y="39"/>
                  </a:lnTo>
                  <a:lnTo>
                    <a:pt x="873" y="39"/>
                  </a:lnTo>
                  <a:lnTo>
                    <a:pt x="868" y="38"/>
                  </a:lnTo>
                  <a:lnTo>
                    <a:pt x="58" y="38"/>
                  </a:lnTo>
                  <a:close/>
                  <a:moveTo>
                    <a:pt x="115" y="800"/>
                  </a:moveTo>
                  <a:lnTo>
                    <a:pt x="115" y="618"/>
                  </a:lnTo>
                  <a:lnTo>
                    <a:pt x="58" y="618"/>
                  </a:lnTo>
                  <a:lnTo>
                    <a:pt x="46" y="617"/>
                  </a:lnTo>
                  <a:lnTo>
                    <a:pt x="36" y="612"/>
                  </a:lnTo>
                  <a:lnTo>
                    <a:pt x="26" y="608"/>
                  </a:lnTo>
                  <a:lnTo>
                    <a:pt x="17" y="601"/>
                  </a:lnTo>
                  <a:lnTo>
                    <a:pt x="10" y="592"/>
                  </a:lnTo>
                  <a:lnTo>
                    <a:pt x="4" y="582"/>
                  </a:lnTo>
                  <a:lnTo>
                    <a:pt x="1" y="571"/>
                  </a:lnTo>
                  <a:lnTo>
                    <a:pt x="0" y="559"/>
                  </a:lnTo>
                  <a:lnTo>
                    <a:pt x="0" y="58"/>
                  </a:lnTo>
                  <a:lnTo>
                    <a:pt x="1" y="46"/>
                  </a:lnTo>
                  <a:lnTo>
                    <a:pt x="4" y="35"/>
                  </a:lnTo>
                  <a:lnTo>
                    <a:pt x="10" y="25"/>
                  </a:lnTo>
                  <a:lnTo>
                    <a:pt x="17" y="16"/>
                  </a:lnTo>
                  <a:lnTo>
                    <a:pt x="26" y="9"/>
                  </a:lnTo>
                  <a:lnTo>
                    <a:pt x="36" y="5"/>
                  </a:lnTo>
                  <a:lnTo>
                    <a:pt x="46" y="0"/>
                  </a:lnTo>
                  <a:lnTo>
                    <a:pt x="58" y="0"/>
                  </a:lnTo>
                  <a:lnTo>
                    <a:pt x="868" y="0"/>
                  </a:lnTo>
                  <a:lnTo>
                    <a:pt x="881" y="0"/>
                  </a:lnTo>
                  <a:lnTo>
                    <a:pt x="891" y="5"/>
                  </a:lnTo>
                  <a:lnTo>
                    <a:pt x="901" y="9"/>
                  </a:lnTo>
                  <a:lnTo>
                    <a:pt x="910" y="16"/>
                  </a:lnTo>
                  <a:lnTo>
                    <a:pt x="917" y="25"/>
                  </a:lnTo>
                  <a:lnTo>
                    <a:pt x="922" y="35"/>
                  </a:lnTo>
                  <a:lnTo>
                    <a:pt x="926" y="46"/>
                  </a:lnTo>
                  <a:lnTo>
                    <a:pt x="927" y="58"/>
                  </a:lnTo>
                  <a:lnTo>
                    <a:pt x="927" y="559"/>
                  </a:lnTo>
                  <a:lnTo>
                    <a:pt x="926" y="571"/>
                  </a:lnTo>
                  <a:lnTo>
                    <a:pt x="922" y="582"/>
                  </a:lnTo>
                  <a:lnTo>
                    <a:pt x="917" y="592"/>
                  </a:lnTo>
                  <a:lnTo>
                    <a:pt x="910" y="601"/>
                  </a:lnTo>
                  <a:lnTo>
                    <a:pt x="901" y="608"/>
                  </a:lnTo>
                  <a:lnTo>
                    <a:pt x="891" y="612"/>
                  </a:lnTo>
                  <a:lnTo>
                    <a:pt x="881" y="617"/>
                  </a:lnTo>
                  <a:lnTo>
                    <a:pt x="868" y="618"/>
                  </a:lnTo>
                  <a:lnTo>
                    <a:pt x="298" y="618"/>
                  </a:lnTo>
                  <a:lnTo>
                    <a:pt x="115" y="8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592"/>
            <p:cNvSpPr>
              <a:spLocks/>
            </p:cNvSpPr>
            <p:nvPr/>
          </p:nvSpPr>
          <p:spPr bwMode="auto">
            <a:xfrm>
              <a:off x="636033" y="6093464"/>
              <a:ext cx="37856" cy="37856"/>
            </a:xfrm>
            <a:custGeom>
              <a:avLst/>
              <a:gdLst>
                <a:gd name="T0" fmla="*/ 39 w 76"/>
                <a:gd name="T1" fmla="*/ 0 h 77"/>
                <a:gd name="T2" fmla="*/ 46 w 76"/>
                <a:gd name="T3" fmla="*/ 1 h 77"/>
                <a:gd name="T4" fmla="*/ 53 w 76"/>
                <a:gd name="T5" fmla="*/ 2 h 77"/>
                <a:gd name="T6" fmla="*/ 60 w 76"/>
                <a:gd name="T7" fmla="*/ 7 h 77"/>
                <a:gd name="T8" fmla="*/ 66 w 76"/>
                <a:gd name="T9" fmla="*/ 11 h 77"/>
                <a:gd name="T10" fmla="*/ 70 w 76"/>
                <a:gd name="T11" fmla="*/ 17 h 77"/>
                <a:gd name="T12" fmla="*/ 73 w 76"/>
                <a:gd name="T13" fmla="*/ 24 h 77"/>
                <a:gd name="T14" fmla="*/ 76 w 76"/>
                <a:gd name="T15" fmla="*/ 31 h 77"/>
                <a:gd name="T16" fmla="*/ 76 w 76"/>
                <a:gd name="T17" fmla="*/ 38 h 77"/>
                <a:gd name="T18" fmla="*/ 76 w 76"/>
                <a:gd name="T19" fmla="*/ 46 h 77"/>
                <a:gd name="T20" fmla="*/ 73 w 76"/>
                <a:gd name="T21" fmla="*/ 53 h 77"/>
                <a:gd name="T22" fmla="*/ 70 w 76"/>
                <a:gd name="T23" fmla="*/ 60 h 77"/>
                <a:gd name="T24" fmla="*/ 66 w 76"/>
                <a:gd name="T25" fmla="*/ 66 h 77"/>
                <a:gd name="T26" fmla="*/ 60 w 76"/>
                <a:gd name="T27" fmla="*/ 70 h 77"/>
                <a:gd name="T28" fmla="*/ 53 w 76"/>
                <a:gd name="T29" fmla="*/ 74 h 77"/>
                <a:gd name="T30" fmla="*/ 46 w 76"/>
                <a:gd name="T31" fmla="*/ 76 h 77"/>
                <a:gd name="T32" fmla="*/ 39 w 76"/>
                <a:gd name="T33" fmla="*/ 77 h 77"/>
                <a:gd name="T34" fmla="*/ 30 w 76"/>
                <a:gd name="T35" fmla="*/ 76 h 77"/>
                <a:gd name="T36" fmla="*/ 23 w 76"/>
                <a:gd name="T37" fmla="*/ 74 h 77"/>
                <a:gd name="T38" fmla="*/ 17 w 76"/>
                <a:gd name="T39" fmla="*/ 70 h 77"/>
                <a:gd name="T40" fmla="*/ 11 w 76"/>
                <a:gd name="T41" fmla="*/ 66 h 77"/>
                <a:gd name="T42" fmla="*/ 5 w 76"/>
                <a:gd name="T43" fmla="*/ 60 h 77"/>
                <a:gd name="T44" fmla="*/ 3 w 76"/>
                <a:gd name="T45" fmla="*/ 53 h 77"/>
                <a:gd name="T46" fmla="*/ 0 w 76"/>
                <a:gd name="T47" fmla="*/ 46 h 77"/>
                <a:gd name="T48" fmla="*/ 0 w 76"/>
                <a:gd name="T49" fmla="*/ 38 h 77"/>
                <a:gd name="T50" fmla="*/ 0 w 76"/>
                <a:gd name="T51" fmla="*/ 31 h 77"/>
                <a:gd name="T52" fmla="*/ 3 w 76"/>
                <a:gd name="T53" fmla="*/ 24 h 77"/>
                <a:gd name="T54" fmla="*/ 5 w 76"/>
                <a:gd name="T55" fmla="*/ 17 h 77"/>
                <a:gd name="T56" fmla="*/ 11 w 76"/>
                <a:gd name="T57" fmla="*/ 11 h 77"/>
                <a:gd name="T58" fmla="*/ 17 w 76"/>
                <a:gd name="T59" fmla="*/ 7 h 77"/>
                <a:gd name="T60" fmla="*/ 23 w 76"/>
                <a:gd name="T61" fmla="*/ 2 h 77"/>
                <a:gd name="T62" fmla="*/ 30 w 76"/>
                <a:gd name="T63" fmla="*/ 1 h 77"/>
                <a:gd name="T64" fmla="*/ 39 w 76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6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3" y="24"/>
                  </a:lnTo>
                  <a:lnTo>
                    <a:pt x="76" y="31"/>
                  </a:lnTo>
                  <a:lnTo>
                    <a:pt x="76" y="38"/>
                  </a:lnTo>
                  <a:lnTo>
                    <a:pt x="76" y="46"/>
                  </a:lnTo>
                  <a:lnTo>
                    <a:pt x="73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5" y="60"/>
                  </a:lnTo>
                  <a:lnTo>
                    <a:pt x="3" y="53"/>
                  </a:lnTo>
                  <a:lnTo>
                    <a:pt x="0" y="46"/>
                  </a:lnTo>
                  <a:lnTo>
                    <a:pt x="0" y="38"/>
                  </a:lnTo>
                  <a:lnTo>
                    <a:pt x="0" y="31"/>
                  </a:lnTo>
                  <a:lnTo>
                    <a:pt x="3" y="24"/>
                  </a:lnTo>
                  <a:lnTo>
                    <a:pt x="5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593"/>
            <p:cNvSpPr>
              <a:spLocks/>
            </p:cNvSpPr>
            <p:nvPr/>
          </p:nvSpPr>
          <p:spPr bwMode="auto">
            <a:xfrm>
              <a:off x="786000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7 w 78"/>
                <a:gd name="T3" fmla="*/ 1 h 77"/>
                <a:gd name="T4" fmla="*/ 55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5 w 78"/>
                <a:gd name="T29" fmla="*/ 74 h 77"/>
                <a:gd name="T30" fmla="*/ 47 w 78"/>
                <a:gd name="T31" fmla="*/ 76 h 77"/>
                <a:gd name="T32" fmla="*/ 39 w 78"/>
                <a:gd name="T33" fmla="*/ 77 h 77"/>
                <a:gd name="T34" fmla="*/ 32 w 78"/>
                <a:gd name="T35" fmla="*/ 76 h 77"/>
                <a:gd name="T36" fmla="*/ 24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4 w 78"/>
                <a:gd name="T61" fmla="*/ 2 h 77"/>
                <a:gd name="T62" fmla="*/ 32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7" y="1"/>
                  </a:lnTo>
                  <a:lnTo>
                    <a:pt x="55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5" y="74"/>
                  </a:lnTo>
                  <a:lnTo>
                    <a:pt x="47" y="76"/>
                  </a:lnTo>
                  <a:lnTo>
                    <a:pt x="39" y="77"/>
                  </a:lnTo>
                  <a:lnTo>
                    <a:pt x="32" y="76"/>
                  </a:lnTo>
                  <a:lnTo>
                    <a:pt x="24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4" y="2"/>
                  </a:lnTo>
                  <a:lnTo>
                    <a:pt x="32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594"/>
            <p:cNvSpPr>
              <a:spLocks/>
            </p:cNvSpPr>
            <p:nvPr/>
          </p:nvSpPr>
          <p:spPr bwMode="auto">
            <a:xfrm>
              <a:off x="711745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6 w 78"/>
                <a:gd name="T3" fmla="*/ 1 h 77"/>
                <a:gd name="T4" fmla="*/ 53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3 w 78"/>
                <a:gd name="T29" fmla="*/ 74 h 77"/>
                <a:gd name="T30" fmla="*/ 46 w 78"/>
                <a:gd name="T31" fmla="*/ 76 h 77"/>
                <a:gd name="T32" fmla="*/ 39 w 78"/>
                <a:gd name="T33" fmla="*/ 77 h 77"/>
                <a:gd name="T34" fmla="*/ 30 w 78"/>
                <a:gd name="T35" fmla="*/ 76 h 77"/>
                <a:gd name="T36" fmla="*/ 23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3 w 78"/>
                <a:gd name="T61" fmla="*/ 2 h 77"/>
                <a:gd name="T62" fmla="*/ 30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242020" y="881376"/>
            <a:ext cx="628660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ko-KR" sz="1200" b="1" spc="-150" dirty="0" smtClean="0">
                <a:latin typeface="+mn-ea"/>
              </a:rPr>
              <a:t>IPCAM </a:t>
            </a:r>
            <a:r>
              <a:rPr lang="ko-KR" altLang="en-US" sz="1200" b="1" spc="-150" dirty="0" smtClean="0">
                <a:latin typeface="+mn-ea"/>
              </a:rPr>
              <a:t>에 내장된 암호화 칩으로 암호화 구성을 위한 별도의 추가 장비 불필요</a:t>
            </a:r>
            <a:r>
              <a:rPr lang="en-US" altLang="ko-KR" sz="1200" b="1" spc="-150" dirty="0" smtClean="0">
                <a:latin typeface="+mn-ea"/>
              </a:rPr>
              <a:t>.</a:t>
            </a:r>
            <a:r>
              <a:rPr lang="ko-KR" altLang="en-US" sz="1200" b="1" spc="-150" dirty="0" smtClean="0">
                <a:latin typeface="+mn-ea"/>
              </a:rPr>
              <a:t>   </a:t>
            </a:r>
            <a:endParaRPr lang="ko-KR" altLang="en-US" sz="1050" b="1" spc="-150" dirty="0">
              <a:latin typeface="+mn-ea"/>
            </a:endParaRPr>
          </a:p>
        </p:txBody>
      </p:sp>
      <p:sp>
        <p:nvSpPr>
          <p:cNvPr id="22" name="대각선 방향의 모서리가 둥근 사각형 21"/>
          <p:cNvSpPr/>
          <p:nvPr/>
        </p:nvSpPr>
        <p:spPr>
          <a:xfrm>
            <a:off x="841237" y="1483277"/>
            <a:ext cx="8136519" cy="4789569"/>
          </a:xfrm>
          <a:prstGeom prst="round2DiagRect">
            <a:avLst>
              <a:gd name="adj1" fmla="val 0"/>
              <a:gd name="adj2" fmla="val 6060"/>
            </a:avLst>
          </a:prstGeom>
          <a:solidFill>
            <a:schemeClr val="accent3">
              <a:lumMod val="60000"/>
              <a:lumOff val="40000"/>
              <a:alpha val="20000"/>
            </a:schemeClr>
          </a:solidFill>
          <a:ln w="381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ko-KR" altLang="en-US">
              <a:latin typeface="HY헤드라인M"/>
              <a:ea typeface="HY헤드라인M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864608" y="1363301"/>
            <a:ext cx="2875240" cy="2471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altLang="ko-KR" sz="1400" b="1" dirty="0" smtClean="0">
                <a:solidFill>
                  <a:srgbClr val="4F6228"/>
                </a:solidFill>
                <a:latin typeface="HY헤드라인M"/>
                <a:ea typeface="HY헤드라인M"/>
              </a:rPr>
              <a:t>DEEK </a:t>
            </a:r>
            <a:r>
              <a:rPr lang="ko-KR" altLang="en-US" sz="1400" b="1" dirty="0" smtClean="0">
                <a:solidFill>
                  <a:srgbClr val="4F6228"/>
                </a:solidFill>
                <a:latin typeface="HY헤드라인M"/>
                <a:ea typeface="HY헤드라인M"/>
              </a:rPr>
              <a:t>네트워크 구성도</a:t>
            </a:r>
            <a:endParaRPr lang="ko-KR" altLang="en-US" sz="1400" b="1" dirty="0">
              <a:solidFill>
                <a:srgbClr val="4F6228"/>
              </a:solidFill>
              <a:latin typeface="HY헤드라인M"/>
              <a:ea typeface="HY헤드라인M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1846324" y="2725430"/>
            <a:ext cx="5900045" cy="442704"/>
          </a:xfrm>
          <a:prstGeom prst="rect">
            <a:avLst/>
          </a:prstGeom>
          <a:solidFill>
            <a:schemeClr val="accent2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cxnSp>
        <p:nvCxnSpPr>
          <p:cNvPr id="25" name="직선 연결선 24"/>
          <p:cNvCxnSpPr/>
          <p:nvPr/>
        </p:nvCxnSpPr>
        <p:spPr bwMode="auto">
          <a:xfrm>
            <a:off x="7613711" y="4485759"/>
            <a:ext cx="794776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 bwMode="auto">
          <a:xfrm>
            <a:off x="6818374" y="3860284"/>
            <a:ext cx="793217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 bwMode="auto">
          <a:xfrm>
            <a:off x="6818374" y="5041384"/>
            <a:ext cx="793217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 bwMode="auto">
          <a:xfrm>
            <a:off x="5276911" y="2953822"/>
            <a:ext cx="3045084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직선 연결선 28"/>
          <p:cNvCxnSpPr/>
          <p:nvPr/>
        </p:nvCxnSpPr>
        <p:spPr bwMode="auto">
          <a:xfrm>
            <a:off x="1849499" y="2952234"/>
            <a:ext cx="3045084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모서리가 둥근 직사각형 29"/>
          <p:cNvSpPr/>
          <p:nvPr/>
        </p:nvSpPr>
        <p:spPr>
          <a:xfrm>
            <a:off x="5089586" y="2360939"/>
            <a:ext cx="3888171" cy="356785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87" y="2278036"/>
            <a:ext cx="646730" cy="705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Text Box 7"/>
          <p:cNvSpPr txBox="1">
            <a:spLocks noChangeArrowheads="1"/>
          </p:cNvSpPr>
          <p:nvPr/>
        </p:nvSpPr>
        <p:spPr bwMode="auto">
          <a:xfrm>
            <a:off x="6272274" y="5473805"/>
            <a:ext cx="335052" cy="24622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0" rIns="0">
            <a:spAutoFit/>
          </a:bodyPr>
          <a:lstStyle/>
          <a:p>
            <a:pPr algn="ctr">
              <a:defRPr/>
            </a:pPr>
            <a:r>
              <a:rPr lang="ko-KR" altLang="en-US" sz="1000" b="1" dirty="0">
                <a:latin typeface="+mn-ea"/>
                <a:ea typeface="굴림" charset="-127"/>
              </a:rPr>
              <a:t>관제</a:t>
            </a:r>
            <a:endParaRPr lang="en-US" altLang="ko-KR" sz="1000" b="1" dirty="0">
              <a:latin typeface="+mn-ea"/>
              <a:ea typeface="굴림" charset="-127"/>
            </a:endParaRPr>
          </a:p>
        </p:txBody>
      </p:sp>
      <p:sp>
        <p:nvSpPr>
          <p:cNvPr id="33" name="Text Box 7"/>
          <p:cNvSpPr txBox="1">
            <a:spLocks noChangeArrowheads="1"/>
          </p:cNvSpPr>
          <p:nvPr/>
        </p:nvSpPr>
        <p:spPr bwMode="auto">
          <a:xfrm>
            <a:off x="6602475" y="3241780"/>
            <a:ext cx="811918" cy="24622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0" rIns="0">
            <a:spAutoFit/>
          </a:bodyPr>
          <a:lstStyle/>
          <a:p>
            <a:pPr algn="ctr">
              <a:defRPr/>
            </a:pPr>
            <a:r>
              <a:rPr lang="en-US" altLang="ko-KR" sz="1000" b="1" dirty="0">
                <a:latin typeface="+mn-ea"/>
                <a:ea typeface="굴림" charset="-127"/>
              </a:rPr>
              <a:t>DVR/NVR</a:t>
            </a:r>
          </a:p>
        </p:txBody>
      </p:sp>
      <p:pic>
        <p:nvPicPr>
          <p:cNvPr id="34" name="Picture 40" descr="Devices monitor ic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0986" y="4758715"/>
            <a:ext cx="674781" cy="674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12" descr="C:\Users\이우석 주임\Desktop\1305772550_Movie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349" y="2649017"/>
            <a:ext cx="508033" cy="509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구름 35"/>
          <p:cNvSpPr/>
          <p:nvPr/>
        </p:nvSpPr>
        <p:spPr>
          <a:xfrm>
            <a:off x="2497200" y="2535646"/>
            <a:ext cx="1815518" cy="848388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46800" rIns="0" anchor="ctr"/>
          <a:lstStyle/>
          <a:p>
            <a:pPr algn="ctr">
              <a:defRPr/>
            </a:pPr>
            <a:endParaRPr lang="en-US" altLang="ko-KR" dirty="0"/>
          </a:p>
        </p:txBody>
      </p:sp>
      <p:pic>
        <p:nvPicPr>
          <p:cNvPr id="37" name="그림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5124" y="2535108"/>
            <a:ext cx="335052" cy="78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그림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0925" y="2523078"/>
            <a:ext cx="487774" cy="821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Text Box 7"/>
          <p:cNvSpPr txBox="1">
            <a:spLocks noChangeArrowheads="1"/>
          </p:cNvSpPr>
          <p:nvPr/>
        </p:nvSpPr>
        <p:spPr bwMode="auto">
          <a:xfrm>
            <a:off x="8077261" y="5002317"/>
            <a:ext cx="813477" cy="24622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0" rIns="0">
            <a:spAutoFit/>
          </a:bodyPr>
          <a:lstStyle/>
          <a:p>
            <a:pPr algn="ctr">
              <a:defRPr/>
            </a:pPr>
            <a:r>
              <a:rPr lang="en-US" altLang="ko-KR" sz="1000" b="1" dirty="0">
                <a:latin typeface="+mn-ea"/>
                <a:ea typeface="굴림" charset="-127"/>
              </a:rPr>
              <a:t>DB Server</a:t>
            </a:r>
          </a:p>
        </p:txBody>
      </p:sp>
      <p:sp>
        <p:nvSpPr>
          <p:cNvPr id="40" name="직사각형 19"/>
          <p:cNvSpPr>
            <a:spLocks noChangeArrowheads="1"/>
          </p:cNvSpPr>
          <p:nvPr/>
        </p:nvSpPr>
        <p:spPr bwMode="auto">
          <a:xfrm>
            <a:off x="2782552" y="2775174"/>
            <a:ext cx="122629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9pPr>
          </a:lstStyle>
          <a:p>
            <a:r>
              <a:rPr lang="en-US" altLang="ko-KR" b="1" dirty="0">
                <a:ea typeface="맑은 고딕" panose="020B0503020000020004" pitchFamily="50" charset="-127"/>
              </a:rPr>
              <a:t>Network </a:t>
            </a:r>
            <a:endParaRPr lang="ko-KR" altLang="en-US" dirty="0"/>
          </a:p>
        </p:txBody>
      </p:sp>
      <p:sp>
        <p:nvSpPr>
          <p:cNvPr id="41" name="직사각형 20"/>
          <p:cNvSpPr>
            <a:spLocks noChangeArrowheads="1"/>
          </p:cNvSpPr>
          <p:nvPr/>
        </p:nvSpPr>
        <p:spPr bwMode="auto">
          <a:xfrm>
            <a:off x="6602474" y="1884634"/>
            <a:ext cx="133086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9pPr>
          </a:lstStyle>
          <a:p>
            <a:r>
              <a:rPr lang="ko-KR" altLang="en-US" sz="1400" b="1" dirty="0">
                <a:ea typeface="맑은 고딕" panose="020B0503020000020004" pitchFamily="50" charset="-127"/>
              </a:rPr>
              <a:t>통합관제센터</a:t>
            </a:r>
            <a:endParaRPr lang="ko-KR" altLang="en-US" sz="1400" dirty="0"/>
          </a:p>
        </p:txBody>
      </p:sp>
      <p:pic>
        <p:nvPicPr>
          <p:cNvPr id="42" name="그림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1057337" y="3298012"/>
            <a:ext cx="582836" cy="494009"/>
          </a:xfrm>
          <a:prstGeom prst="rect">
            <a:avLst/>
          </a:prstGeom>
          <a:effectLst>
            <a:outerShdw blurRad="190500" dist="12700" dir="5400000" sx="102000" sy="102000" algn="ctr" rotWithShape="0">
              <a:prstClr val="black">
                <a:alpha val="99000"/>
              </a:prstClr>
            </a:outerShdw>
          </a:effectLst>
        </p:spPr>
      </p:pic>
      <p:pic>
        <p:nvPicPr>
          <p:cNvPr id="43" name="그림 234" descr="HSM8000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649" y="3797903"/>
            <a:ext cx="693481" cy="314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Text Box 7"/>
          <p:cNvSpPr txBox="1">
            <a:spLocks noChangeArrowheads="1"/>
          </p:cNvSpPr>
          <p:nvPr/>
        </p:nvSpPr>
        <p:spPr bwMode="auto">
          <a:xfrm>
            <a:off x="1197036" y="2956885"/>
            <a:ext cx="335053" cy="27699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0" rIns="0">
            <a:spAutoFit/>
          </a:bodyPr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굴림" charset="-127"/>
              </a:rPr>
              <a:t>+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863661" y="2164125"/>
            <a:ext cx="961524" cy="1772359"/>
          </a:xfrm>
          <a:prstGeom prst="rect">
            <a:avLst/>
          </a:prstGeom>
          <a:solidFill>
            <a:schemeClr val="accent2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46" name="Picture 158" descr="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5694424" y="2603925"/>
            <a:ext cx="749583" cy="645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22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8236012" y="4073000"/>
            <a:ext cx="384922" cy="849321"/>
          </a:xfrm>
          <a:prstGeom prst="rect">
            <a:avLst/>
          </a:prstGeom>
          <a:noFill/>
          <a:ln w="9525">
            <a:solidFill>
              <a:schemeClr val="accent2">
                <a:lumMod val="40000"/>
                <a:lumOff val="60000"/>
              </a:schemeClr>
            </a:solidFill>
            <a:miter lim="800000"/>
            <a:headEnd/>
            <a:tailEnd/>
          </a:ln>
        </p:spPr>
      </p:pic>
      <p:cxnSp>
        <p:nvCxnSpPr>
          <p:cNvPr id="48" name="직선 연결선 403"/>
          <p:cNvCxnSpPr>
            <a:cxnSpLocks noChangeShapeType="1"/>
          </p:cNvCxnSpPr>
          <p:nvPr/>
        </p:nvCxnSpPr>
        <p:spPr bwMode="auto">
          <a:xfrm>
            <a:off x="7626411" y="3030420"/>
            <a:ext cx="0" cy="2245914"/>
          </a:xfrm>
          <a:prstGeom prst="line">
            <a:avLst/>
          </a:prstGeom>
          <a:noFill/>
          <a:ln w="95250" algn="ctr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9" name="Text Box 7"/>
          <p:cNvSpPr txBox="1">
            <a:spLocks noChangeArrowheads="1"/>
          </p:cNvSpPr>
          <p:nvPr/>
        </p:nvSpPr>
        <p:spPr bwMode="auto">
          <a:xfrm>
            <a:off x="8031224" y="3401718"/>
            <a:ext cx="813477" cy="40011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0" rIns="0">
            <a:spAutoFit/>
          </a:bodyPr>
          <a:lstStyle/>
          <a:p>
            <a:pPr algn="ctr">
              <a:defRPr/>
            </a:pPr>
            <a:r>
              <a:rPr lang="ko-KR" altLang="en-US" sz="1000" b="1" dirty="0">
                <a:latin typeface="+mn-ea"/>
                <a:ea typeface="굴림" charset="-127"/>
              </a:rPr>
              <a:t>통합관제</a:t>
            </a:r>
            <a:r>
              <a:rPr lang="en-US" altLang="ko-KR" sz="1000" b="1" dirty="0">
                <a:latin typeface="+mn-ea"/>
                <a:ea typeface="굴림" charset="-127"/>
              </a:rPr>
              <a:t/>
            </a:r>
            <a:br>
              <a:rPr lang="en-US" altLang="ko-KR" sz="1000" b="1" dirty="0">
                <a:latin typeface="+mn-ea"/>
                <a:ea typeface="굴림" charset="-127"/>
              </a:rPr>
            </a:br>
            <a:r>
              <a:rPr lang="en-US" altLang="ko-KR" sz="1000" b="1" dirty="0">
                <a:latin typeface="+mn-ea"/>
                <a:ea typeface="굴림" charset="-127"/>
              </a:rPr>
              <a:t>Main Server</a:t>
            </a:r>
          </a:p>
        </p:txBody>
      </p:sp>
      <p:sp>
        <p:nvSpPr>
          <p:cNvPr id="50" name="직사각형 49"/>
          <p:cNvSpPr/>
          <p:nvPr/>
        </p:nvSpPr>
        <p:spPr>
          <a:xfrm>
            <a:off x="7394637" y="3181986"/>
            <a:ext cx="451932" cy="475097"/>
          </a:xfrm>
          <a:prstGeom prst="rect">
            <a:avLst/>
          </a:prstGeom>
          <a:solidFill>
            <a:schemeClr val="accent2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1" name="직사각형 50"/>
          <p:cNvSpPr/>
          <p:nvPr/>
        </p:nvSpPr>
        <p:spPr>
          <a:xfrm>
            <a:off x="5810311" y="3670082"/>
            <a:ext cx="2007200" cy="445790"/>
          </a:xfrm>
          <a:prstGeom prst="rect">
            <a:avLst/>
          </a:prstGeom>
          <a:solidFill>
            <a:srgbClr val="FFC00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2" name="Text Box 7"/>
          <p:cNvSpPr txBox="1">
            <a:spLocks noChangeArrowheads="1"/>
          </p:cNvSpPr>
          <p:nvPr/>
        </p:nvSpPr>
        <p:spPr bwMode="auto">
          <a:xfrm>
            <a:off x="5665850" y="3271942"/>
            <a:ext cx="811918" cy="24622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0" rIns="0">
            <a:spAutoFit/>
          </a:bodyPr>
          <a:lstStyle/>
          <a:p>
            <a:pPr algn="ctr">
              <a:defRPr/>
            </a:pPr>
            <a:r>
              <a:rPr lang="ko-KR" altLang="en-US" sz="1000" b="1" dirty="0" err="1">
                <a:latin typeface="+mn-ea"/>
                <a:ea typeface="굴림" charset="-127"/>
              </a:rPr>
              <a:t>라우터</a:t>
            </a:r>
            <a:endParaRPr lang="en-US" altLang="ko-KR" sz="1000" b="1" dirty="0">
              <a:latin typeface="+mn-ea"/>
              <a:ea typeface="굴림" charset="-127"/>
            </a:endParaRPr>
          </a:p>
        </p:txBody>
      </p:sp>
      <p:sp>
        <p:nvSpPr>
          <p:cNvPr id="53" name="Text Box 7"/>
          <p:cNvSpPr txBox="1">
            <a:spLocks noChangeArrowheads="1"/>
          </p:cNvSpPr>
          <p:nvPr/>
        </p:nvSpPr>
        <p:spPr bwMode="auto">
          <a:xfrm>
            <a:off x="4657786" y="3384655"/>
            <a:ext cx="811919" cy="24622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 lIns="0" rIns="0">
            <a:spAutoFit/>
          </a:bodyPr>
          <a:lstStyle/>
          <a:p>
            <a:pPr algn="ctr">
              <a:defRPr/>
            </a:pPr>
            <a:r>
              <a:rPr lang="ko-KR" altLang="en-US" sz="1000" b="1" dirty="0">
                <a:latin typeface="+mn-ea"/>
                <a:ea typeface="굴림" charset="-127"/>
              </a:rPr>
              <a:t>방화벽</a:t>
            </a:r>
            <a:endParaRPr lang="en-US" altLang="ko-KR" sz="1000" b="1" dirty="0">
              <a:latin typeface="+mn-ea"/>
              <a:ea typeface="굴림" charset="-127"/>
            </a:endParaRPr>
          </a:p>
        </p:txBody>
      </p:sp>
      <p:sp>
        <p:nvSpPr>
          <p:cNvPr id="54" name="Text Box 7"/>
          <p:cNvSpPr txBox="1">
            <a:spLocks noChangeArrowheads="1"/>
          </p:cNvSpPr>
          <p:nvPr/>
        </p:nvSpPr>
        <p:spPr bwMode="auto">
          <a:xfrm>
            <a:off x="5424549" y="4108156"/>
            <a:ext cx="2004083" cy="40011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0" rIns="0">
            <a:spAutoFit/>
          </a:bodyPr>
          <a:lstStyle/>
          <a:p>
            <a:pPr algn="ctr">
              <a:defRPr/>
            </a:pPr>
            <a:r>
              <a:rPr lang="en-US" altLang="ko-KR" sz="1000" b="1" dirty="0">
                <a:latin typeface="+mn-ea"/>
                <a:ea typeface="굴림" charset="-127"/>
              </a:rPr>
              <a:t>HSM</a:t>
            </a:r>
          </a:p>
          <a:p>
            <a:pPr algn="ctr">
              <a:defRPr/>
            </a:pPr>
            <a:r>
              <a:rPr lang="en-US" altLang="ko-KR" sz="1000" b="1" dirty="0">
                <a:latin typeface="+mn-ea"/>
                <a:ea typeface="굴림" charset="-127"/>
              </a:rPr>
              <a:t>(</a:t>
            </a:r>
            <a:r>
              <a:rPr lang="ko-KR" altLang="en-US" sz="1000" b="1" dirty="0" err="1">
                <a:latin typeface="+mn-ea"/>
                <a:ea typeface="굴림" charset="-127"/>
              </a:rPr>
              <a:t>복호화</a:t>
            </a:r>
            <a:r>
              <a:rPr lang="en-US" altLang="ko-KR" sz="1000" b="1" dirty="0">
                <a:latin typeface="+mn-ea"/>
                <a:ea typeface="굴림" charset="-127"/>
              </a:rPr>
              <a:t>, </a:t>
            </a:r>
            <a:r>
              <a:rPr lang="ko-KR" altLang="en-US" sz="1000" b="1" dirty="0" err="1">
                <a:latin typeface="+mn-ea"/>
                <a:ea typeface="굴림" charset="-127"/>
              </a:rPr>
              <a:t>키관리</a:t>
            </a:r>
            <a:r>
              <a:rPr lang="en-US" altLang="ko-KR" sz="1000" b="1" dirty="0">
                <a:latin typeface="+mn-ea"/>
                <a:ea typeface="굴림" charset="-127"/>
              </a:rPr>
              <a:t>, </a:t>
            </a:r>
            <a:r>
              <a:rPr lang="ko-KR" altLang="en-US" sz="1000" b="1" dirty="0">
                <a:latin typeface="+mn-ea"/>
                <a:ea typeface="굴림" charset="-127"/>
              </a:rPr>
              <a:t>인증</a:t>
            </a:r>
            <a:r>
              <a:rPr lang="en-US" altLang="ko-KR" sz="1000" b="1" dirty="0">
                <a:latin typeface="+mn-ea"/>
                <a:ea typeface="굴림" charset="-127"/>
              </a:rPr>
              <a:t>)</a:t>
            </a:r>
          </a:p>
        </p:txBody>
      </p:sp>
      <p:sp>
        <p:nvSpPr>
          <p:cNvPr id="55" name="Text Box 7"/>
          <p:cNvSpPr txBox="1">
            <a:spLocks noChangeArrowheads="1"/>
          </p:cNvSpPr>
          <p:nvPr/>
        </p:nvSpPr>
        <p:spPr bwMode="auto">
          <a:xfrm>
            <a:off x="725550" y="4033942"/>
            <a:ext cx="1597344" cy="24622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0" rIns="0">
            <a:spAutoFit/>
          </a:bodyPr>
          <a:lstStyle/>
          <a:p>
            <a:pPr algn="ctr">
              <a:defRPr/>
            </a:pPr>
            <a:r>
              <a:rPr lang="ko-KR" altLang="en-US" sz="1000" b="1" dirty="0">
                <a:latin typeface="+mn-ea"/>
                <a:ea typeface="굴림" charset="-127"/>
              </a:rPr>
              <a:t>암호화 칩 </a:t>
            </a:r>
            <a:r>
              <a:rPr lang="ko-KR" altLang="en-US" sz="1000" b="1">
                <a:latin typeface="+mn-ea"/>
                <a:ea typeface="굴림" charset="-127"/>
              </a:rPr>
              <a:t>내장 </a:t>
            </a:r>
            <a:r>
              <a:rPr lang="en-US" altLang="ko-KR" sz="1000" b="1" dirty="0">
                <a:latin typeface="+mn-ea"/>
                <a:ea typeface="굴림" charset="-127"/>
              </a:rPr>
              <a:t>CCTV</a:t>
            </a:r>
          </a:p>
        </p:txBody>
      </p:sp>
      <p:sp>
        <p:nvSpPr>
          <p:cNvPr id="56" name="직사각형 55"/>
          <p:cNvSpPr/>
          <p:nvPr/>
        </p:nvSpPr>
        <p:spPr>
          <a:xfrm>
            <a:off x="2030474" y="4930268"/>
            <a:ext cx="768283" cy="327015"/>
          </a:xfrm>
          <a:prstGeom prst="rect">
            <a:avLst/>
          </a:prstGeom>
          <a:solidFill>
            <a:schemeClr val="accent2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7" name="직사각형 56"/>
          <p:cNvSpPr/>
          <p:nvPr/>
        </p:nvSpPr>
        <p:spPr>
          <a:xfrm>
            <a:off x="2022537" y="5411281"/>
            <a:ext cx="776076" cy="327015"/>
          </a:xfrm>
          <a:prstGeom prst="rect">
            <a:avLst/>
          </a:prstGeom>
          <a:solidFill>
            <a:srgbClr val="FFC0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58" name="Text Box 7"/>
          <p:cNvSpPr txBox="1">
            <a:spLocks noChangeArrowheads="1"/>
          </p:cNvSpPr>
          <p:nvPr/>
        </p:nvSpPr>
        <p:spPr bwMode="auto">
          <a:xfrm>
            <a:off x="2597212" y="4972155"/>
            <a:ext cx="1245150" cy="24622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0" rIns="0">
            <a:spAutoFit/>
          </a:bodyPr>
          <a:lstStyle/>
          <a:p>
            <a:pPr algn="ctr">
              <a:defRPr/>
            </a:pPr>
            <a:r>
              <a:rPr lang="ko-KR" altLang="en-US" sz="1000" b="1" dirty="0">
                <a:latin typeface="+mn-ea"/>
                <a:ea typeface="굴림" charset="-127"/>
              </a:rPr>
              <a:t>암호화</a:t>
            </a:r>
            <a:endParaRPr lang="en-US" altLang="ko-KR" sz="1000" b="1" dirty="0">
              <a:latin typeface="+mn-ea"/>
              <a:ea typeface="굴림" charset="-127"/>
            </a:endParaRPr>
          </a:p>
        </p:txBody>
      </p:sp>
      <p:sp>
        <p:nvSpPr>
          <p:cNvPr id="59" name="Text Box 7"/>
          <p:cNvSpPr txBox="1">
            <a:spLocks noChangeArrowheads="1"/>
          </p:cNvSpPr>
          <p:nvPr/>
        </p:nvSpPr>
        <p:spPr bwMode="auto">
          <a:xfrm>
            <a:off x="2597212" y="5449992"/>
            <a:ext cx="1245150" cy="24622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0" rIns="0">
            <a:spAutoFit/>
          </a:bodyPr>
          <a:lstStyle/>
          <a:p>
            <a:pPr algn="ctr">
              <a:defRPr/>
            </a:pPr>
            <a:r>
              <a:rPr lang="ko-KR" altLang="en-US" sz="1000" b="1" dirty="0" err="1">
                <a:latin typeface="+mn-ea"/>
                <a:ea typeface="굴림" charset="-127"/>
              </a:rPr>
              <a:t>복호화</a:t>
            </a:r>
            <a:endParaRPr lang="en-US" altLang="ko-KR" sz="1000" b="1" dirty="0">
              <a:latin typeface="+mn-ea"/>
              <a:ea typeface="굴림" charset="-127"/>
            </a:endParaRPr>
          </a:p>
        </p:txBody>
      </p:sp>
      <p:pic>
        <p:nvPicPr>
          <p:cNvPr id="60" name="그림 6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849" y="2452152"/>
            <a:ext cx="425439" cy="423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그림 6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511" y="2407732"/>
            <a:ext cx="425440" cy="425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그림 1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9949" y="3685990"/>
            <a:ext cx="442581" cy="442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그림 6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649" y="5354452"/>
            <a:ext cx="442581" cy="442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그림 6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699" y="4857215"/>
            <a:ext cx="423881" cy="423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그림 1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0474" y="2464852"/>
            <a:ext cx="425439" cy="423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직사각형 65"/>
          <p:cNvSpPr/>
          <p:nvPr/>
        </p:nvSpPr>
        <p:spPr>
          <a:xfrm>
            <a:off x="906524" y="3210477"/>
            <a:ext cx="871137" cy="63552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7" name="직사각형 66"/>
          <p:cNvSpPr/>
          <p:nvPr/>
        </p:nvSpPr>
        <p:spPr>
          <a:xfrm>
            <a:off x="6002399" y="3681748"/>
            <a:ext cx="871137" cy="41031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68" name="그림 1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0574" y="1860015"/>
            <a:ext cx="425439" cy="423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40134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363530" y="434401"/>
            <a:ext cx="161939" cy="157326"/>
          </a:xfrm>
          <a:prstGeom prst="rect">
            <a:avLst/>
          </a:prstGeom>
          <a:pattFill prst="ltUpDiag">
            <a:fgClr>
              <a:schemeClr val="bg1"/>
            </a:fgClr>
            <a:bgClr>
              <a:schemeClr val="tx1">
                <a:lumMod val="50000"/>
                <a:lumOff val="50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b="1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7190" y="331719"/>
            <a:ext cx="533617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ko-KR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DEEK </a:t>
            </a:r>
            <a:r>
              <a:rPr lang="ko-KR" altLang="en-US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통신 구성도</a:t>
            </a:r>
            <a:endParaRPr lang="ko-KR" altLang="en-US" b="1" spc="-150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grpSp>
        <p:nvGrpSpPr>
          <p:cNvPr id="4" name="Group 85"/>
          <p:cNvGrpSpPr/>
          <p:nvPr/>
        </p:nvGrpSpPr>
        <p:grpSpPr>
          <a:xfrm>
            <a:off x="758520" y="881376"/>
            <a:ext cx="371819" cy="321281"/>
            <a:chOff x="504994" y="5962425"/>
            <a:chExt cx="449901" cy="388750"/>
          </a:xfrm>
          <a:solidFill>
            <a:srgbClr val="2E6CA4"/>
          </a:solidFill>
        </p:grpSpPr>
        <p:sp>
          <p:nvSpPr>
            <p:cNvPr id="5" name="Freeform 591"/>
            <p:cNvSpPr>
              <a:spLocks noEditPoints="1"/>
            </p:cNvSpPr>
            <p:nvPr/>
          </p:nvSpPr>
          <p:spPr bwMode="auto">
            <a:xfrm>
              <a:off x="504994" y="5962425"/>
              <a:ext cx="449901" cy="388750"/>
            </a:xfrm>
            <a:custGeom>
              <a:avLst/>
              <a:gdLst>
                <a:gd name="T0" fmla="*/ 55 w 927"/>
                <a:gd name="T1" fmla="*/ 39 h 800"/>
                <a:gd name="T2" fmla="*/ 48 w 927"/>
                <a:gd name="T3" fmla="*/ 42 h 800"/>
                <a:gd name="T4" fmla="*/ 42 w 927"/>
                <a:gd name="T5" fmla="*/ 46 h 800"/>
                <a:gd name="T6" fmla="*/ 39 w 927"/>
                <a:gd name="T7" fmla="*/ 54 h 800"/>
                <a:gd name="T8" fmla="*/ 39 w 927"/>
                <a:gd name="T9" fmla="*/ 559 h 800"/>
                <a:gd name="T10" fmla="*/ 40 w 927"/>
                <a:gd name="T11" fmla="*/ 568 h 800"/>
                <a:gd name="T12" fmla="*/ 45 w 927"/>
                <a:gd name="T13" fmla="*/ 573 h 800"/>
                <a:gd name="T14" fmla="*/ 50 w 927"/>
                <a:gd name="T15" fmla="*/ 578 h 800"/>
                <a:gd name="T16" fmla="*/ 58 w 927"/>
                <a:gd name="T17" fmla="*/ 579 h 800"/>
                <a:gd name="T18" fmla="*/ 154 w 927"/>
                <a:gd name="T19" fmla="*/ 706 h 800"/>
                <a:gd name="T20" fmla="*/ 868 w 927"/>
                <a:gd name="T21" fmla="*/ 579 h 800"/>
                <a:gd name="T22" fmla="*/ 877 w 927"/>
                <a:gd name="T23" fmla="*/ 578 h 800"/>
                <a:gd name="T24" fmla="*/ 883 w 927"/>
                <a:gd name="T25" fmla="*/ 573 h 800"/>
                <a:gd name="T26" fmla="*/ 887 w 927"/>
                <a:gd name="T27" fmla="*/ 568 h 800"/>
                <a:gd name="T28" fmla="*/ 888 w 927"/>
                <a:gd name="T29" fmla="*/ 559 h 800"/>
                <a:gd name="T30" fmla="*/ 888 w 927"/>
                <a:gd name="T31" fmla="*/ 54 h 800"/>
                <a:gd name="T32" fmla="*/ 886 w 927"/>
                <a:gd name="T33" fmla="*/ 46 h 800"/>
                <a:gd name="T34" fmla="*/ 880 w 927"/>
                <a:gd name="T35" fmla="*/ 42 h 800"/>
                <a:gd name="T36" fmla="*/ 873 w 927"/>
                <a:gd name="T37" fmla="*/ 39 h 800"/>
                <a:gd name="T38" fmla="*/ 58 w 927"/>
                <a:gd name="T39" fmla="*/ 38 h 800"/>
                <a:gd name="T40" fmla="*/ 115 w 927"/>
                <a:gd name="T41" fmla="*/ 618 h 800"/>
                <a:gd name="T42" fmla="*/ 46 w 927"/>
                <a:gd name="T43" fmla="*/ 617 h 800"/>
                <a:gd name="T44" fmla="*/ 26 w 927"/>
                <a:gd name="T45" fmla="*/ 608 h 800"/>
                <a:gd name="T46" fmla="*/ 10 w 927"/>
                <a:gd name="T47" fmla="*/ 592 h 800"/>
                <a:gd name="T48" fmla="*/ 1 w 927"/>
                <a:gd name="T49" fmla="*/ 571 h 800"/>
                <a:gd name="T50" fmla="*/ 0 w 927"/>
                <a:gd name="T51" fmla="*/ 58 h 800"/>
                <a:gd name="T52" fmla="*/ 4 w 927"/>
                <a:gd name="T53" fmla="*/ 35 h 800"/>
                <a:gd name="T54" fmla="*/ 17 w 927"/>
                <a:gd name="T55" fmla="*/ 16 h 800"/>
                <a:gd name="T56" fmla="*/ 36 w 927"/>
                <a:gd name="T57" fmla="*/ 5 h 800"/>
                <a:gd name="T58" fmla="*/ 58 w 927"/>
                <a:gd name="T59" fmla="*/ 0 h 800"/>
                <a:gd name="T60" fmla="*/ 881 w 927"/>
                <a:gd name="T61" fmla="*/ 0 h 800"/>
                <a:gd name="T62" fmla="*/ 901 w 927"/>
                <a:gd name="T63" fmla="*/ 9 h 800"/>
                <a:gd name="T64" fmla="*/ 917 w 927"/>
                <a:gd name="T65" fmla="*/ 25 h 800"/>
                <a:gd name="T66" fmla="*/ 926 w 927"/>
                <a:gd name="T67" fmla="*/ 46 h 800"/>
                <a:gd name="T68" fmla="*/ 927 w 927"/>
                <a:gd name="T69" fmla="*/ 559 h 800"/>
                <a:gd name="T70" fmla="*/ 922 w 927"/>
                <a:gd name="T71" fmla="*/ 582 h 800"/>
                <a:gd name="T72" fmla="*/ 910 w 927"/>
                <a:gd name="T73" fmla="*/ 601 h 800"/>
                <a:gd name="T74" fmla="*/ 891 w 927"/>
                <a:gd name="T75" fmla="*/ 612 h 800"/>
                <a:gd name="T76" fmla="*/ 868 w 927"/>
                <a:gd name="T77" fmla="*/ 618 h 800"/>
                <a:gd name="T78" fmla="*/ 115 w 927"/>
                <a:gd name="T79" fmla="*/ 80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27" h="800">
                  <a:moveTo>
                    <a:pt x="58" y="38"/>
                  </a:moveTo>
                  <a:lnTo>
                    <a:pt x="55" y="39"/>
                  </a:lnTo>
                  <a:lnTo>
                    <a:pt x="50" y="39"/>
                  </a:lnTo>
                  <a:lnTo>
                    <a:pt x="48" y="42"/>
                  </a:lnTo>
                  <a:lnTo>
                    <a:pt x="45" y="43"/>
                  </a:lnTo>
                  <a:lnTo>
                    <a:pt x="42" y="46"/>
                  </a:lnTo>
                  <a:lnTo>
                    <a:pt x="40" y="51"/>
                  </a:lnTo>
                  <a:lnTo>
                    <a:pt x="39" y="54"/>
                  </a:lnTo>
                  <a:lnTo>
                    <a:pt x="39" y="58"/>
                  </a:lnTo>
                  <a:lnTo>
                    <a:pt x="39" y="559"/>
                  </a:lnTo>
                  <a:lnTo>
                    <a:pt x="39" y="563"/>
                  </a:lnTo>
                  <a:lnTo>
                    <a:pt x="40" y="568"/>
                  </a:lnTo>
                  <a:lnTo>
                    <a:pt x="42" y="571"/>
                  </a:lnTo>
                  <a:lnTo>
                    <a:pt x="45" y="573"/>
                  </a:lnTo>
                  <a:lnTo>
                    <a:pt x="48" y="575"/>
                  </a:lnTo>
                  <a:lnTo>
                    <a:pt x="50" y="578"/>
                  </a:lnTo>
                  <a:lnTo>
                    <a:pt x="55" y="579"/>
                  </a:lnTo>
                  <a:lnTo>
                    <a:pt x="58" y="579"/>
                  </a:lnTo>
                  <a:lnTo>
                    <a:pt x="154" y="579"/>
                  </a:lnTo>
                  <a:lnTo>
                    <a:pt x="154" y="706"/>
                  </a:lnTo>
                  <a:lnTo>
                    <a:pt x="282" y="579"/>
                  </a:lnTo>
                  <a:lnTo>
                    <a:pt x="868" y="579"/>
                  </a:lnTo>
                  <a:lnTo>
                    <a:pt x="873" y="579"/>
                  </a:lnTo>
                  <a:lnTo>
                    <a:pt x="877" y="578"/>
                  </a:lnTo>
                  <a:lnTo>
                    <a:pt x="880" y="575"/>
                  </a:lnTo>
                  <a:lnTo>
                    <a:pt x="883" y="573"/>
                  </a:lnTo>
                  <a:lnTo>
                    <a:pt x="886" y="571"/>
                  </a:lnTo>
                  <a:lnTo>
                    <a:pt x="887" y="568"/>
                  </a:lnTo>
                  <a:lnTo>
                    <a:pt x="888" y="563"/>
                  </a:lnTo>
                  <a:lnTo>
                    <a:pt x="888" y="559"/>
                  </a:lnTo>
                  <a:lnTo>
                    <a:pt x="888" y="58"/>
                  </a:lnTo>
                  <a:lnTo>
                    <a:pt x="888" y="54"/>
                  </a:lnTo>
                  <a:lnTo>
                    <a:pt x="887" y="51"/>
                  </a:lnTo>
                  <a:lnTo>
                    <a:pt x="886" y="46"/>
                  </a:lnTo>
                  <a:lnTo>
                    <a:pt x="883" y="43"/>
                  </a:lnTo>
                  <a:lnTo>
                    <a:pt x="880" y="42"/>
                  </a:lnTo>
                  <a:lnTo>
                    <a:pt x="877" y="39"/>
                  </a:lnTo>
                  <a:lnTo>
                    <a:pt x="873" y="39"/>
                  </a:lnTo>
                  <a:lnTo>
                    <a:pt x="868" y="38"/>
                  </a:lnTo>
                  <a:lnTo>
                    <a:pt x="58" y="38"/>
                  </a:lnTo>
                  <a:close/>
                  <a:moveTo>
                    <a:pt x="115" y="800"/>
                  </a:moveTo>
                  <a:lnTo>
                    <a:pt x="115" y="618"/>
                  </a:lnTo>
                  <a:lnTo>
                    <a:pt x="58" y="618"/>
                  </a:lnTo>
                  <a:lnTo>
                    <a:pt x="46" y="617"/>
                  </a:lnTo>
                  <a:lnTo>
                    <a:pt x="36" y="612"/>
                  </a:lnTo>
                  <a:lnTo>
                    <a:pt x="26" y="608"/>
                  </a:lnTo>
                  <a:lnTo>
                    <a:pt x="17" y="601"/>
                  </a:lnTo>
                  <a:lnTo>
                    <a:pt x="10" y="592"/>
                  </a:lnTo>
                  <a:lnTo>
                    <a:pt x="4" y="582"/>
                  </a:lnTo>
                  <a:lnTo>
                    <a:pt x="1" y="571"/>
                  </a:lnTo>
                  <a:lnTo>
                    <a:pt x="0" y="559"/>
                  </a:lnTo>
                  <a:lnTo>
                    <a:pt x="0" y="58"/>
                  </a:lnTo>
                  <a:lnTo>
                    <a:pt x="1" y="46"/>
                  </a:lnTo>
                  <a:lnTo>
                    <a:pt x="4" y="35"/>
                  </a:lnTo>
                  <a:lnTo>
                    <a:pt x="10" y="25"/>
                  </a:lnTo>
                  <a:lnTo>
                    <a:pt x="17" y="16"/>
                  </a:lnTo>
                  <a:lnTo>
                    <a:pt x="26" y="9"/>
                  </a:lnTo>
                  <a:lnTo>
                    <a:pt x="36" y="5"/>
                  </a:lnTo>
                  <a:lnTo>
                    <a:pt x="46" y="0"/>
                  </a:lnTo>
                  <a:lnTo>
                    <a:pt x="58" y="0"/>
                  </a:lnTo>
                  <a:lnTo>
                    <a:pt x="868" y="0"/>
                  </a:lnTo>
                  <a:lnTo>
                    <a:pt x="881" y="0"/>
                  </a:lnTo>
                  <a:lnTo>
                    <a:pt x="891" y="5"/>
                  </a:lnTo>
                  <a:lnTo>
                    <a:pt x="901" y="9"/>
                  </a:lnTo>
                  <a:lnTo>
                    <a:pt x="910" y="16"/>
                  </a:lnTo>
                  <a:lnTo>
                    <a:pt x="917" y="25"/>
                  </a:lnTo>
                  <a:lnTo>
                    <a:pt x="922" y="35"/>
                  </a:lnTo>
                  <a:lnTo>
                    <a:pt x="926" y="46"/>
                  </a:lnTo>
                  <a:lnTo>
                    <a:pt x="927" y="58"/>
                  </a:lnTo>
                  <a:lnTo>
                    <a:pt x="927" y="559"/>
                  </a:lnTo>
                  <a:lnTo>
                    <a:pt x="926" y="571"/>
                  </a:lnTo>
                  <a:lnTo>
                    <a:pt x="922" y="582"/>
                  </a:lnTo>
                  <a:lnTo>
                    <a:pt x="917" y="592"/>
                  </a:lnTo>
                  <a:lnTo>
                    <a:pt x="910" y="601"/>
                  </a:lnTo>
                  <a:lnTo>
                    <a:pt x="901" y="608"/>
                  </a:lnTo>
                  <a:lnTo>
                    <a:pt x="891" y="612"/>
                  </a:lnTo>
                  <a:lnTo>
                    <a:pt x="881" y="617"/>
                  </a:lnTo>
                  <a:lnTo>
                    <a:pt x="868" y="618"/>
                  </a:lnTo>
                  <a:lnTo>
                    <a:pt x="298" y="618"/>
                  </a:lnTo>
                  <a:lnTo>
                    <a:pt x="115" y="8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592"/>
            <p:cNvSpPr>
              <a:spLocks/>
            </p:cNvSpPr>
            <p:nvPr/>
          </p:nvSpPr>
          <p:spPr bwMode="auto">
            <a:xfrm>
              <a:off x="636033" y="6093464"/>
              <a:ext cx="37856" cy="37856"/>
            </a:xfrm>
            <a:custGeom>
              <a:avLst/>
              <a:gdLst>
                <a:gd name="T0" fmla="*/ 39 w 76"/>
                <a:gd name="T1" fmla="*/ 0 h 77"/>
                <a:gd name="T2" fmla="*/ 46 w 76"/>
                <a:gd name="T3" fmla="*/ 1 h 77"/>
                <a:gd name="T4" fmla="*/ 53 w 76"/>
                <a:gd name="T5" fmla="*/ 2 h 77"/>
                <a:gd name="T6" fmla="*/ 60 w 76"/>
                <a:gd name="T7" fmla="*/ 7 h 77"/>
                <a:gd name="T8" fmla="*/ 66 w 76"/>
                <a:gd name="T9" fmla="*/ 11 h 77"/>
                <a:gd name="T10" fmla="*/ 70 w 76"/>
                <a:gd name="T11" fmla="*/ 17 h 77"/>
                <a:gd name="T12" fmla="*/ 73 w 76"/>
                <a:gd name="T13" fmla="*/ 24 h 77"/>
                <a:gd name="T14" fmla="*/ 76 w 76"/>
                <a:gd name="T15" fmla="*/ 31 h 77"/>
                <a:gd name="T16" fmla="*/ 76 w 76"/>
                <a:gd name="T17" fmla="*/ 38 h 77"/>
                <a:gd name="T18" fmla="*/ 76 w 76"/>
                <a:gd name="T19" fmla="*/ 46 h 77"/>
                <a:gd name="T20" fmla="*/ 73 w 76"/>
                <a:gd name="T21" fmla="*/ 53 h 77"/>
                <a:gd name="T22" fmla="*/ 70 w 76"/>
                <a:gd name="T23" fmla="*/ 60 h 77"/>
                <a:gd name="T24" fmla="*/ 66 w 76"/>
                <a:gd name="T25" fmla="*/ 66 h 77"/>
                <a:gd name="T26" fmla="*/ 60 w 76"/>
                <a:gd name="T27" fmla="*/ 70 h 77"/>
                <a:gd name="T28" fmla="*/ 53 w 76"/>
                <a:gd name="T29" fmla="*/ 74 h 77"/>
                <a:gd name="T30" fmla="*/ 46 w 76"/>
                <a:gd name="T31" fmla="*/ 76 h 77"/>
                <a:gd name="T32" fmla="*/ 39 w 76"/>
                <a:gd name="T33" fmla="*/ 77 h 77"/>
                <a:gd name="T34" fmla="*/ 30 w 76"/>
                <a:gd name="T35" fmla="*/ 76 h 77"/>
                <a:gd name="T36" fmla="*/ 23 w 76"/>
                <a:gd name="T37" fmla="*/ 74 h 77"/>
                <a:gd name="T38" fmla="*/ 17 w 76"/>
                <a:gd name="T39" fmla="*/ 70 h 77"/>
                <a:gd name="T40" fmla="*/ 11 w 76"/>
                <a:gd name="T41" fmla="*/ 66 h 77"/>
                <a:gd name="T42" fmla="*/ 5 w 76"/>
                <a:gd name="T43" fmla="*/ 60 h 77"/>
                <a:gd name="T44" fmla="*/ 3 w 76"/>
                <a:gd name="T45" fmla="*/ 53 h 77"/>
                <a:gd name="T46" fmla="*/ 0 w 76"/>
                <a:gd name="T47" fmla="*/ 46 h 77"/>
                <a:gd name="T48" fmla="*/ 0 w 76"/>
                <a:gd name="T49" fmla="*/ 38 h 77"/>
                <a:gd name="T50" fmla="*/ 0 w 76"/>
                <a:gd name="T51" fmla="*/ 31 h 77"/>
                <a:gd name="T52" fmla="*/ 3 w 76"/>
                <a:gd name="T53" fmla="*/ 24 h 77"/>
                <a:gd name="T54" fmla="*/ 5 w 76"/>
                <a:gd name="T55" fmla="*/ 17 h 77"/>
                <a:gd name="T56" fmla="*/ 11 w 76"/>
                <a:gd name="T57" fmla="*/ 11 h 77"/>
                <a:gd name="T58" fmla="*/ 17 w 76"/>
                <a:gd name="T59" fmla="*/ 7 h 77"/>
                <a:gd name="T60" fmla="*/ 23 w 76"/>
                <a:gd name="T61" fmla="*/ 2 h 77"/>
                <a:gd name="T62" fmla="*/ 30 w 76"/>
                <a:gd name="T63" fmla="*/ 1 h 77"/>
                <a:gd name="T64" fmla="*/ 39 w 76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6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3" y="24"/>
                  </a:lnTo>
                  <a:lnTo>
                    <a:pt x="76" y="31"/>
                  </a:lnTo>
                  <a:lnTo>
                    <a:pt x="76" y="38"/>
                  </a:lnTo>
                  <a:lnTo>
                    <a:pt x="76" y="46"/>
                  </a:lnTo>
                  <a:lnTo>
                    <a:pt x="73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5" y="60"/>
                  </a:lnTo>
                  <a:lnTo>
                    <a:pt x="3" y="53"/>
                  </a:lnTo>
                  <a:lnTo>
                    <a:pt x="0" y="46"/>
                  </a:lnTo>
                  <a:lnTo>
                    <a:pt x="0" y="38"/>
                  </a:lnTo>
                  <a:lnTo>
                    <a:pt x="0" y="31"/>
                  </a:lnTo>
                  <a:lnTo>
                    <a:pt x="3" y="24"/>
                  </a:lnTo>
                  <a:lnTo>
                    <a:pt x="5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593"/>
            <p:cNvSpPr>
              <a:spLocks/>
            </p:cNvSpPr>
            <p:nvPr/>
          </p:nvSpPr>
          <p:spPr bwMode="auto">
            <a:xfrm>
              <a:off x="786000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7 w 78"/>
                <a:gd name="T3" fmla="*/ 1 h 77"/>
                <a:gd name="T4" fmla="*/ 55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5 w 78"/>
                <a:gd name="T29" fmla="*/ 74 h 77"/>
                <a:gd name="T30" fmla="*/ 47 w 78"/>
                <a:gd name="T31" fmla="*/ 76 h 77"/>
                <a:gd name="T32" fmla="*/ 39 w 78"/>
                <a:gd name="T33" fmla="*/ 77 h 77"/>
                <a:gd name="T34" fmla="*/ 32 w 78"/>
                <a:gd name="T35" fmla="*/ 76 h 77"/>
                <a:gd name="T36" fmla="*/ 24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4 w 78"/>
                <a:gd name="T61" fmla="*/ 2 h 77"/>
                <a:gd name="T62" fmla="*/ 32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7" y="1"/>
                  </a:lnTo>
                  <a:lnTo>
                    <a:pt x="55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5" y="74"/>
                  </a:lnTo>
                  <a:lnTo>
                    <a:pt x="47" y="76"/>
                  </a:lnTo>
                  <a:lnTo>
                    <a:pt x="39" y="77"/>
                  </a:lnTo>
                  <a:lnTo>
                    <a:pt x="32" y="76"/>
                  </a:lnTo>
                  <a:lnTo>
                    <a:pt x="24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4" y="2"/>
                  </a:lnTo>
                  <a:lnTo>
                    <a:pt x="32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594"/>
            <p:cNvSpPr>
              <a:spLocks/>
            </p:cNvSpPr>
            <p:nvPr/>
          </p:nvSpPr>
          <p:spPr bwMode="auto">
            <a:xfrm>
              <a:off x="711745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6 w 78"/>
                <a:gd name="T3" fmla="*/ 1 h 77"/>
                <a:gd name="T4" fmla="*/ 53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3 w 78"/>
                <a:gd name="T29" fmla="*/ 74 h 77"/>
                <a:gd name="T30" fmla="*/ 46 w 78"/>
                <a:gd name="T31" fmla="*/ 76 h 77"/>
                <a:gd name="T32" fmla="*/ 39 w 78"/>
                <a:gd name="T33" fmla="*/ 77 h 77"/>
                <a:gd name="T34" fmla="*/ 30 w 78"/>
                <a:gd name="T35" fmla="*/ 76 h 77"/>
                <a:gd name="T36" fmla="*/ 23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3 w 78"/>
                <a:gd name="T61" fmla="*/ 2 h 77"/>
                <a:gd name="T62" fmla="*/ 30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242020" y="881376"/>
            <a:ext cx="628660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ko-KR" sz="1200" b="1" spc="-150" dirty="0" smtClean="0">
                <a:latin typeface="+mn-ea"/>
              </a:rPr>
              <a:t>IPCAM </a:t>
            </a:r>
            <a:r>
              <a:rPr lang="ko-KR" altLang="en-US" sz="1200" b="1" spc="-150" dirty="0" smtClean="0">
                <a:latin typeface="+mn-ea"/>
              </a:rPr>
              <a:t>과 </a:t>
            </a:r>
            <a:r>
              <a:rPr lang="en-US" altLang="ko-KR" sz="1200" b="1" spc="-150" dirty="0" smtClean="0">
                <a:latin typeface="+mn-ea"/>
              </a:rPr>
              <a:t>NVR  </a:t>
            </a:r>
            <a:r>
              <a:rPr lang="ko-KR" altLang="en-US" sz="1200" b="1" spc="-150" dirty="0" smtClean="0">
                <a:latin typeface="+mn-ea"/>
              </a:rPr>
              <a:t>의 암호 </a:t>
            </a:r>
            <a:r>
              <a:rPr lang="en-US" altLang="ko-KR" sz="1200" b="1" spc="-150" dirty="0" smtClean="0">
                <a:latin typeface="+mn-ea"/>
              </a:rPr>
              <a:t>Chip  </a:t>
            </a:r>
            <a:r>
              <a:rPr lang="ko-KR" altLang="en-US" sz="1200" b="1" spc="-150" dirty="0" smtClean="0">
                <a:latin typeface="+mn-ea"/>
              </a:rPr>
              <a:t>암호 통신 구성도 설명</a:t>
            </a:r>
            <a:r>
              <a:rPr lang="en-US" altLang="ko-KR" sz="1200" b="1" spc="-150" dirty="0" smtClean="0">
                <a:latin typeface="+mn-ea"/>
              </a:rPr>
              <a:t>.</a:t>
            </a:r>
            <a:r>
              <a:rPr lang="ko-KR" altLang="en-US" sz="1200" b="1" spc="-150" dirty="0" smtClean="0">
                <a:latin typeface="+mn-ea"/>
              </a:rPr>
              <a:t>   </a:t>
            </a:r>
            <a:endParaRPr lang="ko-KR" altLang="en-US" sz="1050" b="1" spc="-150" dirty="0">
              <a:latin typeface="+mn-ea"/>
            </a:endParaRPr>
          </a:p>
        </p:txBody>
      </p:sp>
      <p:graphicFrame>
        <p:nvGraphicFramePr>
          <p:cNvPr id="10" name="개체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2508935"/>
              </p:ext>
            </p:extLst>
          </p:nvPr>
        </p:nvGraphicFramePr>
        <p:xfrm>
          <a:off x="1537398" y="1361475"/>
          <a:ext cx="5963540" cy="49991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6" r:id="rId3" imgW="7200934" imgH="6838830" progId="Visio.Drawing.15">
                  <p:embed/>
                </p:oleObj>
              </mc:Choice>
              <mc:Fallback>
                <p:oleObj r:id="rId3" imgW="7200934" imgH="6838830" progId="Visio.Drawing.15">
                  <p:embed/>
                  <p:pic>
                    <p:nvPicPr>
                      <p:cNvPr id="0" name="개체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37398" y="1361475"/>
                        <a:ext cx="5963540" cy="499912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676065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363530" y="434401"/>
            <a:ext cx="161939" cy="157326"/>
          </a:xfrm>
          <a:prstGeom prst="rect">
            <a:avLst/>
          </a:prstGeom>
          <a:pattFill prst="ltUpDiag">
            <a:fgClr>
              <a:schemeClr val="bg1"/>
            </a:fgClr>
            <a:bgClr>
              <a:schemeClr val="tx1">
                <a:lumMod val="50000"/>
                <a:lumOff val="50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b="1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7190" y="331719"/>
            <a:ext cx="533617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ko-KR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DEEK </a:t>
            </a:r>
            <a:r>
              <a:rPr lang="ko-KR" altLang="en-US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제품의 차별성</a:t>
            </a:r>
            <a:endParaRPr lang="ko-KR" altLang="en-US" b="1" spc="-150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grpSp>
        <p:nvGrpSpPr>
          <p:cNvPr id="4" name="Group 85"/>
          <p:cNvGrpSpPr/>
          <p:nvPr/>
        </p:nvGrpSpPr>
        <p:grpSpPr>
          <a:xfrm>
            <a:off x="758520" y="881376"/>
            <a:ext cx="371819" cy="321281"/>
            <a:chOff x="504994" y="5962425"/>
            <a:chExt cx="449901" cy="388750"/>
          </a:xfrm>
          <a:solidFill>
            <a:srgbClr val="2E6CA4"/>
          </a:solidFill>
        </p:grpSpPr>
        <p:sp>
          <p:nvSpPr>
            <p:cNvPr id="5" name="Freeform 591"/>
            <p:cNvSpPr>
              <a:spLocks noEditPoints="1"/>
            </p:cNvSpPr>
            <p:nvPr/>
          </p:nvSpPr>
          <p:spPr bwMode="auto">
            <a:xfrm>
              <a:off x="504994" y="5962425"/>
              <a:ext cx="449901" cy="388750"/>
            </a:xfrm>
            <a:custGeom>
              <a:avLst/>
              <a:gdLst>
                <a:gd name="T0" fmla="*/ 55 w 927"/>
                <a:gd name="T1" fmla="*/ 39 h 800"/>
                <a:gd name="T2" fmla="*/ 48 w 927"/>
                <a:gd name="T3" fmla="*/ 42 h 800"/>
                <a:gd name="T4" fmla="*/ 42 w 927"/>
                <a:gd name="T5" fmla="*/ 46 h 800"/>
                <a:gd name="T6" fmla="*/ 39 w 927"/>
                <a:gd name="T7" fmla="*/ 54 h 800"/>
                <a:gd name="T8" fmla="*/ 39 w 927"/>
                <a:gd name="T9" fmla="*/ 559 h 800"/>
                <a:gd name="T10" fmla="*/ 40 w 927"/>
                <a:gd name="T11" fmla="*/ 568 h 800"/>
                <a:gd name="T12" fmla="*/ 45 w 927"/>
                <a:gd name="T13" fmla="*/ 573 h 800"/>
                <a:gd name="T14" fmla="*/ 50 w 927"/>
                <a:gd name="T15" fmla="*/ 578 h 800"/>
                <a:gd name="T16" fmla="*/ 58 w 927"/>
                <a:gd name="T17" fmla="*/ 579 h 800"/>
                <a:gd name="T18" fmla="*/ 154 w 927"/>
                <a:gd name="T19" fmla="*/ 706 h 800"/>
                <a:gd name="T20" fmla="*/ 868 w 927"/>
                <a:gd name="T21" fmla="*/ 579 h 800"/>
                <a:gd name="T22" fmla="*/ 877 w 927"/>
                <a:gd name="T23" fmla="*/ 578 h 800"/>
                <a:gd name="T24" fmla="*/ 883 w 927"/>
                <a:gd name="T25" fmla="*/ 573 h 800"/>
                <a:gd name="T26" fmla="*/ 887 w 927"/>
                <a:gd name="T27" fmla="*/ 568 h 800"/>
                <a:gd name="T28" fmla="*/ 888 w 927"/>
                <a:gd name="T29" fmla="*/ 559 h 800"/>
                <a:gd name="T30" fmla="*/ 888 w 927"/>
                <a:gd name="T31" fmla="*/ 54 h 800"/>
                <a:gd name="T32" fmla="*/ 886 w 927"/>
                <a:gd name="T33" fmla="*/ 46 h 800"/>
                <a:gd name="T34" fmla="*/ 880 w 927"/>
                <a:gd name="T35" fmla="*/ 42 h 800"/>
                <a:gd name="T36" fmla="*/ 873 w 927"/>
                <a:gd name="T37" fmla="*/ 39 h 800"/>
                <a:gd name="T38" fmla="*/ 58 w 927"/>
                <a:gd name="T39" fmla="*/ 38 h 800"/>
                <a:gd name="T40" fmla="*/ 115 w 927"/>
                <a:gd name="T41" fmla="*/ 618 h 800"/>
                <a:gd name="T42" fmla="*/ 46 w 927"/>
                <a:gd name="T43" fmla="*/ 617 h 800"/>
                <a:gd name="T44" fmla="*/ 26 w 927"/>
                <a:gd name="T45" fmla="*/ 608 h 800"/>
                <a:gd name="T46" fmla="*/ 10 w 927"/>
                <a:gd name="T47" fmla="*/ 592 h 800"/>
                <a:gd name="T48" fmla="*/ 1 w 927"/>
                <a:gd name="T49" fmla="*/ 571 h 800"/>
                <a:gd name="T50" fmla="*/ 0 w 927"/>
                <a:gd name="T51" fmla="*/ 58 h 800"/>
                <a:gd name="T52" fmla="*/ 4 w 927"/>
                <a:gd name="T53" fmla="*/ 35 h 800"/>
                <a:gd name="T54" fmla="*/ 17 w 927"/>
                <a:gd name="T55" fmla="*/ 16 h 800"/>
                <a:gd name="T56" fmla="*/ 36 w 927"/>
                <a:gd name="T57" fmla="*/ 5 h 800"/>
                <a:gd name="T58" fmla="*/ 58 w 927"/>
                <a:gd name="T59" fmla="*/ 0 h 800"/>
                <a:gd name="T60" fmla="*/ 881 w 927"/>
                <a:gd name="T61" fmla="*/ 0 h 800"/>
                <a:gd name="T62" fmla="*/ 901 w 927"/>
                <a:gd name="T63" fmla="*/ 9 h 800"/>
                <a:gd name="T64" fmla="*/ 917 w 927"/>
                <a:gd name="T65" fmla="*/ 25 h 800"/>
                <a:gd name="T66" fmla="*/ 926 w 927"/>
                <a:gd name="T67" fmla="*/ 46 h 800"/>
                <a:gd name="T68" fmla="*/ 927 w 927"/>
                <a:gd name="T69" fmla="*/ 559 h 800"/>
                <a:gd name="T70" fmla="*/ 922 w 927"/>
                <a:gd name="T71" fmla="*/ 582 h 800"/>
                <a:gd name="T72" fmla="*/ 910 w 927"/>
                <a:gd name="T73" fmla="*/ 601 h 800"/>
                <a:gd name="T74" fmla="*/ 891 w 927"/>
                <a:gd name="T75" fmla="*/ 612 h 800"/>
                <a:gd name="T76" fmla="*/ 868 w 927"/>
                <a:gd name="T77" fmla="*/ 618 h 800"/>
                <a:gd name="T78" fmla="*/ 115 w 927"/>
                <a:gd name="T79" fmla="*/ 80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27" h="800">
                  <a:moveTo>
                    <a:pt x="58" y="38"/>
                  </a:moveTo>
                  <a:lnTo>
                    <a:pt x="55" y="39"/>
                  </a:lnTo>
                  <a:lnTo>
                    <a:pt x="50" y="39"/>
                  </a:lnTo>
                  <a:lnTo>
                    <a:pt x="48" y="42"/>
                  </a:lnTo>
                  <a:lnTo>
                    <a:pt x="45" y="43"/>
                  </a:lnTo>
                  <a:lnTo>
                    <a:pt x="42" y="46"/>
                  </a:lnTo>
                  <a:lnTo>
                    <a:pt x="40" y="51"/>
                  </a:lnTo>
                  <a:lnTo>
                    <a:pt x="39" y="54"/>
                  </a:lnTo>
                  <a:lnTo>
                    <a:pt x="39" y="58"/>
                  </a:lnTo>
                  <a:lnTo>
                    <a:pt x="39" y="559"/>
                  </a:lnTo>
                  <a:lnTo>
                    <a:pt x="39" y="563"/>
                  </a:lnTo>
                  <a:lnTo>
                    <a:pt x="40" y="568"/>
                  </a:lnTo>
                  <a:lnTo>
                    <a:pt x="42" y="571"/>
                  </a:lnTo>
                  <a:lnTo>
                    <a:pt x="45" y="573"/>
                  </a:lnTo>
                  <a:lnTo>
                    <a:pt x="48" y="575"/>
                  </a:lnTo>
                  <a:lnTo>
                    <a:pt x="50" y="578"/>
                  </a:lnTo>
                  <a:lnTo>
                    <a:pt x="55" y="579"/>
                  </a:lnTo>
                  <a:lnTo>
                    <a:pt x="58" y="579"/>
                  </a:lnTo>
                  <a:lnTo>
                    <a:pt x="154" y="579"/>
                  </a:lnTo>
                  <a:lnTo>
                    <a:pt x="154" y="706"/>
                  </a:lnTo>
                  <a:lnTo>
                    <a:pt x="282" y="579"/>
                  </a:lnTo>
                  <a:lnTo>
                    <a:pt x="868" y="579"/>
                  </a:lnTo>
                  <a:lnTo>
                    <a:pt x="873" y="579"/>
                  </a:lnTo>
                  <a:lnTo>
                    <a:pt x="877" y="578"/>
                  </a:lnTo>
                  <a:lnTo>
                    <a:pt x="880" y="575"/>
                  </a:lnTo>
                  <a:lnTo>
                    <a:pt x="883" y="573"/>
                  </a:lnTo>
                  <a:lnTo>
                    <a:pt x="886" y="571"/>
                  </a:lnTo>
                  <a:lnTo>
                    <a:pt x="887" y="568"/>
                  </a:lnTo>
                  <a:lnTo>
                    <a:pt x="888" y="563"/>
                  </a:lnTo>
                  <a:lnTo>
                    <a:pt x="888" y="559"/>
                  </a:lnTo>
                  <a:lnTo>
                    <a:pt x="888" y="58"/>
                  </a:lnTo>
                  <a:lnTo>
                    <a:pt x="888" y="54"/>
                  </a:lnTo>
                  <a:lnTo>
                    <a:pt x="887" y="51"/>
                  </a:lnTo>
                  <a:lnTo>
                    <a:pt x="886" y="46"/>
                  </a:lnTo>
                  <a:lnTo>
                    <a:pt x="883" y="43"/>
                  </a:lnTo>
                  <a:lnTo>
                    <a:pt x="880" y="42"/>
                  </a:lnTo>
                  <a:lnTo>
                    <a:pt x="877" y="39"/>
                  </a:lnTo>
                  <a:lnTo>
                    <a:pt x="873" y="39"/>
                  </a:lnTo>
                  <a:lnTo>
                    <a:pt x="868" y="38"/>
                  </a:lnTo>
                  <a:lnTo>
                    <a:pt x="58" y="38"/>
                  </a:lnTo>
                  <a:close/>
                  <a:moveTo>
                    <a:pt x="115" y="800"/>
                  </a:moveTo>
                  <a:lnTo>
                    <a:pt x="115" y="618"/>
                  </a:lnTo>
                  <a:lnTo>
                    <a:pt x="58" y="618"/>
                  </a:lnTo>
                  <a:lnTo>
                    <a:pt x="46" y="617"/>
                  </a:lnTo>
                  <a:lnTo>
                    <a:pt x="36" y="612"/>
                  </a:lnTo>
                  <a:lnTo>
                    <a:pt x="26" y="608"/>
                  </a:lnTo>
                  <a:lnTo>
                    <a:pt x="17" y="601"/>
                  </a:lnTo>
                  <a:lnTo>
                    <a:pt x="10" y="592"/>
                  </a:lnTo>
                  <a:lnTo>
                    <a:pt x="4" y="582"/>
                  </a:lnTo>
                  <a:lnTo>
                    <a:pt x="1" y="571"/>
                  </a:lnTo>
                  <a:lnTo>
                    <a:pt x="0" y="559"/>
                  </a:lnTo>
                  <a:lnTo>
                    <a:pt x="0" y="58"/>
                  </a:lnTo>
                  <a:lnTo>
                    <a:pt x="1" y="46"/>
                  </a:lnTo>
                  <a:lnTo>
                    <a:pt x="4" y="35"/>
                  </a:lnTo>
                  <a:lnTo>
                    <a:pt x="10" y="25"/>
                  </a:lnTo>
                  <a:lnTo>
                    <a:pt x="17" y="16"/>
                  </a:lnTo>
                  <a:lnTo>
                    <a:pt x="26" y="9"/>
                  </a:lnTo>
                  <a:lnTo>
                    <a:pt x="36" y="5"/>
                  </a:lnTo>
                  <a:lnTo>
                    <a:pt x="46" y="0"/>
                  </a:lnTo>
                  <a:lnTo>
                    <a:pt x="58" y="0"/>
                  </a:lnTo>
                  <a:lnTo>
                    <a:pt x="868" y="0"/>
                  </a:lnTo>
                  <a:lnTo>
                    <a:pt x="881" y="0"/>
                  </a:lnTo>
                  <a:lnTo>
                    <a:pt x="891" y="5"/>
                  </a:lnTo>
                  <a:lnTo>
                    <a:pt x="901" y="9"/>
                  </a:lnTo>
                  <a:lnTo>
                    <a:pt x="910" y="16"/>
                  </a:lnTo>
                  <a:lnTo>
                    <a:pt x="917" y="25"/>
                  </a:lnTo>
                  <a:lnTo>
                    <a:pt x="922" y="35"/>
                  </a:lnTo>
                  <a:lnTo>
                    <a:pt x="926" y="46"/>
                  </a:lnTo>
                  <a:lnTo>
                    <a:pt x="927" y="58"/>
                  </a:lnTo>
                  <a:lnTo>
                    <a:pt x="927" y="559"/>
                  </a:lnTo>
                  <a:lnTo>
                    <a:pt x="926" y="571"/>
                  </a:lnTo>
                  <a:lnTo>
                    <a:pt x="922" y="582"/>
                  </a:lnTo>
                  <a:lnTo>
                    <a:pt x="917" y="592"/>
                  </a:lnTo>
                  <a:lnTo>
                    <a:pt x="910" y="601"/>
                  </a:lnTo>
                  <a:lnTo>
                    <a:pt x="901" y="608"/>
                  </a:lnTo>
                  <a:lnTo>
                    <a:pt x="891" y="612"/>
                  </a:lnTo>
                  <a:lnTo>
                    <a:pt x="881" y="617"/>
                  </a:lnTo>
                  <a:lnTo>
                    <a:pt x="868" y="618"/>
                  </a:lnTo>
                  <a:lnTo>
                    <a:pt x="298" y="618"/>
                  </a:lnTo>
                  <a:lnTo>
                    <a:pt x="115" y="8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592"/>
            <p:cNvSpPr>
              <a:spLocks/>
            </p:cNvSpPr>
            <p:nvPr/>
          </p:nvSpPr>
          <p:spPr bwMode="auto">
            <a:xfrm>
              <a:off x="636033" y="6093464"/>
              <a:ext cx="37856" cy="37856"/>
            </a:xfrm>
            <a:custGeom>
              <a:avLst/>
              <a:gdLst>
                <a:gd name="T0" fmla="*/ 39 w 76"/>
                <a:gd name="T1" fmla="*/ 0 h 77"/>
                <a:gd name="T2" fmla="*/ 46 w 76"/>
                <a:gd name="T3" fmla="*/ 1 h 77"/>
                <a:gd name="T4" fmla="*/ 53 w 76"/>
                <a:gd name="T5" fmla="*/ 2 h 77"/>
                <a:gd name="T6" fmla="*/ 60 w 76"/>
                <a:gd name="T7" fmla="*/ 7 h 77"/>
                <a:gd name="T8" fmla="*/ 66 w 76"/>
                <a:gd name="T9" fmla="*/ 11 h 77"/>
                <a:gd name="T10" fmla="*/ 70 w 76"/>
                <a:gd name="T11" fmla="*/ 17 h 77"/>
                <a:gd name="T12" fmla="*/ 73 w 76"/>
                <a:gd name="T13" fmla="*/ 24 h 77"/>
                <a:gd name="T14" fmla="*/ 76 w 76"/>
                <a:gd name="T15" fmla="*/ 31 h 77"/>
                <a:gd name="T16" fmla="*/ 76 w 76"/>
                <a:gd name="T17" fmla="*/ 38 h 77"/>
                <a:gd name="T18" fmla="*/ 76 w 76"/>
                <a:gd name="T19" fmla="*/ 46 h 77"/>
                <a:gd name="T20" fmla="*/ 73 w 76"/>
                <a:gd name="T21" fmla="*/ 53 h 77"/>
                <a:gd name="T22" fmla="*/ 70 w 76"/>
                <a:gd name="T23" fmla="*/ 60 h 77"/>
                <a:gd name="T24" fmla="*/ 66 w 76"/>
                <a:gd name="T25" fmla="*/ 66 h 77"/>
                <a:gd name="T26" fmla="*/ 60 w 76"/>
                <a:gd name="T27" fmla="*/ 70 h 77"/>
                <a:gd name="T28" fmla="*/ 53 w 76"/>
                <a:gd name="T29" fmla="*/ 74 h 77"/>
                <a:gd name="T30" fmla="*/ 46 w 76"/>
                <a:gd name="T31" fmla="*/ 76 h 77"/>
                <a:gd name="T32" fmla="*/ 39 w 76"/>
                <a:gd name="T33" fmla="*/ 77 h 77"/>
                <a:gd name="T34" fmla="*/ 30 w 76"/>
                <a:gd name="T35" fmla="*/ 76 h 77"/>
                <a:gd name="T36" fmla="*/ 23 w 76"/>
                <a:gd name="T37" fmla="*/ 74 h 77"/>
                <a:gd name="T38" fmla="*/ 17 w 76"/>
                <a:gd name="T39" fmla="*/ 70 h 77"/>
                <a:gd name="T40" fmla="*/ 11 w 76"/>
                <a:gd name="T41" fmla="*/ 66 h 77"/>
                <a:gd name="T42" fmla="*/ 5 w 76"/>
                <a:gd name="T43" fmla="*/ 60 h 77"/>
                <a:gd name="T44" fmla="*/ 3 w 76"/>
                <a:gd name="T45" fmla="*/ 53 h 77"/>
                <a:gd name="T46" fmla="*/ 0 w 76"/>
                <a:gd name="T47" fmla="*/ 46 h 77"/>
                <a:gd name="T48" fmla="*/ 0 w 76"/>
                <a:gd name="T49" fmla="*/ 38 h 77"/>
                <a:gd name="T50" fmla="*/ 0 w 76"/>
                <a:gd name="T51" fmla="*/ 31 h 77"/>
                <a:gd name="T52" fmla="*/ 3 w 76"/>
                <a:gd name="T53" fmla="*/ 24 h 77"/>
                <a:gd name="T54" fmla="*/ 5 w 76"/>
                <a:gd name="T55" fmla="*/ 17 h 77"/>
                <a:gd name="T56" fmla="*/ 11 w 76"/>
                <a:gd name="T57" fmla="*/ 11 h 77"/>
                <a:gd name="T58" fmla="*/ 17 w 76"/>
                <a:gd name="T59" fmla="*/ 7 h 77"/>
                <a:gd name="T60" fmla="*/ 23 w 76"/>
                <a:gd name="T61" fmla="*/ 2 h 77"/>
                <a:gd name="T62" fmla="*/ 30 w 76"/>
                <a:gd name="T63" fmla="*/ 1 h 77"/>
                <a:gd name="T64" fmla="*/ 39 w 76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6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3" y="24"/>
                  </a:lnTo>
                  <a:lnTo>
                    <a:pt x="76" y="31"/>
                  </a:lnTo>
                  <a:lnTo>
                    <a:pt x="76" y="38"/>
                  </a:lnTo>
                  <a:lnTo>
                    <a:pt x="76" y="46"/>
                  </a:lnTo>
                  <a:lnTo>
                    <a:pt x="73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5" y="60"/>
                  </a:lnTo>
                  <a:lnTo>
                    <a:pt x="3" y="53"/>
                  </a:lnTo>
                  <a:lnTo>
                    <a:pt x="0" y="46"/>
                  </a:lnTo>
                  <a:lnTo>
                    <a:pt x="0" y="38"/>
                  </a:lnTo>
                  <a:lnTo>
                    <a:pt x="0" y="31"/>
                  </a:lnTo>
                  <a:lnTo>
                    <a:pt x="3" y="24"/>
                  </a:lnTo>
                  <a:lnTo>
                    <a:pt x="5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593"/>
            <p:cNvSpPr>
              <a:spLocks/>
            </p:cNvSpPr>
            <p:nvPr/>
          </p:nvSpPr>
          <p:spPr bwMode="auto">
            <a:xfrm>
              <a:off x="786000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7 w 78"/>
                <a:gd name="T3" fmla="*/ 1 h 77"/>
                <a:gd name="T4" fmla="*/ 55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5 w 78"/>
                <a:gd name="T29" fmla="*/ 74 h 77"/>
                <a:gd name="T30" fmla="*/ 47 w 78"/>
                <a:gd name="T31" fmla="*/ 76 h 77"/>
                <a:gd name="T32" fmla="*/ 39 w 78"/>
                <a:gd name="T33" fmla="*/ 77 h 77"/>
                <a:gd name="T34" fmla="*/ 32 w 78"/>
                <a:gd name="T35" fmla="*/ 76 h 77"/>
                <a:gd name="T36" fmla="*/ 24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4 w 78"/>
                <a:gd name="T61" fmla="*/ 2 h 77"/>
                <a:gd name="T62" fmla="*/ 32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7" y="1"/>
                  </a:lnTo>
                  <a:lnTo>
                    <a:pt x="55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5" y="74"/>
                  </a:lnTo>
                  <a:lnTo>
                    <a:pt x="47" y="76"/>
                  </a:lnTo>
                  <a:lnTo>
                    <a:pt x="39" y="77"/>
                  </a:lnTo>
                  <a:lnTo>
                    <a:pt x="32" y="76"/>
                  </a:lnTo>
                  <a:lnTo>
                    <a:pt x="24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4" y="2"/>
                  </a:lnTo>
                  <a:lnTo>
                    <a:pt x="32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594"/>
            <p:cNvSpPr>
              <a:spLocks/>
            </p:cNvSpPr>
            <p:nvPr/>
          </p:nvSpPr>
          <p:spPr bwMode="auto">
            <a:xfrm>
              <a:off x="711745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6 w 78"/>
                <a:gd name="T3" fmla="*/ 1 h 77"/>
                <a:gd name="T4" fmla="*/ 53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3 w 78"/>
                <a:gd name="T29" fmla="*/ 74 h 77"/>
                <a:gd name="T30" fmla="*/ 46 w 78"/>
                <a:gd name="T31" fmla="*/ 76 h 77"/>
                <a:gd name="T32" fmla="*/ 39 w 78"/>
                <a:gd name="T33" fmla="*/ 77 h 77"/>
                <a:gd name="T34" fmla="*/ 30 w 78"/>
                <a:gd name="T35" fmla="*/ 76 h 77"/>
                <a:gd name="T36" fmla="*/ 23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3 w 78"/>
                <a:gd name="T61" fmla="*/ 2 h 77"/>
                <a:gd name="T62" fmla="*/ 30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242020" y="881376"/>
            <a:ext cx="819154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ko-KR" sz="1200" b="1" spc="-150" dirty="0" smtClean="0">
                <a:latin typeface="+mn-ea"/>
              </a:rPr>
              <a:t>DEEK </a:t>
            </a:r>
            <a:r>
              <a:rPr lang="ko-KR" altLang="en-US" sz="1200" b="1" spc="-150" dirty="0" smtClean="0">
                <a:latin typeface="+mn-ea"/>
              </a:rPr>
              <a:t>는 전구간 암호로 해킹에서 해방되며</a:t>
            </a:r>
            <a:r>
              <a:rPr lang="en-US" altLang="ko-KR" sz="1200" b="1" spc="-150" dirty="0" smtClean="0">
                <a:latin typeface="+mn-ea"/>
              </a:rPr>
              <a:t>, </a:t>
            </a:r>
            <a:r>
              <a:rPr lang="ko-KR" altLang="en-US" sz="1200" b="1" spc="-150" dirty="0" smtClean="0">
                <a:latin typeface="+mn-ea"/>
              </a:rPr>
              <a:t>불필요한 추가 방비 증설로 비용추가가 없다</a:t>
            </a:r>
            <a:r>
              <a:rPr lang="en-US" altLang="ko-KR" sz="1200" b="1" spc="-150" dirty="0" smtClean="0">
                <a:latin typeface="+mn-ea"/>
              </a:rPr>
              <a:t>.</a:t>
            </a:r>
            <a:endParaRPr lang="ko-KR" altLang="en-US" sz="1050" b="1" spc="-150" dirty="0">
              <a:latin typeface="+mn-ea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597222" y="3939332"/>
            <a:ext cx="850814" cy="72701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043608" y="4035467"/>
            <a:ext cx="1132434" cy="66092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054985" y="1918903"/>
            <a:ext cx="1657997" cy="96766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224311" y="3908171"/>
            <a:ext cx="1370245" cy="6008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 smtClean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771800" y="1910997"/>
            <a:ext cx="1657997" cy="96765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 smtClean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4741647" y="3315848"/>
            <a:ext cx="3554065" cy="119588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 smtClean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 rot="5400000">
            <a:off x="7048024" y="3193812"/>
            <a:ext cx="1507270" cy="96765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 smtClean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4741647" y="1951467"/>
            <a:ext cx="3554065" cy="96765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 smtClean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829401" y="3704592"/>
            <a:ext cx="3645076" cy="17538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25" name="직사각형 24"/>
          <p:cNvSpPr/>
          <p:nvPr/>
        </p:nvSpPr>
        <p:spPr>
          <a:xfrm>
            <a:off x="829401" y="1685010"/>
            <a:ext cx="3645076" cy="17538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26" name="직사각형 25"/>
          <p:cNvSpPr/>
          <p:nvPr/>
        </p:nvSpPr>
        <p:spPr>
          <a:xfrm>
            <a:off x="4654379" y="1685010"/>
            <a:ext cx="3645076" cy="37734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pic>
        <p:nvPicPr>
          <p:cNvPr id="27" name="Picture 3" descr="C:\Users\Howeon-Yoo\Desktop\cctv\cctv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4276" flipH="1">
            <a:off x="7034138" y="1819713"/>
            <a:ext cx="1582096" cy="111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8" name="그룹 2"/>
          <p:cNvGrpSpPr>
            <a:grpSpLocks/>
          </p:cNvGrpSpPr>
          <p:nvPr/>
        </p:nvGrpSpPr>
        <p:grpSpPr bwMode="auto">
          <a:xfrm>
            <a:off x="5598528" y="1755559"/>
            <a:ext cx="629656" cy="425175"/>
            <a:chOff x="-1258146" y="2117820"/>
            <a:chExt cx="5499052" cy="3819060"/>
          </a:xfrm>
        </p:grpSpPr>
        <p:pic>
          <p:nvPicPr>
            <p:cNvPr id="29" name="그림 2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-1258146" y="2117820"/>
              <a:ext cx="5499052" cy="3819060"/>
            </a:xfrm>
            <a:prstGeom prst="rect">
              <a:avLst/>
            </a:prstGeom>
            <a:effectLst>
              <a:outerShdw blurRad="190500" dist="12700" dir="5400000" sx="102000" sy="102000" algn="ctr" rotWithShape="0">
                <a:prstClr val="black">
                  <a:alpha val="99000"/>
                </a:prstClr>
              </a:outerShdw>
            </a:effectLst>
          </p:spPr>
        </p:pic>
        <p:sp>
          <p:nvSpPr>
            <p:cNvPr id="30" name="직사각형 29"/>
            <p:cNvSpPr/>
            <p:nvPr/>
          </p:nvSpPr>
          <p:spPr>
            <a:xfrm rot="1341007">
              <a:off x="1379923" y="3335019"/>
              <a:ext cx="1431211" cy="1085033"/>
            </a:xfrm>
            <a:prstGeom prst="rect">
              <a:avLst/>
            </a:prstGeom>
            <a:solidFill>
              <a:srgbClr val="25242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1400"/>
            </a:p>
          </p:txBody>
        </p:sp>
      </p:grpSp>
      <p:sp>
        <p:nvSpPr>
          <p:cNvPr id="31" name="오른쪽 중괄호 30"/>
          <p:cNvSpPr/>
          <p:nvPr/>
        </p:nvSpPr>
        <p:spPr>
          <a:xfrm>
            <a:off x="6453549" y="1847065"/>
            <a:ext cx="638731" cy="847736"/>
          </a:xfrm>
          <a:prstGeom prst="rightBrace">
            <a:avLst>
              <a:gd name="adj1" fmla="val 34299"/>
              <a:gd name="adj2" fmla="val 48615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32" name="TextBox 31"/>
          <p:cNvSpPr txBox="1"/>
          <p:nvPr/>
        </p:nvSpPr>
        <p:spPr>
          <a:xfrm>
            <a:off x="5038503" y="2110186"/>
            <a:ext cx="2053777" cy="6732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charset="0"/>
              <a:buChar char="•"/>
            </a:pPr>
            <a:r>
              <a:rPr lang="ko-KR" altLang="en-US" sz="1100" b="1" dirty="0" smtClean="0"/>
              <a:t>단일 칩 </a:t>
            </a:r>
            <a:r>
              <a:rPr lang="en-US" altLang="ko-KR" sz="1100" b="1" dirty="0" smtClean="0"/>
              <a:t>One-Stop</a:t>
            </a:r>
          </a:p>
          <a:p>
            <a:r>
              <a:rPr lang="ko-KR" altLang="en-US" sz="1100" b="1" dirty="0" smtClean="0"/>
              <a:t>            암호 솔루션</a:t>
            </a:r>
            <a:endParaRPr lang="en-US" altLang="ko-KR" sz="1100" b="1" dirty="0" smtClean="0"/>
          </a:p>
          <a:p>
            <a:pPr marL="171450" indent="-171450">
              <a:buFont typeface="Arial" charset="0"/>
              <a:buChar char="•"/>
            </a:pPr>
            <a:r>
              <a:rPr lang="ko-KR" altLang="en-US" sz="1100" b="1" dirty="0" smtClean="0"/>
              <a:t>고성능의 강력한</a:t>
            </a:r>
            <a:endParaRPr lang="en-US" altLang="ko-KR" sz="1100" b="1" dirty="0" smtClean="0"/>
          </a:p>
          <a:p>
            <a:r>
              <a:rPr lang="en-US" altLang="ko-KR" sz="1100" b="1" dirty="0"/>
              <a:t> </a:t>
            </a:r>
            <a:r>
              <a:rPr lang="en-US" altLang="ko-KR" sz="1100" b="1" dirty="0" smtClean="0"/>
              <a:t>   </a:t>
            </a:r>
            <a:r>
              <a:rPr lang="ko-KR" altLang="en-US" sz="1100" b="1" dirty="0" smtClean="0"/>
              <a:t> 보안 제공</a:t>
            </a:r>
            <a:endParaRPr lang="en-US" altLang="ko-KR" sz="1100" b="1" dirty="0" smtClean="0"/>
          </a:p>
        </p:txBody>
      </p:sp>
      <p:pic>
        <p:nvPicPr>
          <p:cNvPr id="33" name="Picture 12" descr="C:\Users\이우석 주임\Desktop\1305772550_Movie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062" y="3351643"/>
            <a:ext cx="1099650" cy="77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4" name="직선 화살표 연결선 33"/>
          <p:cNvCxnSpPr/>
          <p:nvPr/>
        </p:nvCxnSpPr>
        <p:spPr>
          <a:xfrm>
            <a:off x="7716810" y="3032640"/>
            <a:ext cx="0" cy="284814"/>
          </a:xfrm>
          <a:prstGeom prst="straightConnector1">
            <a:avLst/>
          </a:prstGeom>
          <a:ln w="25400">
            <a:solidFill>
              <a:schemeClr val="accent5"/>
            </a:solidFill>
            <a:headEnd type="arrow"/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35" name="Picture 40" descr="Devices monitor ico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994" y="3314323"/>
            <a:ext cx="1098678" cy="775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6" name="직선 화살표 연결선 35"/>
          <p:cNvCxnSpPr/>
          <p:nvPr/>
        </p:nvCxnSpPr>
        <p:spPr>
          <a:xfrm flipH="1">
            <a:off x="6279048" y="3651446"/>
            <a:ext cx="812836" cy="0"/>
          </a:xfrm>
          <a:prstGeom prst="straightConnector1">
            <a:avLst/>
          </a:prstGeom>
          <a:ln w="25400">
            <a:solidFill>
              <a:schemeClr val="accent5"/>
            </a:solidFill>
            <a:headEnd type="arrow"/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7304286" y="2789130"/>
            <a:ext cx="450626" cy="228899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ctr" anchorCtr="1">
            <a:spAutoFit/>
          </a:bodyPr>
          <a:lstStyle/>
          <a:p>
            <a:pPr algn="ctr"/>
            <a:r>
              <a:rPr lang="en-US" altLang="ko-KR" sz="1100" dirty="0" smtClean="0"/>
              <a:t>CCTV</a:t>
            </a:r>
            <a:endParaRPr lang="ko-KR" altLang="en-US" sz="1100" dirty="0"/>
          </a:p>
        </p:txBody>
      </p:sp>
      <p:sp>
        <p:nvSpPr>
          <p:cNvPr id="38" name="TextBox 37"/>
          <p:cNvSpPr txBox="1"/>
          <p:nvPr/>
        </p:nvSpPr>
        <p:spPr>
          <a:xfrm>
            <a:off x="7574659" y="4139213"/>
            <a:ext cx="402909" cy="228899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ctr" anchorCtr="1">
            <a:spAutoFit/>
          </a:bodyPr>
          <a:lstStyle/>
          <a:p>
            <a:pPr algn="ctr"/>
            <a:r>
              <a:rPr lang="en-US" altLang="ko-KR" sz="1100" dirty="0" smtClean="0"/>
              <a:t>NVR</a:t>
            </a:r>
            <a:endParaRPr lang="ko-KR" altLang="en-US" sz="1100" dirty="0"/>
          </a:p>
        </p:txBody>
      </p:sp>
      <p:sp>
        <p:nvSpPr>
          <p:cNvPr id="39" name="TextBox 38"/>
          <p:cNvSpPr txBox="1"/>
          <p:nvPr/>
        </p:nvSpPr>
        <p:spPr>
          <a:xfrm>
            <a:off x="4716016" y="4030909"/>
            <a:ext cx="1658647" cy="430887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pPr algn="ctr"/>
            <a:r>
              <a:rPr lang="en-US" altLang="ko-KR" sz="1100" dirty="0" smtClean="0"/>
              <a:t>Viewer, Monitoring</a:t>
            </a:r>
          </a:p>
          <a:p>
            <a:pPr algn="ctr"/>
            <a:r>
              <a:rPr lang="en-US" altLang="ko-KR" sz="1100" dirty="0" smtClean="0"/>
              <a:t>Management</a:t>
            </a:r>
            <a:endParaRPr lang="ko-KR" altLang="en-US" sz="1100" dirty="0"/>
          </a:p>
        </p:txBody>
      </p:sp>
      <p:sp>
        <p:nvSpPr>
          <p:cNvPr id="40" name="TextBox 39"/>
          <p:cNvSpPr txBox="1"/>
          <p:nvPr/>
        </p:nvSpPr>
        <p:spPr>
          <a:xfrm>
            <a:off x="925153" y="1685011"/>
            <a:ext cx="1130068" cy="2044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/>
              <a:t>Case 1.</a:t>
            </a:r>
            <a:endParaRPr lang="ko-KR" altLang="en-US" sz="1200" b="1" dirty="0"/>
          </a:p>
        </p:txBody>
      </p:sp>
      <p:pic>
        <p:nvPicPr>
          <p:cNvPr id="41" name="Picture 3" descr="C:\Users\Howeon-Yoo\Desktop\cctv\cctv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7643">
            <a:off x="891144" y="1899230"/>
            <a:ext cx="891596" cy="65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12" descr="C:\Users\이우석 주임\Desktop\1305772550_Movie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813" y="2118205"/>
            <a:ext cx="588126" cy="416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3" name="직선 화살표 연결선 42"/>
          <p:cNvCxnSpPr/>
          <p:nvPr/>
        </p:nvCxnSpPr>
        <p:spPr>
          <a:xfrm>
            <a:off x="1602950" y="2326288"/>
            <a:ext cx="460862" cy="1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1134186" y="2570602"/>
            <a:ext cx="450626" cy="228899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ctr" anchorCtr="1">
            <a:spAutoFit/>
          </a:bodyPr>
          <a:lstStyle/>
          <a:p>
            <a:pPr algn="ctr"/>
            <a:r>
              <a:rPr lang="en-US" altLang="ko-KR" sz="1100" dirty="0" smtClean="0"/>
              <a:t>CCTV</a:t>
            </a:r>
            <a:endParaRPr lang="ko-KR" altLang="en-US" sz="1100" dirty="0"/>
          </a:p>
        </p:txBody>
      </p:sp>
      <p:sp>
        <p:nvSpPr>
          <p:cNvPr id="45" name="TextBox 44"/>
          <p:cNvSpPr txBox="1"/>
          <p:nvPr/>
        </p:nvSpPr>
        <p:spPr>
          <a:xfrm>
            <a:off x="2156422" y="2570602"/>
            <a:ext cx="402909" cy="228899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ctr" anchorCtr="1">
            <a:spAutoFit/>
          </a:bodyPr>
          <a:lstStyle/>
          <a:p>
            <a:pPr algn="ctr"/>
            <a:r>
              <a:rPr lang="en-US" altLang="ko-KR" sz="1100" dirty="0" smtClean="0"/>
              <a:t>NVR</a:t>
            </a:r>
            <a:endParaRPr lang="ko-KR" altLang="en-US" sz="1100" dirty="0"/>
          </a:p>
        </p:txBody>
      </p:sp>
      <p:pic>
        <p:nvPicPr>
          <p:cNvPr id="46" name="Picture 40" descr="Devices monitor ico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6480" y="2110763"/>
            <a:ext cx="601884" cy="424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568" y="2003892"/>
            <a:ext cx="508239" cy="583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8" name="직선 화살표 연결선 47"/>
          <p:cNvCxnSpPr/>
          <p:nvPr/>
        </p:nvCxnSpPr>
        <p:spPr>
          <a:xfrm>
            <a:off x="2610862" y="2326288"/>
            <a:ext cx="291910" cy="1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직선 화살표 연결선 48"/>
          <p:cNvCxnSpPr/>
          <p:nvPr/>
        </p:nvCxnSpPr>
        <p:spPr>
          <a:xfrm>
            <a:off x="3467806" y="2322774"/>
            <a:ext cx="291910" cy="1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2813321" y="2521216"/>
            <a:ext cx="823995" cy="3770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00" dirty="0" smtClean="0"/>
              <a:t>암호화</a:t>
            </a:r>
            <a:endParaRPr lang="en-US" altLang="ko-KR" sz="1100" dirty="0" smtClean="0"/>
          </a:p>
          <a:p>
            <a:pPr algn="ctr"/>
            <a:r>
              <a:rPr lang="ko-KR" altLang="en-US" sz="1100" dirty="0" smtClean="0"/>
              <a:t>장비</a:t>
            </a:r>
            <a:endParaRPr lang="ko-KR" altLang="en-US" sz="1100" dirty="0"/>
          </a:p>
        </p:txBody>
      </p:sp>
      <p:sp>
        <p:nvSpPr>
          <p:cNvPr id="51" name="TextBox 50"/>
          <p:cNvSpPr txBox="1"/>
          <p:nvPr/>
        </p:nvSpPr>
        <p:spPr>
          <a:xfrm>
            <a:off x="3853646" y="2570602"/>
            <a:ext cx="547551" cy="228899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ctr" anchorCtr="1">
            <a:spAutoFit/>
          </a:bodyPr>
          <a:lstStyle/>
          <a:p>
            <a:pPr algn="ctr"/>
            <a:r>
              <a:rPr lang="en-US" altLang="ko-KR" sz="1100" dirty="0"/>
              <a:t>Viewer</a:t>
            </a:r>
            <a:endParaRPr lang="ko-KR" altLang="en-US" sz="1100" dirty="0"/>
          </a:p>
        </p:txBody>
      </p:sp>
      <p:sp>
        <p:nvSpPr>
          <p:cNvPr id="52" name="TextBox 51"/>
          <p:cNvSpPr txBox="1"/>
          <p:nvPr/>
        </p:nvSpPr>
        <p:spPr>
          <a:xfrm>
            <a:off x="925153" y="3704592"/>
            <a:ext cx="1130068" cy="2044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/>
              <a:t>Case 2.</a:t>
            </a:r>
            <a:endParaRPr lang="ko-KR" altLang="en-US" sz="1200" b="1" dirty="0"/>
          </a:p>
        </p:txBody>
      </p:sp>
      <p:sp>
        <p:nvSpPr>
          <p:cNvPr id="53" name="직사각형 52"/>
          <p:cNvSpPr/>
          <p:nvPr/>
        </p:nvSpPr>
        <p:spPr>
          <a:xfrm>
            <a:off x="1001393" y="2900103"/>
            <a:ext cx="3412567" cy="45154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54" name="직사각형 53"/>
          <p:cNvSpPr/>
          <p:nvPr/>
        </p:nvSpPr>
        <p:spPr>
          <a:xfrm>
            <a:off x="2846269" y="1993871"/>
            <a:ext cx="727686" cy="872439"/>
          </a:xfrm>
          <a:prstGeom prst="rect">
            <a:avLst/>
          </a:prstGeom>
          <a:noFill/>
          <a:ln>
            <a:prstDash val="dashDot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55" name="TextBox 54"/>
          <p:cNvSpPr txBox="1"/>
          <p:nvPr/>
        </p:nvSpPr>
        <p:spPr>
          <a:xfrm>
            <a:off x="981657" y="2919126"/>
            <a:ext cx="34047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200" dirty="0" smtClean="0"/>
              <a:t>NVR</a:t>
            </a:r>
            <a:r>
              <a:rPr lang="ko-KR" altLang="en-US" sz="1200" dirty="0" smtClean="0"/>
              <a:t>에 암호화 장치 추가 </a:t>
            </a:r>
            <a:r>
              <a:rPr lang="en-US" altLang="ko-KR" sz="1200" b="1" u="sng" dirty="0" smtClean="0">
                <a:solidFill>
                  <a:srgbClr val="FF0000"/>
                </a:solidFill>
              </a:rPr>
              <a:t>(</a:t>
            </a:r>
            <a:r>
              <a:rPr lang="ko-KR" altLang="en-US" sz="1200" b="1" u="sng" dirty="0" smtClean="0">
                <a:solidFill>
                  <a:srgbClr val="FF0000"/>
                </a:solidFill>
              </a:rPr>
              <a:t>고가</a:t>
            </a:r>
            <a:r>
              <a:rPr lang="en-US" altLang="ko-KR" sz="1200" b="1" u="sng" dirty="0" smtClean="0">
                <a:solidFill>
                  <a:srgbClr val="FF0000"/>
                </a:solidFill>
              </a:rPr>
              <a:t>, </a:t>
            </a:r>
            <a:r>
              <a:rPr lang="ko-KR" altLang="en-US" sz="1200" b="1" u="sng" dirty="0" smtClean="0">
                <a:solidFill>
                  <a:srgbClr val="FF0000"/>
                </a:solidFill>
              </a:rPr>
              <a:t>비 실시간</a:t>
            </a:r>
            <a:r>
              <a:rPr lang="en-US" altLang="ko-KR" sz="1200" b="1" u="sng" dirty="0" smtClean="0">
                <a:solidFill>
                  <a:srgbClr val="FF0000"/>
                </a:solidFill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비 암호화 구간</a:t>
            </a:r>
            <a:r>
              <a:rPr lang="en-US" altLang="ko-KR" sz="1200" b="1" dirty="0" smtClean="0"/>
              <a:t>, </a:t>
            </a:r>
            <a:r>
              <a:rPr lang="en-US" altLang="ko-KR" sz="1200" b="1" u="sng" dirty="0" smtClean="0">
                <a:solidFill>
                  <a:srgbClr val="FF0000"/>
                </a:solidFill>
              </a:rPr>
              <a:t>S/W Key,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 NVR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해킹 가능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pic>
        <p:nvPicPr>
          <p:cNvPr id="56" name="Picture 3" descr="C:\Users\Howeon-Yoo\Desktop\cctv\cctv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153" y="4007291"/>
            <a:ext cx="677797" cy="477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12" descr="C:\Users\이우석 주임\Desktop\1305772550_Movies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201" y="4052815"/>
            <a:ext cx="452028" cy="372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8" name="직선 화살표 연결선 57"/>
          <p:cNvCxnSpPr/>
          <p:nvPr/>
        </p:nvCxnSpPr>
        <p:spPr>
          <a:xfrm>
            <a:off x="1433684" y="4214233"/>
            <a:ext cx="286454" cy="5029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1077683" y="4430743"/>
            <a:ext cx="450626" cy="228899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ctr" anchorCtr="1">
            <a:spAutoFit/>
          </a:bodyPr>
          <a:lstStyle/>
          <a:p>
            <a:pPr algn="ctr"/>
            <a:r>
              <a:rPr lang="en-US" altLang="ko-KR" sz="1100" dirty="0" smtClean="0"/>
              <a:t>CCTV</a:t>
            </a:r>
            <a:endParaRPr lang="ko-KR" altLang="en-US" sz="1100" dirty="0"/>
          </a:p>
        </p:txBody>
      </p:sp>
      <p:sp>
        <p:nvSpPr>
          <p:cNvPr id="60" name="TextBox 59"/>
          <p:cNvSpPr txBox="1"/>
          <p:nvPr/>
        </p:nvSpPr>
        <p:spPr>
          <a:xfrm>
            <a:off x="1728707" y="4430743"/>
            <a:ext cx="402909" cy="228899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ctr" anchorCtr="1">
            <a:spAutoFit/>
          </a:bodyPr>
          <a:lstStyle/>
          <a:p>
            <a:pPr algn="ctr"/>
            <a:r>
              <a:rPr lang="en-US" altLang="ko-KR" sz="1100" dirty="0" smtClean="0"/>
              <a:t>NVR</a:t>
            </a:r>
            <a:endParaRPr lang="ko-KR" altLang="en-US" sz="1100" dirty="0"/>
          </a:p>
        </p:txBody>
      </p:sp>
      <p:pic>
        <p:nvPicPr>
          <p:cNvPr id="61" name="Picture 40" descr="Devices monitor icon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1234" y="4037338"/>
            <a:ext cx="432374" cy="3050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2" name="직선 화살표 연결선 61"/>
          <p:cNvCxnSpPr/>
          <p:nvPr/>
        </p:nvCxnSpPr>
        <p:spPr>
          <a:xfrm flipV="1">
            <a:off x="2111724" y="4205367"/>
            <a:ext cx="226013" cy="1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직선 화살표 연결선 62"/>
          <p:cNvCxnSpPr/>
          <p:nvPr/>
        </p:nvCxnSpPr>
        <p:spPr>
          <a:xfrm>
            <a:off x="3411302" y="4237053"/>
            <a:ext cx="412967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4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008" y="4037252"/>
            <a:ext cx="265751" cy="30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" name="TextBox 64"/>
          <p:cNvSpPr txBox="1"/>
          <p:nvPr/>
        </p:nvSpPr>
        <p:spPr>
          <a:xfrm>
            <a:off x="2168228" y="4289209"/>
            <a:ext cx="745954" cy="20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smtClean="0"/>
              <a:t>암호화</a:t>
            </a:r>
            <a:endParaRPr lang="ko-KR" altLang="en-US" sz="900" dirty="0"/>
          </a:p>
        </p:txBody>
      </p:sp>
      <p:sp>
        <p:nvSpPr>
          <p:cNvPr id="66" name="TextBox 65"/>
          <p:cNvSpPr txBox="1"/>
          <p:nvPr/>
        </p:nvSpPr>
        <p:spPr>
          <a:xfrm>
            <a:off x="3868050" y="4347559"/>
            <a:ext cx="547551" cy="228899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ctr" anchorCtr="1">
            <a:spAutoFit/>
          </a:bodyPr>
          <a:lstStyle/>
          <a:p>
            <a:pPr algn="ctr"/>
            <a:r>
              <a:rPr lang="en-US" altLang="ko-KR" sz="1100" dirty="0"/>
              <a:t>Viewer</a:t>
            </a:r>
            <a:endParaRPr lang="ko-KR" altLang="en-US" sz="1100" dirty="0"/>
          </a:p>
        </p:txBody>
      </p:sp>
      <p:sp>
        <p:nvSpPr>
          <p:cNvPr id="67" name="직사각형 66"/>
          <p:cNvSpPr/>
          <p:nvPr/>
        </p:nvSpPr>
        <p:spPr>
          <a:xfrm>
            <a:off x="1001393" y="4883027"/>
            <a:ext cx="3412567" cy="45154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68" name="TextBox 67"/>
          <p:cNvSpPr txBox="1"/>
          <p:nvPr/>
        </p:nvSpPr>
        <p:spPr>
          <a:xfrm>
            <a:off x="981657" y="4902051"/>
            <a:ext cx="33046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200" b="1" dirty="0" smtClean="0">
                <a:solidFill>
                  <a:srgbClr val="FF0000"/>
                </a:solidFill>
              </a:rPr>
              <a:t>NVR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에 전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/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후 암 〮 </a:t>
            </a:r>
            <a:r>
              <a:rPr lang="ko-KR" altLang="en-US" sz="1200" b="1" dirty="0" err="1" smtClean="0">
                <a:solidFill>
                  <a:srgbClr val="FF0000"/>
                </a:solidFill>
              </a:rPr>
              <a:t>복호화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 장치 추가</a:t>
            </a:r>
            <a:r>
              <a:rPr lang="en-US" altLang="ko-KR" sz="1200" b="1" u="sng" dirty="0" smtClean="0">
                <a:solidFill>
                  <a:srgbClr val="FF0000"/>
                </a:solidFill>
              </a:rPr>
              <a:t>(</a:t>
            </a:r>
            <a:r>
              <a:rPr lang="ko-KR" altLang="en-US" sz="1200" b="1" u="sng" dirty="0" smtClean="0">
                <a:solidFill>
                  <a:srgbClr val="FF0000"/>
                </a:solidFill>
              </a:rPr>
              <a:t>고가</a:t>
            </a:r>
            <a:r>
              <a:rPr lang="en-US" altLang="ko-KR" sz="1200" b="1" u="sng" dirty="0" smtClean="0">
                <a:solidFill>
                  <a:srgbClr val="FF0000"/>
                </a:solidFill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비 </a:t>
            </a:r>
            <a:r>
              <a:rPr lang="ko-KR" altLang="en-US" sz="1200" dirty="0" err="1" smtClean="0"/>
              <a:t>암호화구간</a:t>
            </a:r>
            <a:r>
              <a:rPr lang="en-US" altLang="ko-KR" sz="1200" dirty="0" smtClean="0"/>
              <a:t>, </a:t>
            </a:r>
            <a:r>
              <a:rPr lang="en-US" altLang="ko-KR" sz="1200" b="1" u="sng" dirty="0" smtClean="0">
                <a:solidFill>
                  <a:srgbClr val="FF0000"/>
                </a:solidFill>
              </a:rPr>
              <a:t>NVR </a:t>
            </a:r>
            <a:r>
              <a:rPr lang="ko-KR" altLang="en-US" sz="1200" b="1" u="sng" dirty="0" smtClean="0">
                <a:solidFill>
                  <a:srgbClr val="FF0000"/>
                </a:solidFill>
              </a:rPr>
              <a:t>해킹 가능</a:t>
            </a:r>
            <a:endParaRPr lang="ko-KR" altLang="en-US" sz="1200" b="1" u="sng" dirty="0">
              <a:solidFill>
                <a:srgbClr val="FF0000"/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4741647" y="4561994"/>
            <a:ext cx="3475566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200" b="1" dirty="0" smtClean="0">
                <a:solidFill>
                  <a:schemeClr val="tx1"/>
                </a:solidFill>
              </a:rPr>
              <a:t>CCTV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내 </a:t>
            </a:r>
            <a:r>
              <a:rPr lang="ko-KR" altLang="en-US" sz="1200" b="1" u="sng" dirty="0" smtClean="0">
                <a:solidFill>
                  <a:schemeClr val="tx1"/>
                </a:solidFill>
              </a:rPr>
              <a:t>암호 보안 칩 내장</a:t>
            </a:r>
            <a:endParaRPr lang="en-US" altLang="ko-KR" sz="1200" b="1" u="sng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b="1" u="sng" dirty="0" smtClean="0">
                <a:solidFill>
                  <a:schemeClr val="tx1"/>
                </a:solidFill>
              </a:rPr>
              <a:t>비 암호화 구간 없음</a:t>
            </a:r>
            <a:endParaRPr lang="en-US" altLang="ko-KR" sz="1200" b="1" u="sng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200" b="1" dirty="0" smtClean="0">
                <a:solidFill>
                  <a:schemeClr val="tx1"/>
                </a:solidFill>
              </a:rPr>
              <a:t>H/W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기반 </a:t>
            </a:r>
            <a:r>
              <a:rPr lang="ko-KR" altLang="en-US" sz="1200" b="1" u="sng" dirty="0" smtClean="0">
                <a:solidFill>
                  <a:schemeClr val="tx1"/>
                </a:solidFill>
              </a:rPr>
              <a:t>물리적 암호 </a:t>
            </a:r>
            <a:r>
              <a:rPr lang="en-US" altLang="ko-KR" sz="1200" b="1" u="sng" dirty="0" smtClean="0">
                <a:solidFill>
                  <a:schemeClr val="tx1"/>
                </a:solidFill>
              </a:rPr>
              <a:t>Key </a:t>
            </a:r>
            <a:r>
              <a:rPr lang="ko-KR" altLang="en-US" sz="1200" b="1" u="sng" dirty="0" smtClean="0">
                <a:solidFill>
                  <a:schemeClr val="tx1"/>
                </a:solidFill>
              </a:rPr>
              <a:t>사용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해킹 방지</a:t>
            </a:r>
            <a:endParaRPr lang="en-US" altLang="ko-KR" sz="1200" b="1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b="1" u="sng" dirty="0" smtClean="0">
                <a:solidFill>
                  <a:schemeClr val="tx1"/>
                </a:solidFill>
              </a:rPr>
              <a:t>장치 추가 비용 없음</a:t>
            </a:r>
            <a:endParaRPr lang="en-US" altLang="ko-KR" sz="1200" b="1" u="sng" dirty="0" smtClean="0">
              <a:solidFill>
                <a:schemeClr val="tx1"/>
              </a:solidFill>
            </a:endParaRPr>
          </a:p>
        </p:txBody>
      </p:sp>
      <p:pic>
        <p:nvPicPr>
          <p:cNvPr id="70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8537" y="4042098"/>
            <a:ext cx="265750" cy="30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TextBox 70"/>
          <p:cNvSpPr txBox="1"/>
          <p:nvPr/>
        </p:nvSpPr>
        <p:spPr>
          <a:xfrm>
            <a:off x="2789765" y="4289209"/>
            <a:ext cx="823995" cy="20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dirty="0" err="1" smtClean="0"/>
              <a:t>복호화</a:t>
            </a:r>
            <a:endParaRPr lang="ko-KR" altLang="en-US" sz="900" dirty="0"/>
          </a:p>
        </p:txBody>
      </p:sp>
      <p:cxnSp>
        <p:nvCxnSpPr>
          <p:cNvPr id="72" name="직선 화살표 연결선 71"/>
          <p:cNvCxnSpPr/>
          <p:nvPr/>
        </p:nvCxnSpPr>
        <p:spPr>
          <a:xfrm>
            <a:off x="2756817" y="4219262"/>
            <a:ext cx="315466" cy="8895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3" name="모서리가 둥근 직사각형 72"/>
          <p:cNvSpPr/>
          <p:nvPr/>
        </p:nvSpPr>
        <p:spPr>
          <a:xfrm>
            <a:off x="1241850" y="1305227"/>
            <a:ext cx="2758276" cy="300880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기존 보안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CCTV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74" name="모서리가 둥근 직사각형 73"/>
          <p:cNvSpPr/>
          <p:nvPr/>
        </p:nvSpPr>
        <p:spPr>
          <a:xfrm>
            <a:off x="4984551" y="1308349"/>
            <a:ext cx="2873108" cy="300880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DEEK </a:t>
            </a:r>
            <a:r>
              <a:rPr lang="en-US" altLang="ko-KR" dirty="0" smtClean="0">
                <a:solidFill>
                  <a:schemeClr val="tx1"/>
                </a:solidFill>
              </a:rPr>
              <a:t>CCTV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75" name="Text Box 7"/>
          <p:cNvSpPr txBox="1">
            <a:spLocks noChangeArrowheads="1"/>
          </p:cNvSpPr>
          <p:nvPr/>
        </p:nvSpPr>
        <p:spPr bwMode="auto">
          <a:xfrm>
            <a:off x="3091150" y="5598468"/>
            <a:ext cx="1268413" cy="2460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0" rIns="0">
            <a:spAutoFit/>
          </a:bodyPr>
          <a:lstStyle/>
          <a:p>
            <a:pPr algn="ctr">
              <a:defRPr/>
            </a:pPr>
            <a:r>
              <a:rPr lang="ko-KR" altLang="en-US" sz="1000" b="1" dirty="0">
                <a:latin typeface="+mn-ea"/>
                <a:ea typeface="굴림" charset="-127"/>
              </a:rPr>
              <a:t>암호화</a:t>
            </a:r>
            <a:endParaRPr lang="en-US" altLang="ko-KR" sz="1000" b="1" dirty="0">
              <a:latin typeface="+mn-ea"/>
              <a:ea typeface="굴림" charset="-127"/>
            </a:endParaRPr>
          </a:p>
        </p:txBody>
      </p:sp>
      <p:sp>
        <p:nvSpPr>
          <p:cNvPr id="76" name="Text Box 7"/>
          <p:cNvSpPr txBox="1">
            <a:spLocks noChangeArrowheads="1"/>
          </p:cNvSpPr>
          <p:nvPr/>
        </p:nvSpPr>
        <p:spPr bwMode="auto">
          <a:xfrm>
            <a:off x="3091150" y="6051674"/>
            <a:ext cx="1268413" cy="24606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0" rIns="0">
            <a:spAutoFit/>
          </a:bodyPr>
          <a:lstStyle/>
          <a:p>
            <a:pPr algn="ctr">
              <a:defRPr/>
            </a:pPr>
            <a:r>
              <a:rPr lang="ko-KR" altLang="en-US" sz="1000" b="1" dirty="0" err="1">
                <a:latin typeface="+mn-ea"/>
                <a:ea typeface="굴림" charset="-127"/>
              </a:rPr>
              <a:t>복호화</a:t>
            </a:r>
            <a:endParaRPr lang="en-US" altLang="ko-KR" sz="1000" b="1" dirty="0">
              <a:latin typeface="+mn-ea"/>
              <a:ea typeface="굴림" charset="-127"/>
            </a:endParaRPr>
          </a:p>
        </p:txBody>
      </p:sp>
      <p:pic>
        <p:nvPicPr>
          <p:cNvPr id="77" name="그림 6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5949280"/>
            <a:ext cx="450850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그림 6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5505599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그림 6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438" y="2146071"/>
            <a:ext cx="356859" cy="356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그림 6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4047" y="2049882"/>
            <a:ext cx="356859" cy="356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그림 6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822173"/>
            <a:ext cx="268114" cy="268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그림 66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290087"/>
            <a:ext cx="307937" cy="30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그림 6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3809" y="3765897"/>
            <a:ext cx="450850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" name="그림 6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9126" y="3671334"/>
            <a:ext cx="450850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" name="그림 66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5913" y="3892268"/>
            <a:ext cx="279943" cy="279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6" name="직사각형 85"/>
          <p:cNvSpPr/>
          <p:nvPr/>
        </p:nvSpPr>
        <p:spPr>
          <a:xfrm>
            <a:off x="4801773" y="5581351"/>
            <a:ext cx="581117" cy="2802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 smtClean="0">
              <a:solidFill>
                <a:schemeClr val="tx1"/>
              </a:solidFill>
            </a:endParaRPr>
          </a:p>
        </p:txBody>
      </p:sp>
      <p:sp>
        <p:nvSpPr>
          <p:cNvPr id="87" name="Text Box 7"/>
          <p:cNvSpPr txBox="1">
            <a:spLocks noChangeArrowheads="1"/>
          </p:cNvSpPr>
          <p:nvPr/>
        </p:nvSpPr>
        <p:spPr bwMode="auto">
          <a:xfrm>
            <a:off x="5628755" y="5598468"/>
            <a:ext cx="1268413" cy="24606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0" rIns="0">
            <a:spAutoFit/>
          </a:bodyPr>
          <a:lstStyle/>
          <a:p>
            <a:pPr algn="ctr">
              <a:defRPr/>
            </a:pPr>
            <a:r>
              <a:rPr lang="ko-KR" altLang="en-US" sz="1000" b="1" dirty="0" smtClean="0">
                <a:latin typeface="+mn-ea"/>
                <a:ea typeface="굴림" charset="-127"/>
              </a:rPr>
              <a:t>암호통신구</a:t>
            </a:r>
            <a:r>
              <a:rPr lang="ko-KR" altLang="en-US" sz="1000" b="1" dirty="0">
                <a:latin typeface="+mn-ea"/>
                <a:ea typeface="굴림" charset="-127"/>
              </a:rPr>
              <a:t>간</a:t>
            </a:r>
            <a:endParaRPr lang="en-US" altLang="ko-KR" sz="1000" b="1" dirty="0">
              <a:latin typeface="+mn-ea"/>
              <a:ea typeface="굴림" charset="-127"/>
            </a:endParaRPr>
          </a:p>
        </p:txBody>
      </p:sp>
      <p:sp>
        <p:nvSpPr>
          <p:cNvPr id="88" name="직사각형 87"/>
          <p:cNvSpPr/>
          <p:nvPr/>
        </p:nvSpPr>
        <p:spPr>
          <a:xfrm>
            <a:off x="4801773" y="6034557"/>
            <a:ext cx="581117" cy="2802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 smtClean="0">
              <a:solidFill>
                <a:schemeClr val="tx1"/>
              </a:solidFill>
            </a:endParaRPr>
          </a:p>
        </p:txBody>
      </p:sp>
      <p:sp>
        <p:nvSpPr>
          <p:cNvPr id="89" name="Text Box 7"/>
          <p:cNvSpPr txBox="1">
            <a:spLocks noChangeArrowheads="1"/>
          </p:cNvSpPr>
          <p:nvPr/>
        </p:nvSpPr>
        <p:spPr bwMode="auto">
          <a:xfrm>
            <a:off x="5495572" y="6051595"/>
            <a:ext cx="1534779" cy="24622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0" rIns="0">
            <a:spAutoFit/>
          </a:bodyPr>
          <a:lstStyle/>
          <a:p>
            <a:pPr algn="ctr">
              <a:defRPr/>
            </a:pPr>
            <a:r>
              <a:rPr lang="ko-KR" altLang="en-US" sz="1000" b="1" dirty="0" err="1" smtClean="0">
                <a:latin typeface="+mn-ea"/>
                <a:ea typeface="굴림" charset="-127"/>
              </a:rPr>
              <a:t>비암호통신구간</a:t>
            </a:r>
            <a:r>
              <a:rPr lang="en-US" altLang="ko-KR" sz="1000" b="1" dirty="0" smtClean="0">
                <a:latin typeface="+mn-ea"/>
                <a:ea typeface="굴림" charset="-127"/>
              </a:rPr>
              <a:t>(</a:t>
            </a:r>
            <a:r>
              <a:rPr lang="ko-KR" altLang="en-US" sz="1000" b="1" dirty="0" smtClean="0">
                <a:latin typeface="+mn-ea"/>
                <a:ea typeface="굴림" charset="-127"/>
              </a:rPr>
              <a:t>위험구간</a:t>
            </a:r>
            <a:r>
              <a:rPr lang="en-US" altLang="ko-KR" sz="1000" b="1" dirty="0" smtClean="0">
                <a:latin typeface="+mn-ea"/>
                <a:ea typeface="굴림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7471666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363530" y="434401"/>
            <a:ext cx="161939" cy="157326"/>
          </a:xfrm>
          <a:prstGeom prst="rect">
            <a:avLst/>
          </a:prstGeom>
          <a:pattFill prst="ltUpDiag">
            <a:fgClr>
              <a:schemeClr val="bg1"/>
            </a:fgClr>
            <a:bgClr>
              <a:schemeClr val="tx1">
                <a:lumMod val="50000"/>
                <a:lumOff val="50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b="1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7190" y="331719"/>
            <a:ext cx="533617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ko-KR" altLang="en-US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기존 시스템과 </a:t>
            </a:r>
            <a:r>
              <a:rPr lang="en-US" altLang="ko-KR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DEEK </a:t>
            </a:r>
            <a:r>
              <a:rPr lang="ko-KR" altLang="en-US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시스템의 비교도</a:t>
            </a:r>
            <a:endParaRPr lang="ko-KR" altLang="en-US" b="1" spc="-150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grpSp>
        <p:nvGrpSpPr>
          <p:cNvPr id="4" name="Group 85"/>
          <p:cNvGrpSpPr/>
          <p:nvPr/>
        </p:nvGrpSpPr>
        <p:grpSpPr>
          <a:xfrm>
            <a:off x="758520" y="881376"/>
            <a:ext cx="371819" cy="321281"/>
            <a:chOff x="504994" y="5962425"/>
            <a:chExt cx="449901" cy="388750"/>
          </a:xfrm>
          <a:solidFill>
            <a:srgbClr val="2E6CA4"/>
          </a:solidFill>
        </p:grpSpPr>
        <p:sp>
          <p:nvSpPr>
            <p:cNvPr id="5" name="Freeform 591"/>
            <p:cNvSpPr>
              <a:spLocks noEditPoints="1"/>
            </p:cNvSpPr>
            <p:nvPr/>
          </p:nvSpPr>
          <p:spPr bwMode="auto">
            <a:xfrm>
              <a:off x="504994" y="5962425"/>
              <a:ext cx="449901" cy="388750"/>
            </a:xfrm>
            <a:custGeom>
              <a:avLst/>
              <a:gdLst>
                <a:gd name="T0" fmla="*/ 55 w 927"/>
                <a:gd name="T1" fmla="*/ 39 h 800"/>
                <a:gd name="T2" fmla="*/ 48 w 927"/>
                <a:gd name="T3" fmla="*/ 42 h 800"/>
                <a:gd name="T4" fmla="*/ 42 w 927"/>
                <a:gd name="T5" fmla="*/ 46 h 800"/>
                <a:gd name="T6" fmla="*/ 39 w 927"/>
                <a:gd name="T7" fmla="*/ 54 h 800"/>
                <a:gd name="T8" fmla="*/ 39 w 927"/>
                <a:gd name="T9" fmla="*/ 559 h 800"/>
                <a:gd name="T10" fmla="*/ 40 w 927"/>
                <a:gd name="T11" fmla="*/ 568 h 800"/>
                <a:gd name="T12" fmla="*/ 45 w 927"/>
                <a:gd name="T13" fmla="*/ 573 h 800"/>
                <a:gd name="T14" fmla="*/ 50 w 927"/>
                <a:gd name="T15" fmla="*/ 578 h 800"/>
                <a:gd name="T16" fmla="*/ 58 w 927"/>
                <a:gd name="T17" fmla="*/ 579 h 800"/>
                <a:gd name="T18" fmla="*/ 154 w 927"/>
                <a:gd name="T19" fmla="*/ 706 h 800"/>
                <a:gd name="T20" fmla="*/ 868 w 927"/>
                <a:gd name="T21" fmla="*/ 579 h 800"/>
                <a:gd name="T22" fmla="*/ 877 w 927"/>
                <a:gd name="T23" fmla="*/ 578 h 800"/>
                <a:gd name="T24" fmla="*/ 883 w 927"/>
                <a:gd name="T25" fmla="*/ 573 h 800"/>
                <a:gd name="T26" fmla="*/ 887 w 927"/>
                <a:gd name="T27" fmla="*/ 568 h 800"/>
                <a:gd name="T28" fmla="*/ 888 w 927"/>
                <a:gd name="T29" fmla="*/ 559 h 800"/>
                <a:gd name="T30" fmla="*/ 888 w 927"/>
                <a:gd name="T31" fmla="*/ 54 h 800"/>
                <a:gd name="T32" fmla="*/ 886 w 927"/>
                <a:gd name="T33" fmla="*/ 46 h 800"/>
                <a:gd name="T34" fmla="*/ 880 w 927"/>
                <a:gd name="T35" fmla="*/ 42 h 800"/>
                <a:gd name="T36" fmla="*/ 873 w 927"/>
                <a:gd name="T37" fmla="*/ 39 h 800"/>
                <a:gd name="T38" fmla="*/ 58 w 927"/>
                <a:gd name="T39" fmla="*/ 38 h 800"/>
                <a:gd name="T40" fmla="*/ 115 w 927"/>
                <a:gd name="T41" fmla="*/ 618 h 800"/>
                <a:gd name="T42" fmla="*/ 46 w 927"/>
                <a:gd name="T43" fmla="*/ 617 h 800"/>
                <a:gd name="T44" fmla="*/ 26 w 927"/>
                <a:gd name="T45" fmla="*/ 608 h 800"/>
                <a:gd name="T46" fmla="*/ 10 w 927"/>
                <a:gd name="T47" fmla="*/ 592 h 800"/>
                <a:gd name="T48" fmla="*/ 1 w 927"/>
                <a:gd name="T49" fmla="*/ 571 h 800"/>
                <a:gd name="T50" fmla="*/ 0 w 927"/>
                <a:gd name="T51" fmla="*/ 58 h 800"/>
                <a:gd name="T52" fmla="*/ 4 w 927"/>
                <a:gd name="T53" fmla="*/ 35 h 800"/>
                <a:gd name="T54" fmla="*/ 17 w 927"/>
                <a:gd name="T55" fmla="*/ 16 h 800"/>
                <a:gd name="T56" fmla="*/ 36 w 927"/>
                <a:gd name="T57" fmla="*/ 5 h 800"/>
                <a:gd name="T58" fmla="*/ 58 w 927"/>
                <a:gd name="T59" fmla="*/ 0 h 800"/>
                <a:gd name="T60" fmla="*/ 881 w 927"/>
                <a:gd name="T61" fmla="*/ 0 h 800"/>
                <a:gd name="T62" fmla="*/ 901 w 927"/>
                <a:gd name="T63" fmla="*/ 9 h 800"/>
                <a:gd name="T64" fmla="*/ 917 w 927"/>
                <a:gd name="T65" fmla="*/ 25 h 800"/>
                <a:gd name="T66" fmla="*/ 926 w 927"/>
                <a:gd name="T67" fmla="*/ 46 h 800"/>
                <a:gd name="T68" fmla="*/ 927 w 927"/>
                <a:gd name="T69" fmla="*/ 559 h 800"/>
                <a:gd name="T70" fmla="*/ 922 w 927"/>
                <a:gd name="T71" fmla="*/ 582 h 800"/>
                <a:gd name="T72" fmla="*/ 910 w 927"/>
                <a:gd name="T73" fmla="*/ 601 h 800"/>
                <a:gd name="T74" fmla="*/ 891 w 927"/>
                <a:gd name="T75" fmla="*/ 612 h 800"/>
                <a:gd name="T76" fmla="*/ 868 w 927"/>
                <a:gd name="T77" fmla="*/ 618 h 800"/>
                <a:gd name="T78" fmla="*/ 115 w 927"/>
                <a:gd name="T79" fmla="*/ 80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27" h="800">
                  <a:moveTo>
                    <a:pt x="58" y="38"/>
                  </a:moveTo>
                  <a:lnTo>
                    <a:pt x="55" y="39"/>
                  </a:lnTo>
                  <a:lnTo>
                    <a:pt x="50" y="39"/>
                  </a:lnTo>
                  <a:lnTo>
                    <a:pt x="48" y="42"/>
                  </a:lnTo>
                  <a:lnTo>
                    <a:pt x="45" y="43"/>
                  </a:lnTo>
                  <a:lnTo>
                    <a:pt x="42" y="46"/>
                  </a:lnTo>
                  <a:lnTo>
                    <a:pt x="40" y="51"/>
                  </a:lnTo>
                  <a:lnTo>
                    <a:pt x="39" y="54"/>
                  </a:lnTo>
                  <a:lnTo>
                    <a:pt x="39" y="58"/>
                  </a:lnTo>
                  <a:lnTo>
                    <a:pt x="39" y="559"/>
                  </a:lnTo>
                  <a:lnTo>
                    <a:pt x="39" y="563"/>
                  </a:lnTo>
                  <a:lnTo>
                    <a:pt x="40" y="568"/>
                  </a:lnTo>
                  <a:lnTo>
                    <a:pt x="42" y="571"/>
                  </a:lnTo>
                  <a:lnTo>
                    <a:pt x="45" y="573"/>
                  </a:lnTo>
                  <a:lnTo>
                    <a:pt x="48" y="575"/>
                  </a:lnTo>
                  <a:lnTo>
                    <a:pt x="50" y="578"/>
                  </a:lnTo>
                  <a:lnTo>
                    <a:pt x="55" y="579"/>
                  </a:lnTo>
                  <a:lnTo>
                    <a:pt x="58" y="579"/>
                  </a:lnTo>
                  <a:lnTo>
                    <a:pt x="154" y="579"/>
                  </a:lnTo>
                  <a:lnTo>
                    <a:pt x="154" y="706"/>
                  </a:lnTo>
                  <a:lnTo>
                    <a:pt x="282" y="579"/>
                  </a:lnTo>
                  <a:lnTo>
                    <a:pt x="868" y="579"/>
                  </a:lnTo>
                  <a:lnTo>
                    <a:pt x="873" y="579"/>
                  </a:lnTo>
                  <a:lnTo>
                    <a:pt x="877" y="578"/>
                  </a:lnTo>
                  <a:lnTo>
                    <a:pt x="880" y="575"/>
                  </a:lnTo>
                  <a:lnTo>
                    <a:pt x="883" y="573"/>
                  </a:lnTo>
                  <a:lnTo>
                    <a:pt x="886" y="571"/>
                  </a:lnTo>
                  <a:lnTo>
                    <a:pt x="887" y="568"/>
                  </a:lnTo>
                  <a:lnTo>
                    <a:pt x="888" y="563"/>
                  </a:lnTo>
                  <a:lnTo>
                    <a:pt x="888" y="559"/>
                  </a:lnTo>
                  <a:lnTo>
                    <a:pt x="888" y="58"/>
                  </a:lnTo>
                  <a:lnTo>
                    <a:pt x="888" y="54"/>
                  </a:lnTo>
                  <a:lnTo>
                    <a:pt x="887" y="51"/>
                  </a:lnTo>
                  <a:lnTo>
                    <a:pt x="886" y="46"/>
                  </a:lnTo>
                  <a:lnTo>
                    <a:pt x="883" y="43"/>
                  </a:lnTo>
                  <a:lnTo>
                    <a:pt x="880" y="42"/>
                  </a:lnTo>
                  <a:lnTo>
                    <a:pt x="877" y="39"/>
                  </a:lnTo>
                  <a:lnTo>
                    <a:pt x="873" y="39"/>
                  </a:lnTo>
                  <a:lnTo>
                    <a:pt x="868" y="38"/>
                  </a:lnTo>
                  <a:lnTo>
                    <a:pt x="58" y="38"/>
                  </a:lnTo>
                  <a:close/>
                  <a:moveTo>
                    <a:pt x="115" y="800"/>
                  </a:moveTo>
                  <a:lnTo>
                    <a:pt x="115" y="618"/>
                  </a:lnTo>
                  <a:lnTo>
                    <a:pt x="58" y="618"/>
                  </a:lnTo>
                  <a:lnTo>
                    <a:pt x="46" y="617"/>
                  </a:lnTo>
                  <a:lnTo>
                    <a:pt x="36" y="612"/>
                  </a:lnTo>
                  <a:lnTo>
                    <a:pt x="26" y="608"/>
                  </a:lnTo>
                  <a:lnTo>
                    <a:pt x="17" y="601"/>
                  </a:lnTo>
                  <a:lnTo>
                    <a:pt x="10" y="592"/>
                  </a:lnTo>
                  <a:lnTo>
                    <a:pt x="4" y="582"/>
                  </a:lnTo>
                  <a:lnTo>
                    <a:pt x="1" y="571"/>
                  </a:lnTo>
                  <a:lnTo>
                    <a:pt x="0" y="559"/>
                  </a:lnTo>
                  <a:lnTo>
                    <a:pt x="0" y="58"/>
                  </a:lnTo>
                  <a:lnTo>
                    <a:pt x="1" y="46"/>
                  </a:lnTo>
                  <a:lnTo>
                    <a:pt x="4" y="35"/>
                  </a:lnTo>
                  <a:lnTo>
                    <a:pt x="10" y="25"/>
                  </a:lnTo>
                  <a:lnTo>
                    <a:pt x="17" y="16"/>
                  </a:lnTo>
                  <a:lnTo>
                    <a:pt x="26" y="9"/>
                  </a:lnTo>
                  <a:lnTo>
                    <a:pt x="36" y="5"/>
                  </a:lnTo>
                  <a:lnTo>
                    <a:pt x="46" y="0"/>
                  </a:lnTo>
                  <a:lnTo>
                    <a:pt x="58" y="0"/>
                  </a:lnTo>
                  <a:lnTo>
                    <a:pt x="868" y="0"/>
                  </a:lnTo>
                  <a:lnTo>
                    <a:pt x="881" y="0"/>
                  </a:lnTo>
                  <a:lnTo>
                    <a:pt x="891" y="5"/>
                  </a:lnTo>
                  <a:lnTo>
                    <a:pt x="901" y="9"/>
                  </a:lnTo>
                  <a:lnTo>
                    <a:pt x="910" y="16"/>
                  </a:lnTo>
                  <a:lnTo>
                    <a:pt x="917" y="25"/>
                  </a:lnTo>
                  <a:lnTo>
                    <a:pt x="922" y="35"/>
                  </a:lnTo>
                  <a:lnTo>
                    <a:pt x="926" y="46"/>
                  </a:lnTo>
                  <a:lnTo>
                    <a:pt x="927" y="58"/>
                  </a:lnTo>
                  <a:lnTo>
                    <a:pt x="927" y="559"/>
                  </a:lnTo>
                  <a:lnTo>
                    <a:pt x="926" y="571"/>
                  </a:lnTo>
                  <a:lnTo>
                    <a:pt x="922" y="582"/>
                  </a:lnTo>
                  <a:lnTo>
                    <a:pt x="917" y="592"/>
                  </a:lnTo>
                  <a:lnTo>
                    <a:pt x="910" y="601"/>
                  </a:lnTo>
                  <a:lnTo>
                    <a:pt x="901" y="608"/>
                  </a:lnTo>
                  <a:lnTo>
                    <a:pt x="891" y="612"/>
                  </a:lnTo>
                  <a:lnTo>
                    <a:pt x="881" y="617"/>
                  </a:lnTo>
                  <a:lnTo>
                    <a:pt x="868" y="618"/>
                  </a:lnTo>
                  <a:lnTo>
                    <a:pt x="298" y="618"/>
                  </a:lnTo>
                  <a:lnTo>
                    <a:pt x="115" y="8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592"/>
            <p:cNvSpPr>
              <a:spLocks/>
            </p:cNvSpPr>
            <p:nvPr/>
          </p:nvSpPr>
          <p:spPr bwMode="auto">
            <a:xfrm>
              <a:off x="636033" y="6093464"/>
              <a:ext cx="37856" cy="37856"/>
            </a:xfrm>
            <a:custGeom>
              <a:avLst/>
              <a:gdLst>
                <a:gd name="T0" fmla="*/ 39 w 76"/>
                <a:gd name="T1" fmla="*/ 0 h 77"/>
                <a:gd name="T2" fmla="*/ 46 w 76"/>
                <a:gd name="T3" fmla="*/ 1 h 77"/>
                <a:gd name="T4" fmla="*/ 53 w 76"/>
                <a:gd name="T5" fmla="*/ 2 h 77"/>
                <a:gd name="T6" fmla="*/ 60 w 76"/>
                <a:gd name="T7" fmla="*/ 7 h 77"/>
                <a:gd name="T8" fmla="*/ 66 w 76"/>
                <a:gd name="T9" fmla="*/ 11 h 77"/>
                <a:gd name="T10" fmla="*/ 70 w 76"/>
                <a:gd name="T11" fmla="*/ 17 h 77"/>
                <a:gd name="T12" fmla="*/ 73 w 76"/>
                <a:gd name="T13" fmla="*/ 24 h 77"/>
                <a:gd name="T14" fmla="*/ 76 w 76"/>
                <a:gd name="T15" fmla="*/ 31 h 77"/>
                <a:gd name="T16" fmla="*/ 76 w 76"/>
                <a:gd name="T17" fmla="*/ 38 h 77"/>
                <a:gd name="T18" fmla="*/ 76 w 76"/>
                <a:gd name="T19" fmla="*/ 46 h 77"/>
                <a:gd name="T20" fmla="*/ 73 w 76"/>
                <a:gd name="T21" fmla="*/ 53 h 77"/>
                <a:gd name="T22" fmla="*/ 70 w 76"/>
                <a:gd name="T23" fmla="*/ 60 h 77"/>
                <a:gd name="T24" fmla="*/ 66 w 76"/>
                <a:gd name="T25" fmla="*/ 66 h 77"/>
                <a:gd name="T26" fmla="*/ 60 w 76"/>
                <a:gd name="T27" fmla="*/ 70 h 77"/>
                <a:gd name="T28" fmla="*/ 53 w 76"/>
                <a:gd name="T29" fmla="*/ 74 h 77"/>
                <a:gd name="T30" fmla="*/ 46 w 76"/>
                <a:gd name="T31" fmla="*/ 76 h 77"/>
                <a:gd name="T32" fmla="*/ 39 w 76"/>
                <a:gd name="T33" fmla="*/ 77 h 77"/>
                <a:gd name="T34" fmla="*/ 30 w 76"/>
                <a:gd name="T35" fmla="*/ 76 h 77"/>
                <a:gd name="T36" fmla="*/ 23 w 76"/>
                <a:gd name="T37" fmla="*/ 74 h 77"/>
                <a:gd name="T38" fmla="*/ 17 w 76"/>
                <a:gd name="T39" fmla="*/ 70 h 77"/>
                <a:gd name="T40" fmla="*/ 11 w 76"/>
                <a:gd name="T41" fmla="*/ 66 h 77"/>
                <a:gd name="T42" fmla="*/ 5 w 76"/>
                <a:gd name="T43" fmla="*/ 60 h 77"/>
                <a:gd name="T44" fmla="*/ 3 w 76"/>
                <a:gd name="T45" fmla="*/ 53 h 77"/>
                <a:gd name="T46" fmla="*/ 0 w 76"/>
                <a:gd name="T47" fmla="*/ 46 h 77"/>
                <a:gd name="T48" fmla="*/ 0 w 76"/>
                <a:gd name="T49" fmla="*/ 38 h 77"/>
                <a:gd name="T50" fmla="*/ 0 w 76"/>
                <a:gd name="T51" fmla="*/ 31 h 77"/>
                <a:gd name="T52" fmla="*/ 3 w 76"/>
                <a:gd name="T53" fmla="*/ 24 h 77"/>
                <a:gd name="T54" fmla="*/ 5 w 76"/>
                <a:gd name="T55" fmla="*/ 17 h 77"/>
                <a:gd name="T56" fmla="*/ 11 w 76"/>
                <a:gd name="T57" fmla="*/ 11 h 77"/>
                <a:gd name="T58" fmla="*/ 17 w 76"/>
                <a:gd name="T59" fmla="*/ 7 h 77"/>
                <a:gd name="T60" fmla="*/ 23 w 76"/>
                <a:gd name="T61" fmla="*/ 2 h 77"/>
                <a:gd name="T62" fmla="*/ 30 w 76"/>
                <a:gd name="T63" fmla="*/ 1 h 77"/>
                <a:gd name="T64" fmla="*/ 39 w 76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6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3" y="24"/>
                  </a:lnTo>
                  <a:lnTo>
                    <a:pt x="76" y="31"/>
                  </a:lnTo>
                  <a:lnTo>
                    <a:pt x="76" y="38"/>
                  </a:lnTo>
                  <a:lnTo>
                    <a:pt x="76" y="46"/>
                  </a:lnTo>
                  <a:lnTo>
                    <a:pt x="73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5" y="60"/>
                  </a:lnTo>
                  <a:lnTo>
                    <a:pt x="3" y="53"/>
                  </a:lnTo>
                  <a:lnTo>
                    <a:pt x="0" y="46"/>
                  </a:lnTo>
                  <a:lnTo>
                    <a:pt x="0" y="38"/>
                  </a:lnTo>
                  <a:lnTo>
                    <a:pt x="0" y="31"/>
                  </a:lnTo>
                  <a:lnTo>
                    <a:pt x="3" y="24"/>
                  </a:lnTo>
                  <a:lnTo>
                    <a:pt x="5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593"/>
            <p:cNvSpPr>
              <a:spLocks/>
            </p:cNvSpPr>
            <p:nvPr/>
          </p:nvSpPr>
          <p:spPr bwMode="auto">
            <a:xfrm>
              <a:off x="786000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7 w 78"/>
                <a:gd name="T3" fmla="*/ 1 h 77"/>
                <a:gd name="T4" fmla="*/ 55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5 w 78"/>
                <a:gd name="T29" fmla="*/ 74 h 77"/>
                <a:gd name="T30" fmla="*/ 47 w 78"/>
                <a:gd name="T31" fmla="*/ 76 h 77"/>
                <a:gd name="T32" fmla="*/ 39 w 78"/>
                <a:gd name="T33" fmla="*/ 77 h 77"/>
                <a:gd name="T34" fmla="*/ 32 w 78"/>
                <a:gd name="T35" fmla="*/ 76 h 77"/>
                <a:gd name="T36" fmla="*/ 24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4 w 78"/>
                <a:gd name="T61" fmla="*/ 2 h 77"/>
                <a:gd name="T62" fmla="*/ 32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7" y="1"/>
                  </a:lnTo>
                  <a:lnTo>
                    <a:pt x="55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5" y="74"/>
                  </a:lnTo>
                  <a:lnTo>
                    <a:pt x="47" y="76"/>
                  </a:lnTo>
                  <a:lnTo>
                    <a:pt x="39" y="77"/>
                  </a:lnTo>
                  <a:lnTo>
                    <a:pt x="32" y="76"/>
                  </a:lnTo>
                  <a:lnTo>
                    <a:pt x="24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4" y="2"/>
                  </a:lnTo>
                  <a:lnTo>
                    <a:pt x="32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594"/>
            <p:cNvSpPr>
              <a:spLocks/>
            </p:cNvSpPr>
            <p:nvPr/>
          </p:nvSpPr>
          <p:spPr bwMode="auto">
            <a:xfrm>
              <a:off x="711745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6 w 78"/>
                <a:gd name="T3" fmla="*/ 1 h 77"/>
                <a:gd name="T4" fmla="*/ 53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3 w 78"/>
                <a:gd name="T29" fmla="*/ 74 h 77"/>
                <a:gd name="T30" fmla="*/ 46 w 78"/>
                <a:gd name="T31" fmla="*/ 76 h 77"/>
                <a:gd name="T32" fmla="*/ 39 w 78"/>
                <a:gd name="T33" fmla="*/ 77 h 77"/>
                <a:gd name="T34" fmla="*/ 30 w 78"/>
                <a:gd name="T35" fmla="*/ 76 h 77"/>
                <a:gd name="T36" fmla="*/ 23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3 w 78"/>
                <a:gd name="T61" fmla="*/ 2 h 77"/>
                <a:gd name="T62" fmla="*/ 30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242020" y="881376"/>
            <a:ext cx="819154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ko-KR" altLang="en-US" sz="1200" b="1" spc="-150" dirty="0" smtClean="0">
                <a:latin typeface="+mn-ea"/>
              </a:rPr>
              <a:t>기존 시스템과 암호화 시스템의 비교도</a:t>
            </a:r>
            <a:r>
              <a:rPr lang="en-US" altLang="ko-KR" sz="1200" b="1" spc="-150" dirty="0" smtClean="0">
                <a:latin typeface="+mn-ea"/>
              </a:rPr>
              <a:t>.</a:t>
            </a:r>
            <a:endParaRPr lang="ko-KR" altLang="en-US" sz="1050" b="1" spc="-150" dirty="0">
              <a:latin typeface="+mn-ea"/>
            </a:endParaRPr>
          </a:p>
        </p:txBody>
      </p:sp>
      <p:graphicFrame>
        <p:nvGraphicFramePr>
          <p:cNvPr id="164" name="표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5610483"/>
              </p:ext>
            </p:extLst>
          </p:nvPr>
        </p:nvGraphicFramePr>
        <p:xfrm>
          <a:off x="1475658" y="1917250"/>
          <a:ext cx="6336702" cy="393772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112234"/>
                <a:gridCol w="2112234"/>
                <a:gridCol w="2112234"/>
              </a:tblGrid>
              <a:tr h="338047">
                <a:tc>
                  <a:txBody>
                    <a:bodyPr/>
                    <a:lstStyle/>
                    <a:p>
                      <a:endParaRPr lang="ko-KR" altLang="en-US" sz="1000" dirty="0"/>
                    </a:p>
                  </a:txBody>
                  <a:tcPr marL="68583" marR="68583" marT="75612" marB="7561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DEEK - </a:t>
                      </a:r>
                      <a:r>
                        <a:rPr lang="ko-KR" sz="1000" kern="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하드웨어 </a:t>
                      </a:r>
                      <a:r>
                        <a:rPr lang="ko-KR" sz="1000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기반 암호화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3" marR="68583" marT="75612" marB="7561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소프트웨어 기반 암호화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3" marR="68583" marT="75612" marB="75612" anchor="ctr"/>
                </a:tc>
              </a:tr>
              <a:tr h="45946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>
                          <a:effectLst/>
                        </a:rPr>
                        <a:t>성능</a:t>
                      </a:r>
                      <a:endParaRPr lang="ko-KR" sz="1000" b="1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3" marR="68583" marT="75612" marB="7561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>
                          <a:effectLst/>
                        </a:rPr>
                        <a:t>빠름</a:t>
                      </a:r>
                    </a:p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effectLst/>
                        </a:rPr>
                        <a:t>(</a:t>
                      </a:r>
                      <a:r>
                        <a:rPr lang="ko-KR" sz="1000" b="0" kern="100" dirty="0">
                          <a:effectLst/>
                        </a:rPr>
                        <a:t>독립된 처리 리소스 사용</a:t>
                      </a:r>
                      <a:r>
                        <a:rPr lang="en-US" sz="1000" b="0" kern="100" dirty="0">
                          <a:effectLst/>
                        </a:rPr>
                        <a:t>)</a:t>
                      </a:r>
                      <a:endParaRPr lang="ko-KR" sz="1000" b="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3" marR="68583" marT="75612" marB="7561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>
                          <a:effectLst/>
                        </a:rPr>
                        <a:t>느림</a:t>
                      </a:r>
                    </a:p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 dirty="0">
                          <a:effectLst/>
                        </a:rPr>
                        <a:t>(</a:t>
                      </a:r>
                      <a:r>
                        <a:rPr lang="ko-KR" sz="1000" kern="100" dirty="0">
                          <a:effectLst/>
                        </a:rPr>
                        <a:t>시스템 내 리소스 공유</a:t>
                      </a:r>
                      <a:r>
                        <a:rPr lang="en-US" sz="1000" kern="100" dirty="0">
                          <a:effectLst/>
                        </a:rPr>
                        <a:t>)</a:t>
                      </a:r>
                      <a:endParaRPr lang="ko-KR" sz="100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3" marR="68583" marT="75612" marB="75612" anchor="ctr"/>
                </a:tc>
              </a:tr>
              <a:tr h="45946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>
                          <a:effectLst/>
                        </a:rPr>
                        <a:t>무작위 공격</a:t>
                      </a:r>
                      <a:endParaRPr lang="ko-KR" sz="1000" b="1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3" marR="68583" marT="75612" marB="7561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>
                          <a:effectLst/>
                        </a:rPr>
                        <a:t>예방 </a:t>
                      </a:r>
                      <a:r>
                        <a:rPr lang="ko-KR" sz="1000" b="1" kern="100" dirty="0" smtClean="0">
                          <a:effectLst/>
                        </a:rPr>
                        <a:t>가능</a:t>
                      </a:r>
                      <a:r>
                        <a:rPr lang="en-US" altLang="ko-KR" sz="1000" b="0" kern="100" dirty="0" smtClean="0">
                          <a:effectLst/>
                        </a:rPr>
                        <a:t/>
                      </a:r>
                      <a:br>
                        <a:rPr lang="en-US" altLang="ko-KR" sz="1000" b="0" kern="100" dirty="0" smtClean="0">
                          <a:effectLst/>
                        </a:rPr>
                      </a:br>
                      <a:r>
                        <a:rPr lang="en-US" sz="1000" b="0" kern="100" dirty="0" smtClean="0">
                          <a:effectLst/>
                        </a:rPr>
                        <a:t>(</a:t>
                      </a:r>
                      <a:r>
                        <a:rPr lang="ko-KR" sz="1000" b="0" kern="100" dirty="0">
                          <a:effectLst/>
                        </a:rPr>
                        <a:t>접근제어</a:t>
                      </a:r>
                      <a:r>
                        <a:rPr lang="en-US" sz="1000" b="0" kern="100" dirty="0">
                          <a:effectLst/>
                        </a:rPr>
                        <a:t>, </a:t>
                      </a:r>
                      <a:r>
                        <a:rPr lang="ko-KR" sz="1000" b="0" kern="100" dirty="0">
                          <a:effectLst/>
                        </a:rPr>
                        <a:t>장비제재</a:t>
                      </a:r>
                      <a:r>
                        <a:rPr lang="en-US" sz="1000" b="0" kern="100" dirty="0">
                          <a:effectLst/>
                        </a:rPr>
                        <a:t>)</a:t>
                      </a:r>
                      <a:endParaRPr lang="ko-KR" sz="1000" b="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3" marR="68583" marT="75612" marB="7561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>
                          <a:effectLst/>
                        </a:rPr>
                        <a:t>예방 어려움</a:t>
                      </a:r>
                      <a:endParaRPr lang="ko-KR" sz="100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3" marR="68583" marT="75612" marB="75612" anchor="ctr"/>
                </a:tc>
              </a:tr>
              <a:tr h="45946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>
                          <a:effectLst/>
                        </a:rPr>
                        <a:t>악성코드</a:t>
                      </a:r>
                      <a:endParaRPr lang="ko-KR" sz="1000" b="1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3" marR="68583" marT="75612" marB="7561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 smtClean="0">
                          <a:effectLst/>
                        </a:rPr>
                        <a:t>예방</a:t>
                      </a:r>
                      <a:r>
                        <a:rPr lang="en-US" altLang="ko-KR" sz="1000" b="1" kern="100" dirty="0" smtClean="0">
                          <a:effectLst/>
                        </a:rPr>
                        <a:t> </a:t>
                      </a:r>
                      <a:r>
                        <a:rPr lang="ko-KR" sz="1000" b="1" kern="100" dirty="0" smtClean="0">
                          <a:effectLst/>
                        </a:rPr>
                        <a:t>가능</a:t>
                      </a:r>
                      <a:r>
                        <a:rPr lang="en-US" altLang="ko-KR" sz="1000" b="0" kern="100" dirty="0" smtClean="0">
                          <a:effectLst/>
                        </a:rPr>
                        <a:t/>
                      </a:r>
                      <a:br>
                        <a:rPr lang="en-US" altLang="ko-KR" sz="1000" b="0" kern="100" dirty="0" smtClean="0">
                          <a:effectLst/>
                        </a:rPr>
                      </a:br>
                      <a:r>
                        <a:rPr lang="en-US" altLang="ko-KR" sz="1000" b="0" kern="100" dirty="0" smtClean="0">
                          <a:effectLst/>
                        </a:rPr>
                        <a:t>(</a:t>
                      </a:r>
                      <a:r>
                        <a:rPr lang="ko-KR" altLang="ko-KR" sz="1000" b="0" kern="100" dirty="0" smtClean="0">
                          <a:effectLst/>
                        </a:rPr>
                        <a:t>시스템</a:t>
                      </a:r>
                      <a:r>
                        <a:rPr lang="en-US" altLang="ko-KR" sz="1000" b="0" kern="100" dirty="0" smtClean="0">
                          <a:effectLst/>
                        </a:rPr>
                        <a:t>, OS </a:t>
                      </a:r>
                      <a:r>
                        <a:rPr lang="ko-KR" altLang="ko-KR" sz="1000" b="0" kern="100" dirty="0" smtClean="0">
                          <a:effectLst/>
                        </a:rPr>
                        <a:t>독립적 보안시스템</a:t>
                      </a:r>
                      <a:r>
                        <a:rPr lang="en-US" altLang="ko-KR" sz="1000" b="0" kern="100" dirty="0" smtClean="0">
                          <a:effectLst/>
                        </a:rPr>
                        <a:t>)</a:t>
                      </a:r>
                      <a:endParaRPr lang="ko-KR" sz="1000" b="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3" marR="68583" marT="75612" marB="7561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 smtClean="0">
                          <a:effectLst/>
                        </a:rPr>
                        <a:t>예방 불가능</a:t>
                      </a:r>
                      <a:endParaRPr lang="en-US" altLang="ko-KR" sz="1000" kern="100" dirty="0" smtClean="0">
                        <a:effectLst/>
                      </a:endParaRPr>
                    </a:p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kern="100" dirty="0" smtClean="0">
                          <a:effectLst/>
                        </a:rPr>
                        <a:t>(</a:t>
                      </a:r>
                      <a:r>
                        <a:rPr lang="ko-KR" altLang="ko-KR" sz="1000" kern="100" dirty="0" smtClean="0">
                          <a:effectLst/>
                        </a:rPr>
                        <a:t>시스템</a:t>
                      </a:r>
                      <a:r>
                        <a:rPr lang="en-US" altLang="ko-KR" sz="1000" kern="100" dirty="0" smtClean="0">
                          <a:effectLst/>
                        </a:rPr>
                        <a:t>, OS </a:t>
                      </a:r>
                      <a:r>
                        <a:rPr lang="ko-KR" altLang="ko-KR" sz="1000" kern="100" dirty="0" smtClean="0">
                          <a:effectLst/>
                        </a:rPr>
                        <a:t>감염 시</a:t>
                      </a:r>
                      <a:r>
                        <a:rPr lang="en-US" altLang="ko-KR" sz="1000" kern="100" dirty="0" smtClean="0">
                          <a:effectLst/>
                        </a:rPr>
                        <a:t> </a:t>
                      </a:r>
                      <a:r>
                        <a:rPr lang="ko-KR" altLang="en-US" sz="1000" kern="100" dirty="0" smtClean="0">
                          <a:effectLst/>
                        </a:rPr>
                        <a:t>불가능</a:t>
                      </a:r>
                      <a:r>
                        <a:rPr lang="en-US" altLang="ko-KR" sz="1000" kern="100" dirty="0" smtClean="0">
                          <a:effectLst/>
                        </a:rPr>
                        <a:t>)</a:t>
                      </a:r>
                      <a:endParaRPr lang="ko-KR" sz="100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3" marR="68583" marT="75612" marB="75612" anchor="ctr"/>
                </a:tc>
              </a:tr>
              <a:tr h="33804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>
                          <a:effectLst/>
                        </a:rPr>
                        <a:t>구분</a:t>
                      </a: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3" marR="68583" marT="75612" marB="7561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>
                          <a:effectLst/>
                        </a:rPr>
                        <a:t>하드웨어 자동화</a:t>
                      </a:r>
                      <a:endParaRPr lang="ko-KR" sz="1000" b="1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3" marR="68583" marT="75612" marB="7561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>
                          <a:effectLst/>
                        </a:rPr>
                        <a:t>사용자 의존</a:t>
                      </a:r>
                      <a:endParaRPr lang="ko-KR" sz="100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3" marR="68583" marT="75612" marB="75612" anchor="ctr"/>
                </a:tc>
              </a:tr>
              <a:tr h="33804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kern="100" dirty="0">
                          <a:effectLst/>
                        </a:rPr>
                        <a:t>OS </a:t>
                      </a:r>
                      <a:r>
                        <a:rPr lang="ko-KR" sz="1000" b="1" kern="100" dirty="0">
                          <a:effectLst/>
                        </a:rPr>
                        <a:t>보안</a:t>
                      </a:r>
                      <a:endParaRPr lang="ko-KR" sz="1000" b="1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3" marR="68583" marT="75612" marB="7561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>
                          <a:effectLst/>
                        </a:rPr>
                        <a:t>독립적</a:t>
                      </a:r>
                      <a:endParaRPr lang="ko-KR" sz="1000" b="1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3" marR="68583" marT="75612" marB="7561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>
                          <a:effectLst/>
                        </a:rPr>
                        <a:t>의존적</a:t>
                      </a:r>
                      <a:endParaRPr lang="ko-KR" sz="100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3" marR="68583" marT="75612" marB="75612" anchor="ctr"/>
                </a:tc>
              </a:tr>
              <a:tr h="45946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>
                          <a:effectLst/>
                        </a:rPr>
                        <a:t>메모리 접근</a:t>
                      </a:r>
                      <a:endParaRPr lang="ko-KR" sz="1000" b="1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3" marR="68583" marT="75612" marB="7561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 err="1" smtClean="0">
                          <a:effectLst/>
                        </a:rPr>
                        <a:t>블법</a:t>
                      </a:r>
                      <a:r>
                        <a:rPr lang="en-US" altLang="ko-KR" sz="1000" b="1" kern="100" dirty="0" smtClean="0">
                          <a:effectLst/>
                        </a:rPr>
                        <a:t> </a:t>
                      </a:r>
                      <a:r>
                        <a:rPr lang="ko-KR" sz="1000" b="1" kern="100" dirty="0" smtClean="0">
                          <a:effectLst/>
                        </a:rPr>
                        <a:t>접근 </a:t>
                      </a:r>
                      <a:r>
                        <a:rPr lang="ko-KR" sz="1000" b="1" kern="100" dirty="0">
                          <a:effectLst/>
                        </a:rPr>
                        <a:t>및 제어 불가능</a:t>
                      </a:r>
                      <a:r>
                        <a:rPr lang="en-US" sz="1000" b="1" kern="100" dirty="0">
                          <a:effectLst/>
                        </a:rPr>
                        <a:t> </a:t>
                      </a:r>
                      <a:endParaRPr lang="en-US" sz="1000" b="1" kern="100" dirty="0" smtClean="0">
                        <a:effectLst/>
                      </a:endParaRPr>
                    </a:p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b="0" kern="100" dirty="0" smtClean="0">
                          <a:effectLst/>
                        </a:rPr>
                        <a:t>(</a:t>
                      </a:r>
                      <a:r>
                        <a:rPr lang="ko-KR" sz="1000" b="0" kern="100" dirty="0" smtClean="0">
                          <a:effectLst/>
                        </a:rPr>
                        <a:t>자체 메모리</a:t>
                      </a:r>
                      <a:r>
                        <a:rPr lang="en-US" altLang="ko-KR" sz="1000" b="0" kern="100" dirty="0" smtClean="0">
                          <a:effectLst/>
                        </a:rPr>
                        <a:t> </a:t>
                      </a:r>
                      <a:r>
                        <a:rPr lang="ko-KR" altLang="en-US" sz="1000" b="0" kern="100" dirty="0" smtClean="0">
                          <a:effectLst/>
                        </a:rPr>
                        <a:t>사용</a:t>
                      </a:r>
                      <a:r>
                        <a:rPr lang="en-US" altLang="ko-KR" sz="1000" b="0" kern="100" dirty="0" smtClean="0">
                          <a:effectLst/>
                        </a:rPr>
                        <a:t>)</a:t>
                      </a:r>
                      <a:endParaRPr lang="ko-KR" sz="1000" b="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3" marR="68583" marT="75612" marB="7561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 smtClean="0">
                          <a:effectLst/>
                        </a:rPr>
                        <a:t>불법</a:t>
                      </a:r>
                      <a:r>
                        <a:rPr lang="en-US" altLang="ko-KR" sz="1000" kern="100" dirty="0" smtClean="0">
                          <a:effectLst/>
                        </a:rPr>
                        <a:t> </a:t>
                      </a:r>
                      <a:r>
                        <a:rPr lang="ko-KR" sz="1000" kern="100" dirty="0" smtClean="0">
                          <a:effectLst/>
                        </a:rPr>
                        <a:t>접근 </a:t>
                      </a:r>
                      <a:r>
                        <a:rPr lang="ko-KR" sz="1000" kern="100" dirty="0">
                          <a:effectLst/>
                        </a:rPr>
                        <a:t>및 제어 가능 </a:t>
                      </a:r>
                      <a:endParaRPr lang="en-US" altLang="ko-KR" sz="1000" kern="100" dirty="0" smtClean="0">
                        <a:effectLst/>
                      </a:endParaRPr>
                    </a:p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 dirty="0" smtClean="0">
                          <a:effectLst/>
                        </a:rPr>
                        <a:t>(</a:t>
                      </a:r>
                      <a:r>
                        <a:rPr lang="ko-KR" sz="1000" kern="100" dirty="0">
                          <a:effectLst/>
                        </a:rPr>
                        <a:t>시스템 메모리 사용</a:t>
                      </a:r>
                      <a:r>
                        <a:rPr lang="en-US" sz="1000" kern="100" dirty="0">
                          <a:effectLst/>
                        </a:rPr>
                        <a:t>)</a:t>
                      </a:r>
                      <a:endParaRPr lang="ko-KR" sz="100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3" marR="68583" marT="75612" marB="75612" anchor="ctr"/>
                </a:tc>
              </a:tr>
              <a:tr h="33804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>
                          <a:effectLst/>
                        </a:rPr>
                        <a:t>어플리케이션 코드 </a:t>
                      </a:r>
                      <a:r>
                        <a:rPr lang="ko-KR" sz="1000" b="1" kern="100" dirty="0" err="1">
                          <a:effectLst/>
                        </a:rPr>
                        <a:t>무결성</a:t>
                      </a:r>
                      <a:endParaRPr lang="ko-KR" sz="1000" b="1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3" marR="68583" marT="75612" marB="7561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>
                          <a:effectLst/>
                        </a:rPr>
                        <a:t>강함</a:t>
                      </a:r>
                      <a:endParaRPr lang="ko-KR" sz="1000" b="1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3" marR="68583" marT="75612" marB="7561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>
                          <a:effectLst/>
                        </a:rPr>
                        <a:t>약함</a:t>
                      </a:r>
                      <a:endParaRPr lang="ko-KR" sz="100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3" marR="68583" marT="75612" marB="75612" anchor="ctr"/>
                </a:tc>
              </a:tr>
              <a:tr h="33804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 err="1">
                          <a:effectLst/>
                        </a:rPr>
                        <a:t>역설계</a:t>
                      </a:r>
                      <a:endParaRPr lang="ko-KR" sz="1000" b="1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3" marR="68583" marT="75612" marB="7561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>
                          <a:effectLst/>
                        </a:rPr>
                        <a:t>불가능</a:t>
                      </a:r>
                      <a:endParaRPr lang="ko-KR" sz="1000" b="1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3" marR="68583" marT="75612" marB="7561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>
                          <a:effectLst/>
                        </a:rPr>
                        <a:t>가능</a:t>
                      </a:r>
                      <a:endParaRPr lang="ko-KR" sz="100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3" marR="68583" marT="75612" marB="75612" anchor="ctr"/>
                </a:tc>
              </a:tr>
              <a:tr h="33804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 smtClean="0">
                          <a:effectLst/>
                        </a:rPr>
                        <a:t>키</a:t>
                      </a:r>
                      <a:r>
                        <a:rPr lang="en-US" altLang="ko-KR" sz="1000" b="1" kern="100" dirty="0" smtClean="0">
                          <a:effectLst/>
                        </a:rPr>
                        <a:t> </a:t>
                      </a:r>
                      <a:r>
                        <a:rPr lang="ko-KR" sz="1000" b="1" kern="100" dirty="0" smtClean="0">
                          <a:effectLst/>
                        </a:rPr>
                        <a:t>보관</a:t>
                      </a:r>
                      <a:endParaRPr lang="ko-KR" sz="1000" b="1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3" marR="68583" marT="75612" marB="7561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>
                          <a:effectLst/>
                        </a:rPr>
                        <a:t>안전한 보관 가능</a:t>
                      </a:r>
                      <a:endParaRPr lang="ko-KR" sz="1000" b="1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3" marR="68583" marT="75612" marB="7561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>
                          <a:effectLst/>
                        </a:rPr>
                        <a:t>안전한 보관 어려움</a:t>
                      </a:r>
                      <a:endParaRPr lang="ko-KR" sz="100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3" marR="68583" marT="75612" marB="75612" anchor="ctr"/>
                </a:tc>
              </a:tr>
            </a:tbl>
          </a:graphicData>
        </a:graphic>
      </p:graphicFrame>
      <p:sp>
        <p:nvSpPr>
          <p:cNvPr id="165" name="직사각형 164"/>
          <p:cNvSpPr/>
          <p:nvPr/>
        </p:nvSpPr>
        <p:spPr>
          <a:xfrm>
            <a:off x="3635896" y="1916832"/>
            <a:ext cx="2088232" cy="3960440"/>
          </a:xfrm>
          <a:prstGeom prst="rect">
            <a:avLst/>
          </a:prstGeom>
          <a:noFill/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66" name="TextBox 165"/>
          <p:cNvSpPr txBox="1"/>
          <p:nvPr/>
        </p:nvSpPr>
        <p:spPr>
          <a:xfrm>
            <a:off x="1547664" y="1052736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암호화된 </a:t>
            </a:r>
            <a:r>
              <a:rPr lang="ko-KR" altLang="en-US" sz="1200" dirty="0" err="1" smtClean="0">
                <a:latin typeface="맑은 고딕" pitchFamily="50" charset="-127"/>
                <a:ea typeface="맑은 고딕" pitchFamily="50" charset="-127"/>
              </a:rPr>
              <a:t>트래픽은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 일반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비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암호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200" b="1" dirty="0" err="1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트래픽에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비해 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64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배 느림</a:t>
            </a:r>
            <a:endParaRPr lang="en-US" altLang="ko-KR" sz="1200" b="1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당사는 암호화를 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H/W(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칩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기반으로 구현하여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암호화로 인한 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성능 저하를 대폭 개선</a:t>
            </a:r>
          </a:p>
        </p:txBody>
      </p:sp>
    </p:spTree>
    <p:extLst>
      <p:ext uri="{BB962C8B-B14F-4D97-AF65-F5344CB8AC3E}">
        <p14:creationId xmlns:p14="http://schemas.microsoft.com/office/powerpoint/2010/main" val="29159077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363530" y="434401"/>
            <a:ext cx="161939" cy="157326"/>
          </a:xfrm>
          <a:prstGeom prst="rect">
            <a:avLst/>
          </a:prstGeom>
          <a:pattFill prst="ltUpDiag">
            <a:fgClr>
              <a:schemeClr val="bg1"/>
            </a:fgClr>
            <a:bgClr>
              <a:schemeClr val="tx1">
                <a:lumMod val="50000"/>
                <a:lumOff val="50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b="1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7190" y="331719"/>
            <a:ext cx="533617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ko-KR" altLang="en-US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주요 제품 기능 </a:t>
            </a:r>
            <a:r>
              <a:rPr lang="en-US" altLang="ko-KR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-  </a:t>
            </a:r>
            <a:r>
              <a:rPr lang="ko-KR" altLang="en-US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보안 기능 </a:t>
            </a:r>
            <a:endParaRPr lang="ko-KR" altLang="en-US" b="1" spc="-150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grpSp>
        <p:nvGrpSpPr>
          <p:cNvPr id="4" name="Group 85"/>
          <p:cNvGrpSpPr/>
          <p:nvPr/>
        </p:nvGrpSpPr>
        <p:grpSpPr>
          <a:xfrm>
            <a:off x="758520" y="881376"/>
            <a:ext cx="371819" cy="321281"/>
            <a:chOff x="504994" y="5962425"/>
            <a:chExt cx="449901" cy="388750"/>
          </a:xfrm>
          <a:solidFill>
            <a:srgbClr val="2E6CA4"/>
          </a:solidFill>
        </p:grpSpPr>
        <p:sp>
          <p:nvSpPr>
            <p:cNvPr id="5" name="Freeform 591"/>
            <p:cNvSpPr>
              <a:spLocks noEditPoints="1"/>
            </p:cNvSpPr>
            <p:nvPr/>
          </p:nvSpPr>
          <p:spPr bwMode="auto">
            <a:xfrm>
              <a:off x="504994" y="5962425"/>
              <a:ext cx="449901" cy="388750"/>
            </a:xfrm>
            <a:custGeom>
              <a:avLst/>
              <a:gdLst>
                <a:gd name="T0" fmla="*/ 55 w 927"/>
                <a:gd name="T1" fmla="*/ 39 h 800"/>
                <a:gd name="T2" fmla="*/ 48 w 927"/>
                <a:gd name="T3" fmla="*/ 42 h 800"/>
                <a:gd name="T4" fmla="*/ 42 w 927"/>
                <a:gd name="T5" fmla="*/ 46 h 800"/>
                <a:gd name="T6" fmla="*/ 39 w 927"/>
                <a:gd name="T7" fmla="*/ 54 h 800"/>
                <a:gd name="T8" fmla="*/ 39 w 927"/>
                <a:gd name="T9" fmla="*/ 559 h 800"/>
                <a:gd name="T10" fmla="*/ 40 w 927"/>
                <a:gd name="T11" fmla="*/ 568 h 800"/>
                <a:gd name="T12" fmla="*/ 45 w 927"/>
                <a:gd name="T13" fmla="*/ 573 h 800"/>
                <a:gd name="T14" fmla="*/ 50 w 927"/>
                <a:gd name="T15" fmla="*/ 578 h 800"/>
                <a:gd name="T16" fmla="*/ 58 w 927"/>
                <a:gd name="T17" fmla="*/ 579 h 800"/>
                <a:gd name="T18" fmla="*/ 154 w 927"/>
                <a:gd name="T19" fmla="*/ 706 h 800"/>
                <a:gd name="T20" fmla="*/ 868 w 927"/>
                <a:gd name="T21" fmla="*/ 579 h 800"/>
                <a:gd name="T22" fmla="*/ 877 w 927"/>
                <a:gd name="T23" fmla="*/ 578 h 800"/>
                <a:gd name="T24" fmla="*/ 883 w 927"/>
                <a:gd name="T25" fmla="*/ 573 h 800"/>
                <a:gd name="T26" fmla="*/ 887 w 927"/>
                <a:gd name="T27" fmla="*/ 568 h 800"/>
                <a:gd name="T28" fmla="*/ 888 w 927"/>
                <a:gd name="T29" fmla="*/ 559 h 800"/>
                <a:gd name="T30" fmla="*/ 888 w 927"/>
                <a:gd name="T31" fmla="*/ 54 h 800"/>
                <a:gd name="T32" fmla="*/ 886 w 927"/>
                <a:gd name="T33" fmla="*/ 46 h 800"/>
                <a:gd name="T34" fmla="*/ 880 w 927"/>
                <a:gd name="T35" fmla="*/ 42 h 800"/>
                <a:gd name="T36" fmla="*/ 873 w 927"/>
                <a:gd name="T37" fmla="*/ 39 h 800"/>
                <a:gd name="T38" fmla="*/ 58 w 927"/>
                <a:gd name="T39" fmla="*/ 38 h 800"/>
                <a:gd name="T40" fmla="*/ 115 w 927"/>
                <a:gd name="T41" fmla="*/ 618 h 800"/>
                <a:gd name="T42" fmla="*/ 46 w 927"/>
                <a:gd name="T43" fmla="*/ 617 h 800"/>
                <a:gd name="T44" fmla="*/ 26 w 927"/>
                <a:gd name="T45" fmla="*/ 608 h 800"/>
                <a:gd name="T46" fmla="*/ 10 w 927"/>
                <a:gd name="T47" fmla="*/ 592 h 800"/>
                <a:gd name="T48" fmla="*/ 1 w 927"/>
                <a:gd name="T49" fmla="*/ 571 h 800"/>
                <a:gd name="T50" fmla="*/ 0 w 927"/>
                <a:gd name="T51" fmla="*/ 58 h 800"/>
                <a:gd name="T52" fmla="*/ 4 w 927"/>
                <a:gd name="T53" fmla="*/ 35 h 800"/>
                <a:gd name="T54" fmla="*/ 17 w 927"/>
                <a:gd name="T55" fmla="*/ 16 h 800"/>
                <a:gd name="T56" fmla="*/ 36 w 927"/>
                <a:gd name="T57" fmla="*/ 5 h 800"/>
                <a:gd name="T58" fmla="*/ 58 w 927"/>
                <a:gd name="T59" fmla="*/ 0 h 800"/>
                <a:gd name="T60" fmla="*/ 881 w 927"/>
                <a:gd name="T61" fmla="*/ 0 h 800"/>
                <a:gd name="T62" fmla="*/ 901 w 927"/>
                <a:gd name="T63" fmla="*/ 9 h 800"/>
                <a:gd name="T64" fmla="*/ 917 w 927"/>
                <a:gd name="T65" fmla="*/ 25 h 800"/>
                <a:gd name="T66" fmla="*/ 926 w 927"/>
                <a:gd name="T67" fmla="*/ 46 h 800"/>
                <a:gd name="T68" fmla="*/ 927 w 927"/>
                <a:gd name="T69" fmla="*/ 559 h 800"/>
                <a:gd name="T70" fmla="*/ 922 w 927"/>
                <a:gd name="T71" fmla="*/ 582 h 800"/>
                <a:gd name="T72" fmla="*/ 910 w 927"/>
                <a:gd name="T73" fmla="*/ 601 h 800"/>
                <a:gd name="T74" fmla="*/ 891 w 927"/>
                <a:gd name="T75" fmla="*/ 612 h 800"/>
                <a:gd name="T76" fmla="*/ 868 w 927"/>
                <a:gd name="T77" fmla="*/ 618 h 800"/>
                <a:gd name="T78" fmla="*/ 115 w 927"/>
                <a:gd name="T79" fmla="*/ 80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27" h="800">
                  <a:moveTo>
                    <a:pt x="58" y="38"/>
                  </a:moveTo>
                  <a:lnTo>
                    <a:pt x="55" y="39"/>
                  </a:lnTo>
                  <a:lnTo>
                    <a:pt x="50" y="39"/>
                  </a:lnTo>
                  <a:lnTo>
                    <a:pt x="48" y="42"/>
                  </a:lnTo>
                  <a:lnTo>
                    <a:pt x="45" y="43"/>
                  </a:lnTo>
                  <a:lnTo>
                    <a:pt x="42" y="46"/>
                  </a:lnTo>
                  <a:lnTo>
                    <a:pt x="40" y="51"/>
                  </a:lnTo>
                  <a:lnTo>
                    <a:pt x="39" y="54"/>
                  </a:lnTo>
                  <a:lnTo>
                    <a:pt x="39" y="58"/>
                  </a:lnTo>
                  <a:lnTo>
                    <a:pt x="39" y="559"/>
                  </a:lnTo>
                  <a:lnTo>
                    <a:pt x="39" y="563"/>
                  </a:lnTo>
                  <a:lnTo>
                    <a:pt x="40" y="568"/>
                  </a:lnTo>
                  <a:lnTo>
                    <a:pt x="42" y="571"/>
                  </a:lnTo>
                  <a:lnTo>
                    <a:pt x="45" y="573"/>
                  </a:lnTo>
                  <a:lnTo>
                    <a:pt x="48" y="575"/>
                  </a:lnTo>
                  <a:lnTo>
                    <a:pt x="50" y="578"/>
                  </a:lnTo>
                  <a:lnTo>
                    <a:pt x="55" y="579"/>
                  </a:lnTo>
                  <a:lnTo>
                    <a:pt x="58" y="579"/>
                  </a:lnTo>
                  <a:lnTo>
                    <a:pt x="154" y="579"/>
                  </a:lnTo>
                  <a:lnTo>
                    <a:pt x="154" y="706"/>
                  </a:lnTo>
                  <a:lnTo>
                    <a:pt x="282" y="579"/>
                  </a:lnTo>
                  <a:lnTo>
                    <a:pt x="868" y="579"/>
                  </a:lnTo>
                  <a:lnTo>
                    <a:pt x="873" y="579"/>
                  </a:lnTo>
                  <a:lnTo>
                    <a:pt x="877" y="578"/>
                  </a:lnTo>
                  <a:lnTo>
                    <a:pt x="880" y="575"/>
                  </a:lnTo>
                  <a:lnTo>
                    <a:pt x="883" y="573"/>
                  </a:lnTo>
                  <a:lnTo>
                    <a:pt x="886" y="571"/>
                  </a:lnTo>
                  <a:lnTo>
                    <a:pt x="887" y="568"/>
                  </a:lnTo>
                  <a:lnTo>
                    <a:pt x="888" y="563"/>
                  </a:lnTo>
                  <a:lnTo>
                    <a:pt x="888" y="559"/>
                  </a:lnTo>
                  <a:lnTo>
                    <a:pt x="888" y="58"/>
                  </a:lnTo>
                  <a:lnTo>
                    <a:pt x="888" y="54"/>
                  </a:lnTo>
                  <a:lnTo>
                    <a:pt x="887" y="51"/>
                  </a:lnTo>
                  <a:lnTo>
                    <a:pt x="886" y="46"/>
                  </a:lnTo>
                  <a:lnTo>
                    <a:pt x="883" y="43"/>
                  </a:lnTo>
                  <a:lnTo>
                    <a:pt x="880" y="42"/>
                  </a:lnTo>
                  <a:lnTo>
                    <a:pt x="877" y="39"/>
                  </a:lnTo>
                  <a:lnTo>
                    <a:pt x="873" y="39"/>
                  </a:lnTo>
                  <a:lnTo>
                    <a:pt x="868" y="38"/>
                  </a:lnTo>
                  <a:lnTo>
                    <a:pt x="58" y="38"/>
                  </a:lnTo>
                  <a:close/>
                  <a:moveTo>
                    <a:pt x="115" y="800"/>
                  </a:moveTo>
                  <a:lnTo>
                    <a:pt x="115" y="618"/>
                  </a:lnTo>
                  <a:lnTo>
                    <a:pt x="58" y="618"/>
                  </a:lnTo>
                  <a:lnTo>
                    <a:pt x="46" y="617"/>
                  </a:lnTo>
                  <a:lnTo>
                    <a:pt x="36" y="612"/>
                  </a:lnTo>
                  <a:lnTo>
                    <a:pt x="26" y="608"/>
                  </a:lnTo>
                  <a:lnTo>
                    <a:pt x="17" y="601"/>
                  </a:lnTo>
                  <a:lnTo>
                    <a:pt x="10" y="592"/>
                  </a:lnTo>
                  <a:lnTo>
                    <a:pt x="4" y="582"/>
                  </a:lnTo>
                  <a:lnTo>
                    <a:pt x="1" y="571"/>
                  </a:lnTo>
                  <a:lnTo>
                    <a:pt x="0" y="559"/>
                  </a:lnTo>
                  <a:lnTo>
                    <a:pt x="0" y="58"/>
                  </a:lnTo>
                  <a:lnTo>
                    <a:pt x="1" y="46"/>
                  </a:lnTo>
                  <a:lnTo>
                    <a:pt x="4" y="35"/>
                  </a:lnTo>
                  <a:lnTo>
                    <a:pt x="10" y="25"/>
                  </a:lnTo>
                  <a:lnTo>
                    <a:pt x="17" y="16"/>
                  </a:lnTo>
                  <a:lnTo>
                    <a:pt x="26" y="9"/>
                  </a:lnTo>
                  <a:lnTo>
                    <a:pt x="36" y="5"/>
                  </a:lnTo>
                  <a:lnTo>
                    <a:pt x="46" y="0"/>
                  </a:lnTo>
                  <a:lnTo>
                    <a:pt x="58" y="0"/>
                  </a:lnTo>
                  <a:lnTo>
                    <a:pt x="868" y="0"/>
                  </a:lnTo>
                  <a:lnTo>
                    <a:pt x="881" y="0"/>
                  </a:lnTo>
                  <a:lnTo>
                    <a:pt x="891" y="5"/>
                  </a:lnTo>
                  <a:lnTo>
                    <a:pt x="901" y="9"/>
                  </a:lnTo>
                  <a:lnTo>
                    <a:pt x="910" y="16"/>
                  </a:lnTo>
                  <a:lnTo>
                    <a:pt x="917" y="25"/>
                  </a:lnTo>
                  <a:lnTo>
                    <a:pt x="922" y="35"/>
                  </a:lnTo>
                  <a:lnTo>
                    <a:pt x="926" y="46"/>
                  </a:lnTo>
                  <a:lnTo>
                    <a:pt x="927" y="58"/>
                  </a:lnTo>
                  <a:lnTo>
                    <a:pt x="927" y="559"/>
                  </a:lnTo>
                  <a:lnTo>
                    <a:pt x="926" y="571"/>
                  </a:lnTo>
                  <a:lnTo>
                    <a:pt x="922" y="582"/>
                  </a:lnTo>
                  <a:lnTo>
                    <a:pt x="917" y="592"/>
                  </a:lnTo>
                  <a:lnTo>
                    <a:pt x="910" y="601"/>
                  </a:lnTo>
                  <a:lnTo>
                    <a:pt x="901" y="608"/>
                  </a:lnTo>
                  <a:lnTo>
                    <a:pt x="891" y="612"/>
                  </a:lnTo>
                  <a:lnTo>
                    <a:pt x="881" y="617"/>
                  </a:lnTo>
                  <a:lnTo>
                    <a:pt x="868" y="618"/>
                  </a:lnTo>
                  <a:lnTo>
                    <a:pt x="298" y="618"/>
                  </a:lnTo>
                  <a:lnTo>
                    <a:pt x="115" y="8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592"/>
            <p:cNvSpPr>
              <a:spLocks/>
            </p:cNvSpPr>
            <p:nvPr/>
          </p:nvSpPr>
          <p:spPr bwMode="auto">
            <a:xfrm>
              <a:off x="636033" y="6093464"/>
              <a:ext cx="37856" cy="37856"/>
            </a:xfrm>
            <a:custGeom>
              <a:avLst/>
              <a:gdLst>
                <a:gd name="T0" fmla="*/ 39 w 76"/>
                <a:gd name="T1" fmla="*/ 0 h 77"/>
                <a:gd name="T2" fmla="*/ 46 w 76"/>
                <a:gd name="T3" fmla="*/ 1 h 77"/>
                <a:gd name="T4" fmla="*/ 53 w 76"/>
                <a:gd name="T5" fmla="*/ 2 h 77"/>
                <a:gd name="T6" fmla="*/ 60 w 76"/>
                <a:gd name="T7" fmla="*/ 7 h 77"/>
                <a:gd name="T8" fmla="*/ 66 w 76"/>
                <a:gd name="T9" fmla="*/ 11 h 77"/>
                <a:gd name="T10" fmla="*/ 70 w 76"/>
                <a:gd name="T11" fmla="*/ 17 h 77"/>
                <a:gd name="T12" fmla="*/ 73 w 76"/>
                <a:gd name="T13" fmla="*/ 24 h 77"/>
                <a:gd name="T14" fmla="*/ 76 w 76"/>
                <a:gd name="T15" fmla="*/ 31 h 77"/>
                <a:gd name="T16" fmla="*/ 76 w 76"/>
                <a:gd name="T17" fmla="*/ 38 h 77"/>
                <a:gd name="T18" fmla="*/ 76 w 76"/>
                <a:gd name="T19" fmla="*/ 46 h 77"/>
                <a:gd name="T20" fmla="*/ 73 w 76"/>
                <a:gd name="T21" fmla="*/ 53 h 77"/>
                <a:gd name="T22" fmla="*/ 70 w 76"/>
                <a:gd name="T23" fmla="*/ 60 h 77"/>
                <a:gd name="T24" fmla="*/ 66 w 76"/>
                <a:gd name="T25" fmla="*/ 66 h 77"/>
                <a:gd name="T26" fmla="*/ 60 w 76"/>
                <a:gd name="T27" fmla="*/ 70 h 77"/>
                <a:gd name="T28" fmla="*/ 53 w 76"/>
                <a:gd name="T29" fmla="*/ 74 h 77"/>
                <a:gd name="T30" fmla="*/ 46 w 76"/>
                <a:gd name="T31" fmla="*/ 76 h 77"/>
                <a:gd name="T32" fmla="*/ 39 w 76"/>
                <a:gd name="T33" fmla="*/ 77 h 77"/>
                <a:gd name="T34" fmla="*/ 30 w 76"/>
                <a:gd name="T35" fmla="*/ 76 h 77"/>
                <a:gd name="T36" fmla="*/ 23 w 76"/>
                <a:gd name="T37" fmla="*/ 74 h 77"/>
                <a:gd name="T38" fmla="*/ 17 w 76"/>
                <a:gd name="T39" fmla="*/ 70 h 77"/>
                <a:gd name="T40" fmla="*/ 11 w 76"/>
                <a:gd name="T41" fmla="*/ 66 h 77"/>
                <a:gd name="T42" fmla="*/ 5 w 76"/>
                <a:gd name="T43" fmla="*/ 60 h 77"/>
                <a:gd name="T44" fmla="*/ 3 w 76"/>
                <a:gd name="T45" fmla="*/ 53 h 77"/>
                <a:gd name="T46" fmla="*/ 0 w 76"/>
                <a:gd name="T47" fmla="*/ 46 h 77"/>
                <a:gd name="T48" fmla="*/ 0 w 76"/>
                <a:gd name="T49" fmla="*/ 38 h 77"/>
                <a:gd name="T50" fmla="*/ 0 w 76"/>
                <a:gd name="T51" fmla="*/ 31 h 77"/>
                <a:gd name="T52" fmla="*/ 3 w 76"/>
                <a:gd name="T53" fmla="*/ 24 h 77"/>
                <a:gd name="T54" fmla="*/ 5 w 76"/>
                <a:gd name="T55" fmla="*/ 17 h 77"/>
                <a:gd name="T56" fmla="*/ 11 w 76"/>
                <a:gd name="T57" fmla="*/ 11 h 77"/>
                <a:gd name="T58" fmla="*/ 17 w 76"/>
                <a:gd name="T59" fmla="*/ 7 h 77"/>
                <a:gd name="T60" fmla="*/ 23 w 76"/>
                <a:gd name="T61" fmla="*/ 2 h 77"/>
                <a:gd name="T62" fmla="*/ 30 w 76"/>
                <a:gd name="T63" fmla="*/ 1 h 77"/>
                <a:gd name="T64" fmla="*/ 39 w 76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6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3" y="24"/>
                  </a:lnTo>
                  <a:lnTo>
                    <a:pt x="76" y="31"/>
                  </a:lnTo>
                  <a:lnTo>
                    <a:pt x="76" y="38"/>
                  </a:lnTo>
                  <a:lnTo>
                    <a:pt x="76" y="46"/>
                  </a:lnTo>
                  <a:lnTo>
                    <a:pt x="73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5" y="60"/>
                  </a:lnTo>
                  <a:lnTo>
                    <a:pt x="3" y="53"/>
                  </a:lnTo>
                  <a:lnTo>
                    <a:pt x="0" y="46"/>
                  </a:lnTo>
                  <a:lnTo>
                    <a:pt x="0" y="38"/>
                  </a:lnTo>
                  <a:lnTo>
                    <a:pt x="0" y="31"/>
                  </a:lnTo>
                  <a:lnTo>
                    <a:pt x="3" y="24"/>
                  </a:lnTo>
                  <a:lnTo>
                    <a:pt x="5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593"/>
            <p:cNvSpPr>
              <a:spLocks/>
            </p:cNvSpPr>
            <p:nvPr/>
          </p:nvSpPr>
          <p:spPr bwMode="auto">
            <a:xfrm>
              <a:off x="786000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7 w 78"/>
                <a:gd name="T3" fmla="*/ 1 h 77"/>
                <a:gd name="T4" fmla="*/ 55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5 w 78"/>
                <a:gd name="T29" fmla="*/ 74 h 77"/>
                <a:gd name="T30" fmla="*/ 47 w 78"/>
                <a:gd name="T31" fmla="*/ 76 h 77"/>
                <a:gd name="T32" fmla="*/ 39 w 78"/>
                <a:gd name="T33" fmla="*/ 77 h 77"/>
                <a:gd name="T34" fmla="*/ 32 w 78"/>
                <a:gd name="T35" fmla="*/ 76 h 77"/>
                <a:gd name="T36" fmla="*/ 24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4 w 78"/>
                <a:gd name="T61" fmla="*/ 2 h 77"/>
                <a:gd name="T62" fmla="*/ 32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7" y="1"/>
                  </a:lnTo>
                  <a:lnTo>
                    <a:pt x="55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5" y="74"/>
                  </a:lnTo>
                  <a:lnTo>
                    <a:pt x="47" y="76"/>
                  </a:lnTo>
                  <a:lnTo>
                    <a:pt x="39" y="77"/>
                  </a:lnTo>
                  <a:lnTo>
                    <a:pt x="32" y="76"/>
                  </a:lnTo>
                  <a:lnTo>
                    <a:pt x="24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4" y="2"/>
                  </a:lnTo>
                  <a:lnTo>
                    <a:pt x="32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594"/>
            <p:cNvSpPr>
              <a:spLocks/>
            </p:cNvSpPr>
            <p:nvPr/>
          </p:nvSpPr>
          <p:spPr bwMode="auto">
            <a:xfrm>
              <a:off x="711745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6 w 78"/>
                <a:gd name="T3" fmla="*/ 1 h 77"/>
                <a:gd name="T4" fmla="*/ 53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3 w 78"/>
                <a:gd name="T29" fmla="*/ 74 h 77"/>
                <a:gd name="T30" fmla="*/ 46 w 78"/>
                <a:gd name="T31" fmla="*/ 76 h 77"/>
                <a:gd name="T32" fmla="*/ 39 w 78"/>
                <a:gd name="T33" fmla="*/ 77 h 77"/>
                <a:gd name="T34" fmla="*/ 30 w 78"/>
                <a:gd name="T35" fmla="*/ 76 h 77"/>
                <a:gd name="T36" fmla="*/ 23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3 w 78"/>
                <a:gd name="T61" fmla="*/ 2 h 77"/>
                <a:gd name="T62" fmla="*/ 30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242020" y="881376"/>
            <a:ext cx="819154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ko-KR" sz="1200" b="1" spc="-150" dirty="0" smtClean="0">
                <a:latin typeface="+mn-ea"/>
              </a:rPr>
              <a:t>DEEK </a:t>
            </a:r>
            <a:r>
              <a:rPr lang="ko-KR" altLang="en-US" sz="1200" b="1" spc="-150" dirty="0" smtClean="0">
                <a:latin typeface="+mn-ea"/>
              </a:rPr>
              <a:t>주요제품기능 중 보안 기능의 차별성</a:t>
            </a:r>
            <a:r>
              <a:rPr lang="en-US" altLang="ko-KR" sz="1200" b="1" spc="-150" dirty="0" smtClean="0">
                <a:latin typeface="+mn-ea"/>
              </a:rPr>
              <a:t>.</a:t>
            </a:r>
            <a:endParaRPr lang="ko-KR" altLang="en-US" sz="1050" b="1" spc="-150" dirty="0">
              <a:latin typeface="+mn-ea"/>
            </a:endParaRPr>
          </a:p>
        </p:txBody>
      </p:sp>
      <p:graphicFrame>
        <p:nvGraphicFramePr>
          <p:cNvPr id="90" name="표 8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5733649"/>
              </p:ext>
            </p:extLst>
          </p:nvPr>
        </p:nvGraphicFramePr>
        <p:xfrm>
          <a:off x="2915816" y="1381225"/>
          <a:ext cx="4464496" cy="491806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440160"/>
                <a:gridCol w="3024336"/>
              </a:tblGrid>
              <a:tr h="603373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latin typeface="Calibri" pitchFamily="34" charset="0"/>
                          <a:cs typeface="Calibri" pitchFamily="34" charset="0"/>
                        </a:rPr>
                        <a:t>보안 기능</a:t>
                      </a:r>
                      <a:endParaRPr lang="ko-KR" altLang="en-US" sz="11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68583" marR="68583" marT="75612" marB="7561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100" kern="1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지원내용</a:t>
                      </a:r>
                      <a:endParaRPr lang="en-US" altLang="ko-KR" sz="1100" kern="100" dirty="0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100" kern="1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(TTA </a:t>
                      </a:r>
                      <a:r>
                        <a:rPr lang="ko-KR" altLang="en-US" sz="1100" kern="1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보안 인증 기준 만족</a:t>
                      </a:r>
                      <a:r>
                        <a:rPr lang="en-US" altLang="ko-KR" sz="1100" kern="1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)</a:t>
                      </a:r>
                      <a:endParaRPr lang="ko-KR" sz="1100" kern="1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68583" marR="68583" marT="75612" marB="75612" anchor="ctr"/>
                </a:tc>
              </a:tr>
              <a:tr h="42703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100" b="1" kern="10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식별 및 인증</a:t>
                      </a:r>
                      <a:endParaRPr lang="ko-KR" sz="1100" b="1" kern="100" dirty="0">
                        <a:effectLst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68583" marR="68583" marT="75612" marB="7561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100" b="1" kern="10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지원</a:t>
                      </a:r>
                      <a:endParaRPr lang="en-US" altLang="ko-KR" sz="1100" b="1" kern="100" dirty="0" smtClean="0">
                        <a:effectLst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68583" marR="68583" marT="75612" marB="75612" anchor="ctr"/>
                </a:tc>
              </a:tr>
              <a:tr h="55663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100" b="1" kern="10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암호 지원</a:t>
                      </a:r>
                      <a:endParaRPr lang="ko-KR" sz="1100" b="1" kern="100" dirty="0">
                        <a:effectLst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68583" marR="68583" marT="75612" marB="7561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100" b="1" kern="10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ARIA,</a:t>
                      </a:r>
                      <a:r>
                        <a:rPr lang="en-US" altLang="ko-KR" sz="1100" b="1" kern="100" baseline="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SHA-256, RSA </a:t>
                      </a:r>
                      <a:r>
                        <a:rPr lang="ko-KR" altLang="en-US" sz="1100" b="1" kern="100" baseline="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등 지원</a:t>
                      </a:r>
                      <a:endParaRPr lang="en-US" altLang="ko-KR" sz="1100" b="1" kern="100" baseline="0" dirty="0" smtClean="0">
                        <a:effectLst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100" b="1" kern="100" baseline="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(KISA </a:t>
                      </a:r>
                      <a:r>
                        <a:rPr lang="ko-KR" altLang="en-US" sz="1100" b="1" kern="100" baseline="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암호 권고사항 만족</a:t>
                      </a:r>
                      <a:r>
                        <a:rPr lang="en-US" altLang="ko-KR" sz="1100" b="1" kern="100" baseline="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)</a:t>
                      </a:r>
                      <a:endParaRPr lang="ko-KR" sz="1100" b="1" kern="100" dirty="0">
                        <a:effectLst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68583" marR="68583" marT="75612" marB="75612" anchor="ctr"/>
                </a:tc>
              </a:tr>
              <a:tr h="42703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100" b="1" kern="10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정보흐름 통제</a:t>
                      </a:r>
                      <a:endParaRPr lang="ko-KR" sz="1100" b="1" kern="100" dirty="0">
                        <a:effectLst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68583" marR="68583" marT="75612" marB="7561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100" b="1" kern="10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IP</a:t>
                      </a:r>
                      <a:r>
                        <a:rPr lang="en-US" altLang="ko-KR" sz="1100" b="1" kern="100" baseline="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</a:t>
                      </a:r>
                      <a:r>
                        <a:rPr lang="ko-KR" altLang="en-US" sz="1100" b="1" kern="100" baseline="0" dirty="0" err="1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필터링</a:t>
                      </a:r>
                      <a:r>
                        <a:rPr lang="ko-KR" altLang="en-US" sz="1100" b="1" kern="100" baseline="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지원</a:t>
                      </a:r>
                      <a:endParaRPr lang="en-US" altLang="ko-KR" sz="1100" b="1" kern="100" baseline="0" dirty="0" smtClean="0">
                        <a:effectLst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68583" marR="68583" marT="75612" marB="75612" anchor="ctr"/>
                </a:tc>
              </a:tr>
              <a:tr h="55663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100" b="1" kern="100" baseline="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보안관리</a:t>
                      </a:r>
                      <a:endParaRPr lang="en-US" altLang="ko-KR" sz="1100" b="1" kern="100" baseline="0" dirty="0" smtClean="0">
                        <a:effectLst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68583" marR="68583" marT="75612" marB="7561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100" b="1" kern="10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원격 관리 보안 서비스 지원</a:t>
                      </a:r>
                      <a:r>
                        <a:rPr lang="en-US" altLang="ko-KR" sz="1100" b="1" kern="10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,</a:t>
                      </a:r>
                      <a:r>
                        <a:rPr lang="en-US" altLang="ko-KR" sz="1100" b="1" kern="100" baseline="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</a:t>
                      </a:r>
                      <a:r>
                        <a:rPr lang="ko-KR" altLang="en-US" sz="1100" b="1" kern="100" baseline="0" dirty="0" err="1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펌웨어</a:t>
                      </a:r>
                      <a:r>
                        <a:rPr lang="ko-KR" altLang="en-US" sz="1100" b="1" kern="100" baseline="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업데이트 관리 지원</a:t>
                      </a:r>
                      <a:r>
                        <a:rPr lang="en-US" altLang="ko-KR" sz="1100" b="1" kern="100" baseline="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, </a:t>
                      </a:r>
                      <a:r>
                        <a:rPr lang="ko-KR" altLang="en-US" sz="1100" b="1" kern="100" baseline="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세션 관리</a:t>
                      </a:r>
                      <a:r>
                        <a:rPr lang="en-US" altLang="ko-KR" sz="1100" b="1" kern="100" baseline="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, </a:t>
                      </a:r>
                      <a:r>
                        <a:rPr lang="ko-KR" altLang="en-US" sz="1100" b="1" kern="100" baseline="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동시접속 제한 등</a:t>
                      </a:r>
                      <a:endParaRPr lang="en-US" altLang="ko-KR" sz="1100" b="1" kern="100" baseline="0" dirty="0" smtClean="0">
                        <a:effectLst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68583" marR="68583" marT="75612" marB="75612" anchor="ctr"/>
                </a:tc>
              </a:tr>
              <a:tr h="39122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100" b="1" kern="10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자제 시험</a:t>
                      </a:r>
                      <a:endParaRPr lang="ko-KR" sz="1100" b="1" kern="100" dirty="0">
                        <a:effectLst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68583" marR="68583" marT="75612" marB="7561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100" b="1" kern="10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소프트웨어 자체검사 기능 및 확인</a:t>
                      </a:r>
                      <a:endParaRPr lang="en-US" altLang="ko-KR" sz="1100" b="1" kern="100" dirty="0" smtClean="0">
                        <a:effectLst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68583" marR="68583" marT="75612" marB="75612" anchor="ctr"/>
                </a:tc>
              </a:tr>
              <a:tr h="39122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100" b="1" kern="10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접근 통제</a:t>
                      </a:r>
                      <a:endParaRPr lang="ko-KR" sz="1100" b="1" kern="100" dirty="0">
                        <a:effectLst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68583" marR="68583" marT="75612" marB="7561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100" b="1" kern="100" dirty="0" err="1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계정별</a:t>
                      </a:r>
                      <a:r>
                        <a:rPr lang="ko-KR" altLang="en-US" sz="1100" b="1" kern="10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접근권한 설정</a:t>
                      </a:r>
                      <a:endParaRPr lang="en-US" altLang="ko-KR" sz="1100" b="1" kern="100" dirty="0" smtClean="0">
                        <a:effectLst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68583" marR="68583" marT="75612" marB="75612" anchor="ctr"/>
                </a:tc>
              </a:tr>
              <a:tr h="39122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100" b="1" kern="10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전송데이터 보호</a:t>
                      </a:r>
                      <a:endParaRPr lang="ko-KR" sz="1100" b="1" kern="100" dirty="0">
                        <a:effectLst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68583" marR="68583" marT="75612" marB="7561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100" b="1" kern="10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원격 통신 수단간 암호통신</a:t>
                      </a:r>
                      <a:r>
                        <a:rPr lang="en-US" altLang="ko-KR" sz="1100" b="1" kern="10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,</a:t>
                      </a:r>
                      <a:r>
                        <a:rPr lang="en-US" altLang="ko-KR" sz="1100" b="1" kern="100" baseline="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TLS 1.2 </a:t>
                      </a:r>
                      <a:r>
                        <a:rPr lang="ko-KR" altLang="en-US" sz="1100" b="1" kern="100" baseline="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이상 지원</a:t>
                      </a:r>
                      <a:endParaRPr lang="en-US" altLang="ko-KR" sz="1100" b="1" kern="100" baseline="0" dirty="0" smtClean="0">
                        <a:effectLst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68583" marR="68583" marT="75612" marB="75612" anchor="ctr"/>
                </a:tc>
              </a:tr>
              <a:tr h="39122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100" b="1" kern="10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감사 기록</a:t>
                      </a:r>
                      <a:endParaRPr lang="ko-KR" sz="1100" b="1" kern="100" dirty="0">
                        <a:effectLst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68583" marR="68583" marT="75612" marB="7561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100" b="1" kern="10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감사 데이터 생성</a:t>
                      </a:r>
                      <a:r>
                        <a:rPr lang="en-US" altLang="ko-KR" sz="1100" b="1" kern="10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, </a:t>
                      </a:r>
                      <a:r>
                        <a:rPr lang="ko-KR" altLang="en-US" sz="1100" b="1" kern="10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감사</a:t>
                      </a:r>
                      <a:r>
                        <a:rPr lang="ko-KR" altLang="en-US" sz="1100" b="1" kern="100" baseline="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데이터 보호 등</a:t>
                      </a:r>
                      <a:endParaRPr lang="en-US" altLang="ko-KR" sz="1100" b="1" kern="100" baseline="0" dirty="0" smtClean="0">
                        <a:effectLst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68583" marR="68583" marT="75612" marB="75612" anchor="ctr"/>
                </a:tc>
              </a:tr>
              <a:tr h="39122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100" b="1" kern="10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인증서 관리</a:t>
                      </a:r>
                      <a:endParaRPr lang="ko-KR" sz="1100" b="1" kern="100" dirty="0">
                        <a:effectLst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68583" marR="68583" marT="75612" marB="7561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100" b="1" kern="10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개인키 암호화 저장</a:t>
                      </a:r>
                      <a:r>
                        <a:rPr lang="en-US" altLang="ko-KR" sz="1100" b="1" kern="10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,</a:t>
                      </a:r>
                      <a:r>
                        <a:rPr lang="en-US" altLang="ko-KR" sz="1100" b="1" kern="100" baseline="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</a:t>
                      </a:r>
                      <a:r>
                        <a:rPr lang="ko-KR" altLang="en-US" sz="1100" b="1" kern="100" baseline="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인증서</a:t>
                      </a:r>
                      <a:r>
                        <a:rPr lang="en-US" altLang="ko-KR" sz="1100" b="1" kern="100" baseline="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/</a:t>
                      </a:r>
                      <a:r>
                        <a:rPr lang="ko-KR" altLang="en-US" sz="1100" b="1" kern="100" baseline="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개인키 안전 생성</a:t>
                      </a:r>
                      <a:endParaRPr lang="en-US" altLang="ko-KR" sz="1100" b="1" kern="100" baseline="0" dirty="0" smtClean="0">
                        <a:effectLst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68583" marR="68583" marT="75612" marB="75612" anchor="ctr"/>
                </a:tc>
              </a:tr>
              <a:tr h="39122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100" b="1" kern="10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영상 음성 전송 보안</a:t>
                      </a:r>
                      <a:endParaRPr lang="ko-KR" sz="1100" b="1" kern="100" dirty="0">
                        <a:effectLst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68583" marR="68583" marT="75612" marB="75612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100" b="1" kern="100" baseline="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TLS </a:t>
                      </a:r>
                      <a:r>
                        <a:rPr lang="ko-KR" altLang="en-US" sz="1100" b="1" kern="100" baseline="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제어 암호화</a:t>
                      </a:r>
                      <a:r>
                        <a:rPr lang="en-US" altLang="ko-KR" sz="1100" b="1" kern="100" baseline="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, </a:t>
                      </a:r>
                      <a:r>
                        <a:rPr lang="ko-KR" altLang="en-US" sz="1100" b="1" kern="100" baseline="0" dirty="0" err="1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트래픽</a:t>
                      </a:r>
                      <a:r>
                        <a:rPr lang="ko-KR" altLang="en-US" sz="1100" b="1" kern="100" baseline="0" dirty="0" smtClean="0"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보안</a:t>
                      </a:r>
                      <a:endParaRPr lang="en-US" altLang="ko-KR" sz="1100" b="1" kern="100" baseline="0" dirty="0" smtClean="0">
                        <a:effectLst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68583" marR="68583" marT="75612" marB="75612" anchor="ctr"/>
                </a:tc>
              </a:tr>
            </a:tbl>
          </a:graphicData>
        </a:graphic>
      </p:graphicFrame>
      <p:sp>
        <p:nvSpPr>
          <p:cNvPr id="91" name="오각형 90"/>
          <p:cNvSpPr/>
          <p:nvPr/>
        </p:nvSpPr>
        <p:spPr>
          <a:xfrm>
            <a:off x="1331906" y="1381225"/>
            <a:ext cx="1511902" cy="4896544"/>
          </a:xfrm>
          <a:prstGeom prst="homePlate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400" dirty="0" smtClean="0">
              <a:solidFill>
                <a:schemeClr val="tx1"/>
              </a:solidFill>
            </a:endParaRPr>
          </a:p>
        </p:txBody>
      </p:sp>
      <p:pic>
        <p:nvPicPr>
          <p:cNvPr id="92" name="그림 9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7" y="2242140"/>
            <a:ext cx="809145" cy="723261"/>
          </a:xfrm>
          <a:prstGeom prst="rect">
            <a:avLst/>
          </a:prstGeom>
        </p:spPr>
      </p:pic>
      <p:pic>
        <p:nvPicPr>
          <p:cNvPr id="9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240" y="3111727"/>
            <a:ext cx="818496" cy="645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4" name="그림 9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167" y="5676858"/>
            <a:ext cx="837569" cy="312879"/>
          </a:xfrm>
          <a:prstGeom prst="rect">
            <a:avLst/>
          </a:prstGeom>
        </p:spPr>
      </p:pic>
      <p:pic>
        <p:nvPicPr>
          <p:cNvPr id="95" name="그림 9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878" y="4741474"/>
            <a:ext cx="825858" cy="816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Picture 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>
          <a:xfrm>
            <a:off x="1396635" y="3946313"/>
            <a:ext cx="799101" cy="675272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pic>
        <p:nvPicPr>
          <p:cNvPr id="97" name="그림 9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403647" y="1585206"/>
            <a:ext cx="720082" cy="630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3405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Picture 2" descr="http://www.siliconweek.es/wp-content/uploads/2014/11/IX5000-with-meeting-in-progress.jpg"/>
          <p:cNvPicPr>
            <a:picLocks noChangeAspect="1" noChangeArrowheads="1"/>
          </p:cNvPicPr>
          <p:nvPr/>
        </p:nvPicPr>
        <p:blipFill>
          <a:blip r:embed="rId2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063" y="1741969"/>
            <a:ext cx="4587759" cy="3164767"/>
          </a:xfrm>
          <a:prstGeom prst="rect">
            <a:avLst/>
          </a:prstGeom>
          <a:ln>
            <a:noFill/>
          </a:ln>
          <a:effectLst>
            <a:softEdge rad="6223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7" name="그룹 66"/>
          <p:cNvGrpSpPr/>
          <p:nvPr/>
        </p:nvGrpSpPr>
        <p:grpSpPr>
          <a:xfrm>
            <a:off x="5201143" y="2844728"/>
            <a:ext cx="4304605" cy="959248"/>
            <a:chOff x="5156334" y="1405851"/>
            <a:chExt cx="4304605" cy="959248"/>
          </a:xfrm>
        </p:grpSpPr>
        <p:sp>
          <p:nvSpPr>
            <p:cNvPr id="68" name="Rectangle 5"/>
            <p:cNvSpPr/>
            <p:nvPr/>
          </p:nvSpPr>
          <p:spPr>
            <a:xfrm>
              <a:off x="5830100" y="2057322"/>
              <a:ext cx="3630839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914082" latinLnBrk="0">
                <a:spcBef>
                  <a:spcPct val="0"/>
                </a:spcBef>
                <a:defRPr/>
              </a:pPr>
              <a:r>
                <a:rPr lang="en-US" altLang="ko-KR" sz="1400" b="1" kern="0" noProof="1" smtClean="0">
                  <a:latin typeface="나눔고딕" panose="020D0604000000000000" pitchFamily="50" charset="-127"/>
                  <a:ea typeface="나눔고딕" panose="020D0604000000000000" pitchFamily="50" charset="-127"/>
                  <a:cs typeface="Lato Light" panose="020F0402020204030203" pitchFamily="34" charset="0"/>
                </a:rPr>
                <a:t>IPCAM/NVR </a:t>
              </a:r>
              <a:r>
                <a:rPr lang="ko-KR" altLang="en-US" sz="1400" b="1" kern="0" noProof="1" smtClean="0">
                  <a:latin typeface="나눔고딕" panose="020D0604000000000000" pitchFamily="50" charset="-127"/>
                  <a:ea typeface="나눔고딕" panose="020D0604000000000000" pitchFamily="50" charset="-127"/>
                  <a:cs typeface="Lato Light" panose="020F0402020204030203" pitchFamily="34" charset="0"/>
                </a:rPr>
                <a:t>암호보안칩 독점 공급사 소개</a:t>
              </a:r>
              <a:endParaRPr lang="ko-KR" altLang="en-US" sz="1400" b="1" kern="0" noProof="1">
                <a:latin typeface="나눔고딕" panose="020D0604000000000000" pitchFamily="50" charset="-127"/>
                <a:ea typeface="나눔고딕" panose="020D0604000000000000" pitchFamily="50" charset="-127"/>
                <a:cs typeface="Lato Light" panose="020F0402020204030203" pitchFamily="34" charset="0"/>
              </a:endParaRPr>
            </a:p>
          </p:txBody>
        </p:sp>
        <p:grpSp>
          <p:nvGrpSpPr>
            <p:cNvPr id="69" name="그룹 68"/>
            <p:cNvGrpSpPr/>
            <p:nvPr/>
          </p:nvGrpSpPr>
          <p:grpSpPr>
            <a:xfrm>
              <a:off x="5156334" y="1405851"/>
              <a:ext cx="3986492" cy="830997"/>
              <a:chOff x="4754681" y="1645134"/>
              <a:chExt cx="3986492" cy="830997"/>
            </a:xfrm>
          </p:grpSpPr>
          <p:sp>
            <p:nvSpPr>
              <p:cNvPr id="70" name="Rectangle 6"/>
              <p:cNvSpPr/>
              <p:nvPr/>
            </p:nvSpPr>
            <p:spPr>
              <a:xfrm>
                <a:off x="5428447" y="1773385"/>
                <a:ext cx="3312726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E24848"/>
                  </a:buClr>
                  <a:buSzTx/>
                  <a:buFontTx/>
                  <a:buNone/>
                  <a:tabLst/>
                  <a:defRPr/>
                </a:pPr>
                <a:r>
                  <a:rPr lang="ko-KR" altLang="en-US" sz="2800" b="1" kern="0" dirty="0" smtClean="0">
                    <a:solidFill>
                      <a:srgbClr val="0070C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charset="0"/>
                  </a:rPr>
                  <a:t>협력회사 ㈜ </a:t>
                </a:r>
                <a:r>
                  <a:rPr lang="en-US" altLang="ko-KR" sz="2800" b="1" kern="0" dirty="0" smtClean="0">
                    <a:solidFill>
                      <a:srgbClr val="0070C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charset="0"/>
                  </a:rPr>
                  <a:t>KCS</a:t>
                </a:r>
                <a:endParaRPr kumimoji="0" lang="en-US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Arial" charset="0"/>
                </a:endParaRPr>
              </a:p>
            </p:txBody>
          </p:sp>
          <p:sp>
            <p:nvSpPr>
              <p:cNvPr id="71" name="Rectangle 22"/>
              <p:cNvSpPr/>
              <p:nvPr/>
            </p:nvSpPr>
            <p:spPr>
              <a:xfrm>
                <a:off x="4754681" y="1645134"/>
                <a:ext cx="558166" cy="830997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marL="0" marR="0" lvl="0" indent="0" defTabSz="914082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4800" b="1" kern="0" noProof="1">
                    <a:solidFill>
                      <a:srgbClr val="0070C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Lato Light" panose="020F0402020204030203" pitchFamily="34" charset="0"/>
                  </a:rPr>
                  <a:t>4</a:t>
                </a:r>
                <a:endParaRPr kumimoji="0" lang="en-US" sz="4800" b="1" i="0" u="none" strike="noStrike" kern="0" cap="none" spc="0" normalizeH="0" baseline="0" noProof="1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Lato Light" panose="020F0402020204030203" pitchFamily="34" charset="0"/>
                </a:endParaRPr>
              </a:p>
            </p:txBody>
          </p:sp>
          <p:cxnSp>
            <p:nvCxnSpPr>
              <p:cNvPr id="72" name="Straight Connector 24"/>
              <p:cNvCxnSpPr/>
              <p:nvPr/>
            </p:nvCxnSpPr>
            <p:spPr>
              <a:xfrm>
                <a:off x="5264817" y="1710283"/>
                <a:ext cx="0" cy="649425"/>
              </a:xfrm>
              <a:prstGeom prst="line">
                <a:avLst/>
              </a:prstGeom>
              <a:noFill/>
              <a:ln w="6350" cap="flat" cmpd="sng" algn="ctr">
                <a:solidFill>
                  <a:sysClr val="windowText" lastClr="000000">
                    <a:lumMod val="65000"/>
                    <a:lumOff val="35000"/>
                  </a:sysClr>
                </a:solidFill>
                <a:prstDash val="solid"/>
                <a:miter lim="800000"/>
              </a:ln>
              <a:effectLst/>
            </p:spPr>
          </p:cxnSp>
        </p:grpSp>
      </p:grpSp>
    </p:spTree>
    <p:extLst>
      <p:ext uri="{BB962C8B-B14F-4D97-AF65-F5344CB8AC3E}">
        <p14:creationId xmlns:p14="http://schemas.microsoft.com/office/powerpoint/2010/main" val="37845356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363530" y="434401"/>
            <a:ext cx="161939" cy="157326"/>
          </a:xfrm>
          <a:prstGeom prst="rect">
            <a:avLst/>
          </a:prstGeom>
          <a:pattFill prst="ltUpDiag">
            <a:fgClr>
              <a:schemeClr val="bg1"/>
            </a:fgClr>
            <a:bgClr>
              <a:schemeClr val="tx1">
                <a:lumMod val="50000"/>
                <a:lumOff val="50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b="1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7190" y="331719"/>
            <a:ext cx="533617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ko-KR" altLang="en-US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협력회사 주식회사 </a:t>
            </a:r>
            <a:r>
              <a:rPr lang="en-US" altLang="ko-KR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KCS </a:t>
            </a:r>
            <a:r>
              <a:rPr lang="ko-KR" altLang="en-US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소개</a:t>
            </a:r>
            <a:endParaRPr lang="ko-KR" altLang="en-US" b="1" spc="-150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grpSp>
        <p:nvGrpSpPr>
          <p:cNvPr id="4" name="Group 85"/>
          <p:cNvGrpSpPr/>
          <p:nvPr/>
        </p:nvGrpSpPr>
        <p:grpSpPr>
          <a:xfrm>
            <a:off x="758520" y="881376"/>
            <a:ext cx="371819" cy="321281"/>
            <a:chOff x="504994" y="5962425"/>
            <a:chExt cx="449901" cy="388750"/>
          </a:xfrm>
          <a:solidFill>
            <a:srgbClr val="2E6CA4"/>
          </a:solidFill>
        </p:grpSpPr>
        <p:sp>
          <p:nvSpPr>
            <p:cNvPr id="5" name="Freeform 591"/>
            <p:cNvSpPr>
              <a:spLocks noEditPoints="1"/>
            </p:cNvSpPr>
            <p:nvPr/>
          </p:nvSpPr>
          <p:spPr bwMode="auto">
            <a:xfrm>
              <a:off x="504994" y="5962425"/>
              <a:ext cx="449901" cy="388750"/>
            </a:xfrm>
            <a:custGeom>
              <a:avLst/>
              <a:gdLst>
                <a:gd name="T0" fmla="*/ 55 w 927"/>
                <a:gd name="T1" fmla="*/ 39 h 800"/>
                <a:gd name="T2" fmla="*/ 48 w 927"/>
                <a:gd name="T3" fmla="*/ 42 h 800"/>
                <a:gd name="T4" fmla="*/ 42 w 927"/>
                <a:gd name="T5" fmla="*/ 46 h 800"/>
                <a:gd name="T6" fmla="*/ 39 w 927"/>
                <a:gd name="T7" fmla="*/ 54 h 800"/>
                <a:gd name="T8" fmla="*/ 39 w 927"/>
                <a:gd name="T9" fmla="*/ 559 h 800"/>
                <a:gd name="T10" fmla="*/ 40 w 927"/>
                <a:gd name="T11" fmla="*/ 568 h 800"/>
                <a:gd name="T12" fmla="*/ 45 w 927"/>
                <a:gd name="T13" fmla="*/ 573 h 800"/>
                <a:gd name="T14" fmla="*/ 50 w 927"/>
                <a:gd name="T15" fmla="*/ 578 h 800"/>
                <a:gd name="T16" fmla="*/ 58 w 927"/>
                <a:gd name="T17" fmla="*/ 579 h 800"/>
                <a:gd name="T18" fmla="*/ 154 w 927"/>
                <a:gd name="T19" fmla="*/ 706 h 800"/>
                <a:gd name="T20" fmla="*/ 868 w 927"/>
                <a:gd name="T21" fmla="*/ 579 h 800"/>
                <a:gd name="T22" fmla="*/ 877 w 927"/>
                <a:gd name="T23" fmla="*/ 578 h 800"/>
                <a:gd name="T24" fmla="*/ 883 w 927"/>
                <a:gd name="T25" fmla="*/ 573 h 800"/>
                <a:gd name="T26" fmla="*/ 887 w 927"/>
                <a:gd name="T27" fmla="*/ 568 h 800"/>
                <a:gd name="T28" fmla="*/ 888 w 927"/>
                <a:gd name="T29" fmla="*/ 559 h 800"/>
                <a:gd name="T30" fmla="*/ 888 w 927"/>
                <a:gd name="T31" fmla="*/ 54 h 800"/>
                <a:gd name="T32" fmla="*/ 886 w 927"/>
                <a:gd name="T33" fmla="*/ 46 h 800"/>
                <a:gd name="T34" fmla="*/ 880 w 927"/>
                <a:gd name="T35" fmla="*/ 42 h 800"/>
                <a:gd name="T36" fmla="*/ 873 w 927"/>
                <a:gd name="T37" fmla="*/ 39 h 800"/>
                <a:gd name="T38" fmla="*/ 58 w 927"/>
                <a:gd name="T39" fmla="*/ 38 h 800"/>
                <a:gd name="T40" fmla="*/ 115 w 927"/>
                <a:gd name="T41" fmla="*/ 618 h 800"/>
                <a:gd name="T42" fmla="*/ 46 w 927"/>
                <a:gd name="T43" fmla="*/ 617 h 800"/>
                <a:gd name="T44" fmla="*/ 26 w 927"/>
                <a:gd name="T45" fmla="*/ 608 h 800"/>
                <a:gd name="T46" fmla="*/ 10 w 927"/>
                <a:gd name="T47" fmla="*/ 592 h 800"/>
                <a:gd name="T48" fmla="*/ 1 w 927"/>
                <a:gd name="T49" fmla="*/ 571 h 800"/>
                <a:gd name="T50" fmla="*/ 0 w 927"/>
                <a:gd name="T51" fmla="*/ 58 h 800"/>
                <a:gd name="T52" fmla="*/ 4 w 927"/>
                <a:gd name="T53" fmla="*/ 35 h 800"/>
                <a:gd name="T54" fmla="*/ 17 w 927"/>
                <a:gd name="T55" fmla="*/ 16 h 800"/>
                <a:gd name="T56" fmla="*/ 36 w 927"/>
                <a:gd name="T57" fmla="*/ 5 h 800"/>
                <a:gd name="T58" fmla="*/ 58 w 927"/>
                <a:gd name="T59" fmla="*/ 0 h 800"/>
                <a:gd name="T60" fmla="*/ 881 w 927"/>
                <a:gd name="T61" fmla="*/ 0 h 800"/>
                <a:gd name="T62" fmla="*/ 901 w 927"/>
                <a:gd name="T63" fmla="*/ 9 h 800"/>
                <a:gd name="T64" fmla="*/ 917 w 927"/>
                <a:gd name="T65" fmla="*/ 25 h 800"/>
                <a:gd name="T66" fmla="*/ 926 w 927"/>
                <a:gd name="T67" fmla="*/ 46 h 800"/>
                <a:gd name="T68" fmla="*/ 927 w 927"/>
                <a:gd name="T69" fmla="*/ 559 h 800"/>
                <a:gd name="T70" fmla="*/ 922 w 927"/>
                <a:gd name="T71" fmla="*/ 582 h 800"/>
                <a:gd name="T72" fmla="*/ 910 w 927"/>
                <a:gd name="T73" fmla="*/ 601 h 800"/>
                <a:gd name="T74" fmla="*/ 891 w 927"/>
                <a:gd name="T75" fmla="*/ 612 h 800"/>
                <a:gd name="T76" fmla="*/ 868 w 927"/>
                <a:gd name="T77" fmla="*/ 618 h 800"/>
                <a:gd name="T78" fmla="*/ 115 w 927"/>
                <a:gd name="T79" fmla="*/ 80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27" h="800">
                  <a:moveTo>
                    <a:pt x="58" y="38"/>
                  </a:moveTo>
                  <a:lnTo>
                    <a:pt x="55" y="39"/>
                  </a:lnTo>
                  <a:lnTo>
                    <a:pt x="50" y="39"/>
                  </a:lnTo>
                  <a:lnTo>
                    <a:pt x="48" y="42"/>
                  </a:lnTo>
                  <a:lnTo>
                    <a:pt x="45" y="43"/>
                  </a:lnTo>
                  <a:lnTo>
                    <a:pt x="42" y="46"/>
                  </a:lnTo>
                  <a:lnTo>
                    <a:pt x="40" y="51"/>
                  </a:lnTo>
                  <a:lnTo>
                    <a:pt x="39" y="54"/>
                  </a:lnTo>
                  <a:lnTo>
                    <a:pt x="39" y="58"/>
                  </a:lnTo>
                  <a:lnTo>
                    <a:pt x="39" y="559"/>
                  </a:lnTo>
                  <a:lnTo>
                    <a:pt x="39" y="563"/>
                  </a:lnTo>
                  <a:lnTo>
                    <a:pt x="40" y="568"/>
                  </a:lnTo>
                  <a:lnTo>
                    <a:pt x="42" y="571"/>
                  </a:lnTo>
                  <a:lnTo>
                    <a:pt x="45" y="573"/>
                  </a:lnTo>
                  <a:lnTo>
                    <a:pt x="48" y="575"/>
                  </a:lnTo>
                  <a:lnTo>
                    <a:pt x="50" y="578"/>
                  </a:lnTo>
                  <a:lnTo>
                    <a:pt x="55" y="579"/>
                  </a:lnTo>
                  <a:lnTo>
                    <a:pt x="58" y="579"/>
                  </a:lnTo>
                  <a:lnTo>
                    <a:pt x="154" y="579"/>
                  </a:lnTo>
                  <a:lnTo>
                    <a:pt x="154" y="706"/>
                  </a:lnTo>
                  <a:lnTo>
                    <a:pt x="282" y="579"/>
                  </a:lnTo>
                  <a:lnTo>
                    <a:pt x="868" y="579"/>
                  </a:lnTo>
                  <a:lnTo>
                    <a:pt x="873" y="579"/>
                  </a:lnTo>
                  <a:lnTo>
                    <a:pt x="877" y="578"/>
                  </a:lnTo>
                  <a:lnTo>
                    <a:pt x="880" y="575"/>
                  </a:lnTo>
                  <a:lnTo>
                    <a:pt x="883" y="573"/>
                  </a:lnTo>
                  <a:lnTo>
                    <a:pt x="886" y="571"/>
                  </a:lnTo>
                  <a:lnTo>
                    <a:pt x="887" y="568"/>
                  </a:lnTo>
                  <a:lnTo>
                    <a:pt x="888" y="563"/>
                  </a:lnTo>
                  <a:lnTo>
                    <a:pt x="888" y="559"/>
                  </a:lnTo>
                  <a:lnTo>
                    <a:pt x="888" y="58"/>
                  </a:lnTo>
                  <a:lnTo>
                    <a:pt x="888" y="54"/>
                  </a:lnTo>
                  <a:lnTo>
                    <a:pt x="887" y="51"/>
                  </a:lnTo>
                  <a:lnTo>
                    <a:pt x="886" y="46"/>
                  </a:lnTo>
                  <a:lnTo>
                    <a:pt x="883" y="43"/>
                  </a:lnTo>
                  <a:lnTo>
                    <a:pt x="880" y="42"/>
                  </a:lnTo>
                  <a:lnTo>
                    <a:pt x="877" y="39"/>
                  </a:lnTo>
                  <a:lnTo>
                    <a:pt x="873" y="39"/>
                  </a:lnTo>
                  <a:lnTo>
                    <a:pt x="868" y="38"/>
                  </a:lnTo>
                  <a:lnTo>
                    <a:pt x="58" y="38"/>
                  </a:lnTo>
                  <a:close/>
                  <a:moveTo>
                    <a:pt x="115" y="800"/>
                  </a:moveTo>
                  <a:lnTo>
                    <a:pt x="115" y="618"/>
                  </a:lnTo>
                  <a:lnTo>
                    <a:pt x="58" y="618"/>
                  </a:lnTo>
                  <a:lnTo>
                    <a:pt x="46" y="617"/>
                  </a:lnTo>
                  <a:lnTo>
                    <a:pt x="36" y="612"/>
                  </a:lnTo>
                  <a:lnTo>
                    <a:pt x="26" y="608"/>
                  </a:lnTo>
                  <a:lnTo>
                    <a:pt x="17" y="601"/>
                  </a:lnTo>
                  <a:lnTo>
                    <a:pt x="10" y="592"/>
                  </a:lnTo>
                  <a:lnTo>
                    <a:pt x="4" y="582"/>
                  </a:lnTo>
                  <a:lnTo>
                    <a:pt x="1" y="571"/>
                  </a:lnTo>
                  <a:lnTo>
                    <a:pt x="0" y="559"/>
                  </a:lnTo>
                  <a:lnTo>
                    <a:pt x="0" y="58"/>
                  </a:lnTo>
                  <a:lnTo>
                    <a:pt x="1" y="46"/>
                  </a:lnTo>
                  <a:lnTo>
                    <a:pt x="4" y="35"/>
                  </a:lnTo>
                  <a:lnTo>
                    <a:pt x="10" y="25"/>
                  </a:lnTo>
                  <a:lnTo>
                    <a:pt x="17" y="16"/>
                  </a:lnTo>
                  <a:lnTo>
                    <a:pt x="26" y="9"/>
                  </a:lnTo>
                  <a:lnTo>
                    <a:pt x="36" y="5"/>
                  </a:lnTo>
                  <a:lnTo>
                    <a:pt x="46" y="0"/>
                  </a:lnTo>
                  <a:lnTo>
                    <a:pt x="58" y="0"/>
                  </a:lnTo>
                  <a:lnTo>
                    <a:pt x="868" y="0"/>
                  </a:lnTo>
                  <a:lnTo>
                    <a:pt x="881" y="0"/>
                  </a:lnTo>
                  <a:lnTo>
                    <a:pt x="891" y="5"/>
                  </a:lnTo>
                  <a:lnTo>
                    <a:pt x="901" y="9"/>
                  </a:lnTo>
                  <a:lnTo>
                    <a:pt x="910" y="16"/>
                  </a:lnTo>
                  <a:lnTo>
                    <a:pt x="917" y="25"/>
                  </a:lnTo>
                  <a:lnTo>
                    <a:pt x="922" y="35"/>
                  </a:lnTo>
                  <a:lnTo>
                    <a:pt x="926" y="46"/>
                  </a:lnTo>
                  <a:lnTo>
                    <a:pt x="927" y="58"/>
                  </a:lnTo>
                  <a:lnTo>
                    <a:pt x="927" y="559"/>
                  </a:lnTo>
                  <a:lnTo>
                    <a:pt x="926" y="571"/>
                  </a:lnTo>
                  <a:lnTo>
                    <a:pt x="922" y="582"/>
                  </a:lnTo>
                  <a:lnTo>
                    <a:pt x="917" y="592"/>
                  </a:lnTo>
                  <a:lnTo>
                    <a:pt x="910" y="601"/>
                  </a:lnTo>
                  <a:lnTo>
                    <a:pt x="901" y="608"/>
                  </a:lnTo>
                  <a:lnTo>
                    <a:pt x="891" y="612"/>
                  </a:lnTo>
                  <a:lnTo>
                    <a:pt x="881" y="617"/>
                  </a:lnTo>
                  <a:lnTo>
                    <a:pt x="868" y="618"/>
                  </a:lnTo>
                  <a:lnTo>
                    <a:pt x="298" y="618"/>
                  </a:lnTo>
                  <a:lnTo>
                    <a:pt x="115" y="8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592"/>
            <p:cNvSpPr>
              <a:spLocks/>
            </p:cNvSpPr>
            <p:nvPr/>
          </p:nvSpPr>
          <p:spPr bwMode="auto">
            <a:xfrm>
              <a:off x="636033" y="6093464"/>
              <a:ext cx="37856" cy="37856"/>
            </a:xfrm>
            <a:custGeom>
              <a:avLst/>
              <a:gdLst>
                <a:gd name="T0" fmla="*/ 39 w 76"/>
                <a:gd name="T1" fmla="*/ 0 h 77"/>
                <a:gd name="T2" fmla="*/ 46 w 76"/>
                <a:gd name="T3" fmla="*/ 1 h 77"/>
                <a:gd name="T4" fmla="*/ 53 w 76"/>
                <a:gd name="T5" fmla="*/ 2 h 77"/>
                <a:gd name="T6" fmla="*/ 60 w 76"/>
                <a:gd name="T7" fmla="*/ 7 h 77"/>
                <a:gd name="T8" fmla="*/ 66 w 76"/>
                <a:gd name="T9" fmla="*/ 11 h 77"/>
                <a:gd name="T10" fmla="*/ 70 w 76"/>
                <a:gd name="T11" fmla="*/ 17 h 77"/>
                <a:gd name="T12" fmla="*/ 73 w 76"/>
                <a:gd name="T13" fmla="*/ 24 h 77"/>
                <a:gd name="T14" fmla="*/ 76 w 76"/>
                <a:gd name="T15" fmla="*/ 31 h 77"/>
                <a:gd name="T16" fmla="*/ 76 w 76"/>
                <a:gd name="T17" fmla="*/ 38 h 77"/>
                <a:gd name="T18" fmla="*/ 76 w 76"/>
                <a:gd name="T19" fmla="*/ 46 h 77"/>
                <a:gd name="T20" fmla="*/ 73 w 76"/>
                <a:gd name="T21" fmla="*/ 53 h 77"/>
                <a:gd name="T22" fmla="*/ 70 w 76"/>
                <a:gd name="T23" fmla="*/ 60 h 77"/>
                <a:gd name="T24" fmla="*/ 66 w 76"/>
                <a:gd name="T25" fmla="*/ 66 h 77"/>
                <a:gd name="T26" fmla="*/ 60 w 76"/>
                <a:gd name="T27" fmla="*/ 70 h 77"/>
                <a:gd name="T28" fmla="*/ 53 w 76"/>
                <a:gd name="T29" fmla="*/ 74 h 77"/>
                <a:gd name="T30" fmla="*/ 46 w 76"/>
                <a:gd name="T31" fmla="*/ 76 h 77"/>
                <a:gd name="T32" fmla="*/ 39 w 76"/>
                <a:gd name="T33" fmla="*/ 77 h 77"/>
                <a:gd name="T34" fmla="*/ 30 w 76"/>
                <a:gd name="T35" fmla="*/ 76 h 77"/>
                <a:gd name="T36" fmla="*/ 23 w 76"/>
                <a:gd name="T37" fmla="*/ 74 h 77"/>
                <a:gd name="T38" fmla="*/ 17 w 76"/>
                <a:gd name="T39" fmla="*/ 70 h 77"/>
                <a:gd name="T40" fmla="*/ 11 w 76"/>
                <a:gd name="T41" fmla="*/ 66 h 77"/>
                <a:gd name="T42" fmla="*/ 5 w 76"/>
                <a:gd name="T43" fmla="*/ 60 h 77"/>
                <a:gd name="T44" fmla="*/ 3 w 76"/>
                <a:gd name="T45" fmla="*/ 53 h 77"/>
                <a:gd name="T46" fmla="*/ 0 w 76"/>
                <a:gd name="T47" fmla="*/ 46 h 77"/>
                <a:gd name="T48" fmla="*/ 0 w 76"/>
                <a:gd name="T49" fmla="*/ 38 h 77"/>
                <a:gd name="T50" fmla="*/ 0 w 76"/>
                <a:gd name="T51" fmla="*/ 31 h 77"/>
                <a:gd name="T52" fmla="*/ 3 w 76"/>
                <a:gd name="T53" fmla="*/ 24 h 77"/>
                <a:gd name="T54" fmla="*/ 5 w 76"/>
                <a:gd name="T55" fmla="*/ 17 h 77"/>
                <a:gd name="T56" fmla="*/ 11 w 76"/>
                <a:gd name="T57" fmla="*/ 11 h 77"/>
                <a:gd name="T58" fmla="*/ 17 w 76"/>
                <a:gd name="T59" fmla="*/ 7 h 77"/>
                <a:gd name="T60" fmla="*/ 23 w 76"/>
                <a:gd name="T61" fmla="*/ 2 h 77"/>
                <a:gd name="T62" fmla="*/ 30 w 76"/>
                <a:gd name="T63" fmla="*/ 1 h 77"/>
                <a:gd name="T64" fmla="*/ 39 w 76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6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3" y="24"/>
                  </a:lnTo>
                  <a:lnTo>
                    <a:pt x="76" y="31"/>
                  </a:lnTo>
                  <a:lnTo>
                    <a:pt x="76" y="38"/>
                  </a:lnTo>
                  <a:lnTo>
                    <a:pt x="76" y="46"/>
                  </a:lnTo>
                  <a:lnTo>
                    <a:pt x="73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5" y="60"/>
                  </a:lnTo>
                  <a:lnTo>
                    <a:pt x="3" y="53"/>
                  </a:lnTo>
                  <a:lnTo>
                    <a:pt x="0" y="46"/>
                  </a:lnTo>
                  <a:lnTo>
                    <a:pt x="0" y="38"/>
                  </a:lnTo>
                  <a:lnTo>
                    <a:pt x="0" y="31"/>
                  </a:lnTo>
                  <a:lnTo>
                    <a:pt x="3" y="24"/>
                  </a:lnTo>
                  <a:lnTo>
                    <a:pt x="5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593"/>
            <p:cNvSpPr>
              <a:spLocks/>
            </p:cNvSpPr>
            <p:nvPr/>
          </p:nvSpPr>
          <p:spPr bwMode="auto">
            <a:xfrm>
              <a:off x="786000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7 w 78"/>
                <a:gd name="T3" fmla="*/ 1 h 77"/>
                <a:gd name="T4" fmla="*/ 55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5 w 78"/>
                <a:gd name="T29" fmla="*/ 74 h 77"/>
                <a:gd name="T30" fmla="*/ 47 w 78"/>
                <a:gd name="T31" fmla="*/ 76 h 77"/>
                <a:gd name="T32" fmla="*/ 39 w 78"/>
                <a:gd name="T33" fmla="*/ 77 h 77"/>
                <a:gd name="T34" fmla="*/ 32 w 78"/>
                <a:gd name="T35" fmla="*/ 76 h 77"/>
                <a:gd name="T36" fmla="*/ 24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4 w 78"/>
                <a:gd name="T61" fmla="*/ 2 h 77"/>
                <a:gd name="T62" fmla="*/ 32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7" y="1"/>
                  </a:lnTo>
                  <a:lnTo>
                    <a:pt x="55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5" y="74"/>
                  </a:lnTo>
                  <a:lnTo>
                    <a:pt x="47" y="76"/>
                  </a:lnTo>
                  <a:lnTo>
                    <a:pt x="39" y="77"/>
                  </a:lnTo>
                  <a:lnTo>
                    <a:pt x="32" y="76"/>
                  </a:lnTo>
                  <a:lnTo>
                    <a:pt x="24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4" y="2"/>
                  </a:lnTo>
                  <a:lnTo>
                    <a:pt x="32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594"/>
            <p:cNvSpPr>
              <a:spLocks/>
            </p:cNvSpPr>
            <p:nvPr/>
          </p:nvSpPr>
          <p:spPr bwMode="auto">
            <a:xfrm>
              <a:off x="711745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6 w 78"/>
                <a:gd name="T3" fmla="*/ 1 h 77"/>
                <a:gd name="T4" fmla="*/ 53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3 w 78"/>
                <a:gd name="T29" fmla="*/ 74 h 77"/>
                <a:gd name="T30" fmla="*/ 46 w 78"/>
                <a:gd name="T31" fmla="*/ 76 h 77"/>
                <a:gd name="T32" fmla="*/ 39 w 78"/>
                <a:gd name="T33" fmla="*/ 77 h 77"/>
                <a:gd name="T34" fmla="*/ 30 w 78"/>
                <a:gd name="T35" fmla="*/ 76 h 77"/>
                <a:gd name="T36" fmla="*/ 23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3 w 78"/>
                <a:gd name="T61" fmla="*/ 2 h 77"/>
                <a:gd name="T62" fmla="*/ 30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242020" y="881376"/>
            <a:ext cx="819154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ko-KR" altLang="en-US" sz="1200" b="1" spc="-150" dirty="0" smtClean="0">
                <a:latin typeface="+mn-ea"/>
              </a:rPr>
              <a:t>㈜ </a:t>
            </a:r>
            <a:r>
              <a:rPr lang="ko-KR" altLang="en-US" sz="1200" b="1" spc="-150" dirty="0" err="1" smtClean="0">
                <a:latin typeface="+mn-ea"/>
              </a:rPr>
              <a:t>케이씨에스</a:t>
            </a:r>
            <a:r>
              <a:rPr lang="ko-KR" altLang="en-US" sz="1200" b="1" spc="-150" dirty="0" smtClean="0">
                <a:latin typeface="+mn-ea"/>
              </a:rPr>
              <a:t> 회사 소개</a:t>
            </a:r>
            <a:r>
              <a:rPr lang="en-US" altLang="ko-KR" sz="1200" b="1" spc="-150" dirty="0" smtClean="0">
                <a:latin typeface="+mn-ea"/>
              </a:rPr>
              <a:t>.</a:t>
            </a:r>
            <a:endParaRPr lang="ko-KR" altLang="en-US" sz="1050" b="1" spc="-150" dirty="0">
              <a:latin typeface="+mn-ea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190" y="1454851"/>
            <a:ext cx="8467725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66446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363530" y="434401"/>
            <a:ext cx="161939" cy="157326"/>
          </a:xfrm>
          <a:prstGeom prst="rect">
            <a:avLst/>
          </a:prstGeom>
          <a:pattFill prst="ltUpDiag">
            <a:fgClr>
              <a:schemeClr val="bg1"/>
            </a:fgClr>
            <a:bgClr>
              <a:schemeClr val="tx1">
                <a:lumMod val="50000"/>
                <a:lumOff val="50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b="1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7190" y="331719"/>
            <a:ext cx="533617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ko-KR" altLang="en-US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협력회사 주식회사 </a:t>
            </a:r>
            <a:r>
              <a:rPr lang="en-US" altLang="ko-KR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KCS </a:t>
            </a:r>
            <a:r>
              <a:rPr lang="ko-KR" altLang="en-US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소개</a:t>
            </a:r>
            <a:endParaRPr lang="ko-KR" altLang="en-US" b="1" spc="-150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grpSp>
        <p:nvGrpSpPr>
          <p:cNvPr id="4" name="Group 85"/>
          <p:cNvGrpSpPr/>
          <p:nvPr/>
        </p:nvGrpSpPr>
        <p:grpSpPr>
          <a:xfrm>
            <a:off x="758520" y="881376"/>
            <a:ext cx="371819" cy="321281"/>
            <a:chOff x="504994" y="5962425"/>
            <a:chExt cx="449901" cy="388750"/>
          </a:xfrm>
          <a:solidFill>
            <a:srgbClr val="2E6CA4"/>
          </a:solidFill>
        </p:grpSpPr>
        <p:sp>
          <p:nvSpPr>
            <p:cNvPr id="5" name="Freeform 591"/>
            <p:cNvSpPr>
              <a:spLocks noEditPoints="1"/>
            </p:cNvSpPr>
            <p:nvPr/>
          </p:nvSpPr>
          <p:spPr bwMode="auto">
            <a:xfrm>
              <a:off x="504994" y="5962425"/>
              <a:ext cx="449901" cy="388750"/>
            </a:xfrm>
            <a:custGeom>
              <a:avLst/>
              <a:gdLst>
                <a:gd name="T0" fmla="*/ 55 w 927"/>
                <a:gd name="T1" fmla="*/ 39 h 800"/>
                <a:gd name="T2" fmla="*/ 48 w 927"/>
                <a:gd name="T3" fmla="*/ 42 h 800"/>
                <a:gd name="T4" fmla="*/ 42 w 927"/>
                <a:gd name="T5" fmla="*/ 46 h 800"/>
                <a:gd name="T6" fmla="*/ 39 w 927"/>
                <a:gd name="T7" fmla="*/ 54 h 800"/>
                <a:gd name="T8" fmla="*/ 39 w 927"/>
                <a:gd name="T9" fmla="*/ 559 h 800"/>
                <a:gd name="T10" fmla="*/ 40 w 927"/>
                <a:gd name="T11" fmla="*/ 568 h 800"/>
                <a:gd name="T12" fmla="*/ 45 w 927"/>
                <a:gd name="T13" fmla="*/ 573 h 800"/>
                <a:gd name="T14" fmla="*/ 50 w 927"/>
                <a:gd name="T15" fmla="*/ 578 h 800"/>
                <a:gd name="T16" fmla="*/ 58 w 927"/>
                <a:gd name="T17" fmla="*/ 579 h 800"/>
                <a:gd name="T18" fmla="*/ 154 w 927"/>
                <a:gd name="T19" fmla="*/ 706 h 800"/>
                <a:gd name="T20" fmla="*/ 868 w 927"/>
                <a:gd name="T21" fmla="*/ 579 h 800"/>
                <a:gd name="T22" fmla="*/ 877 w 927"/>
                <a:gd name="T23" fmla="*/ 578 h 800"/>
                <a:gd name="T24" fmla="*/ 883 w 927"/>
                <a:gd name="T25" fmla="*/ 573 h 800"/>
                <a:gd name="T26" fmla="*/ 887 w 927"/>
                <a:gd name="T27" fmla="*/ 568 h 800"/>
                <a:gd name="T28" fmla="*/ 888 w 927"/>
                <a:gd name="T29" fmla="*/ 559 h 800"/>
                <a:gd name="T30" fmla="*/ 888 w 927"/>
                <a:gd name="T31" fmla="*/ 54 h 800"/>
                <a:gd name="T32" fmla="*/ 886 w 927"/>
                <a:gd name="T33" fmla="*/ 46 h 800"/>
                <a:gd name="T34" fmla="*/ 880 w 927"/>
                <a:gd name="T35" fmla="*/ 42 h 800"/>
                <a:gd name="T36" fmla="*/ 873 w 927"/>
                <a:gd name="T37" fmla="*/ 39 h 800"/>
                <a:gd name="T38" fmla="*/ 58 w 927"/>
                <a:gd name="T39" fmla="*/ 38 h 800"/>
                <a:gd name="T40" fmla="*/ 115 w 927"/>
                <a:gd name="T41" fmla="*/ 618 h 800"/>
                <a:gd name="T42" fmla="*/ 46 w 927"/>
                <a:gd name="T43" fmla="*/ 617 h 800"/>
                <a:gd name="T44" fmla="*/ 26 w 927"/>
                <a:gd name="T45" fmla="*/ 608 h 800"/>
                <a:gd name="T46" fmla="*/ 10 w 927"/>
                <a:gd name="T47" fmla="*/ 592 h 800"/>
                <a:gd name="T48" fmla="*/ 1 w 927"/>
                <a:gd name="T49" fmla="*/ 571 h 800"/>
                <a:gd name="T50" fmla="*/ 0 w 927"/>
                <a:gd name="T51" fmla="*/ 58 h 800"/>
                <a:gd name="T52" fmla="*/ 4 w 927"/>
                <a:gd name="T53" fmla="*/ 35 h 800"/>
                <a:gd name="T54" fmla="*/ 17 w 927"/>
                <a:gd name="T55" fmla="*/ 16 h 800"/>
                <a:gd name="T56" fmla="*/ 36 w 927"/>
                <a:gd name="T57" fmla="*/ 5 h 800"/>
                <a:gd name="T58" fmla="*/ 58 w 927"/>
                <a:gd name="T59" fmla="*/ 0 h 800"/>
                <a:gd name="T60" fmla="*/ 881 w 927"/>
                <a:gd name="T61" fmla="*/ 0 h 800"/>
                <a:gd name="T62" fmla="*/ 901 w 927"/>
                <a:gd name="T63" fmla="*/ 9 h 800"/>
                <a:gd name="T64" fmla="*/ 917 w 927"/>
                <a:gd name="T65" fmla="*/ 25 h 800"/>
                <a:gd name="T66" fmla="*/ 926 w 927"/>
                <a:gd name="T67" fmla="*/ 46 h 800"/>
                <a:gd name="T68" fmla="*/ 927 w 927"/>
                <a:gd name="T69" fmla="*/ 559 h 800"/>
                <a:gd name="T70" fmla="*/ 922 w 927"/>
                <a:gd name="T71" fmla="*/ 582 h 800"/>
                <a:gd name="T72" fmla="*/ 910 w 927"/>
                <a:gd name="T73" fmla="*/ 601 h 800"/>
                <a:gd name="T74" fmla="*/ 891 w 927"/>
                <a:gd name="T75" fmla="*/ 612 h 800"/>
                <a:gd name="T76" fmla="*/ 868 w 927"/>
                <a:gd name="T77" fmla="*/ 618 h 800"/>
                <a:gd name="T78" fmla="*/ 115 w 927"/>
                <a:gd name="T79" fmla="*/ 80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27" h="800">
                  <a:moveTo>
                    <a:pt x="58" y="38"/>
                  </a:moveTo>
                  <a:lnTo>
                    <a:pt x="55" y="39"/>
                  </a:lnTo>
                  <a:lnTo>
                    <a:pt x="50" y="39"/>
                  </a:lnTo>
                  <a:lnTo>
                    <a:pt x="48" y="42"/>
                  </a:lnTo>
                  <a:lnTo>
                    <a:pt x="45" y="43"/>
                  </a:lnTo>
                  <a:lnTo>
                    <a:pt x="42" y="46"/>
                  </a:lnTo>
                  <a:lnTo>
                    <a:pt x="40" y="51"/>
                  </a:lnTo>
                  <a:lnTo>
                    <a:pt x="39" y="54"/>
                  </a:lnTo>
                  <a:lnTo>
                    <a:pt x="39" y="58"/>
                  </a:lnTo>
                  <a:lnTo>
                    <a:pt x="39" y="559"/>
                  </a:lnTo>
                  <a:lnTo>
                    <a:pt x="39" y="563"/>
                  </a:lnTo>
                  <a:lnTo>
                    <a:pt x="40" y="568"/>
                  </a:lnTo>
                  <a:lnTo>
                    <a:pt x="42" y="571"/>
                  </a:lnTo>
                  <a:lnTo>
                    <a:pt x="45" y="573"/>
                  </a:lnTo>
                  <a:lnTo>
                    <a:pt x="48" y="575"/>
                  </a:lnTo>
                  <a:lnTo>
                    <a:pt x="50" y="578"/>
                  </a:lnTo>
                  <a:lnTo>
                    <a:pt x="55" y="579"/>
                  </a:lnTo>
                  <a:lnTo>
                    <a:pt x="58" y="579"/>
                  </a:lnTo>
                  <a:lnTo>
                    <a:pt x="154" y="579"/>
                  </a:lnTo>
                  <a:lnTo>
                    <a:pt x="154" y="706"/>
                  </a:lnTo>
                  <a:lnTo>
                    <a:pt x="282" y="579"/>
                  </a:lnTo>
                  <a:lnTo>
                    <a:pt x="868" y="579"/>
                  </a:lnTo>
                  <a:lnTo>
                    <a:pt x="873" y="579"/>
                  </a:lnTo>
                  <a:lnTo>
                    <a:pt x="877" y="578"/>
                  </a:lnTo>
                  <a:lnTo>
                    <a:pt x="880" y="575"/>
                  </a:lnTo>
                  <a:lnTo>
                    <a:pt x="883" y="573"/>
                  </a:lnTo>
                  <a:lnTo>
                    <a:pt x="886" y="571"/>
                  </a:lnTo>
                  <a:lnTo>
                    <a:pt x="887" y="568"/>
                  </a:lnTo>
                  <a:lnTo>
                    <a:pt x="888" y="563"/>
                  </a:lnTo>
                  <a:lnTo>
                    <a:pt x="888" y="559"/>
                  </a:lnTo>
                  <a:lnTo>
                    <a:pt x="888" y="58"/>
                  </a:lnTo>
                  <a:lnTo>
                    <a:pt x="888" y="54"/>
                  </a:lnTo>
                  <a:lnTo>
                    <a:pt x="887" y="51"/>
                  </a:lnTo>
                  <a:lnTo>
                    <a:pt x="886" y="46"/>
                  </a:lnTo>
                  <a:lnTo>
                    <a:pt x="883" y="43"/>
                  </a:lnTo>
                  <a:lnTo>
                    <a:pt x="880" y="42"/>
                  </a:lnTo>
                  <a:lnTo>
                    <a:pt x="877" y="39"/>
                  </a:lnTo>
                  <a:lnTo>
                    <a:pt x="873" y="39"/>
                  </a:lnTo>
                  <a:lnTo>
                    <a:pt x="868" y="38"/>
                  </a:lnTo>
                  <a:lnTo>
                    <a:pt x="58" y="38"/>
                  </a:lnTo>
                  <a:close/>
                  <a:moveTo>
                    <a:pt x="115" y="800"/>
                  </a:moveTo>
                  <a:lnTo>
                    <a:pt x="115" y="618"/>
                  </a:lnTo>
                  <a:lnTo>
                    <a:pt x="58" y="618"/>
                  </a:lnTo>
                  <a:lnTo>
                    <a:pt x="46" y="617"/>
                  </a:lnTo>
                  <a:lnTo>
                    <a:pt x="36" y="612"/>
                  </a:lnTo>
                  <a:lnTo>
                    <a:pt x="26" y="608"/>
                  </a:lnTo>
                  <a:lnTo>
                    <a:pt x="17" y="601"/>
                  </a:lnTo>
                  <a:lnTo>
                    <a:pt x="10" y="592"/>
                  </a:lnTo>
                  <a:lnTo>
                    <a:pt x="4" y="582"/>
                  </a:lnTo>
                  <a:lnTo>
                    <a:pt x="1" y="571"/>
                  </a:lnTo>
                  <a:lnTo>
                    <a:pt x="0" y="559"/>
                  </a:lnTo>
                  <a:lnTo>
                    <a:pt x="0" y="58"/>
                  </a:lnTo>
                  <a:lnTo>
                    <a:pt x="1" y="46"/>
                  </a:lnTo>
                  <a:lnTo>
                    <a:pt x="4" y="35"/>
                  </a:lnTo>
                  <a:lnTo>
                    <a:pt x="10" y="25"/>
                  </a:lnTo>
                  <a:lnTo>
                    <a:pt x="17" y="16"/>
                  </a:lnTo>
                  <a:lnTo>
                    <a:pt x="26" y="9"/>
                  </a:lnTo>
                  <a:lnTo>
                    <a:pt x="36" y="5"/>
                  </a:lnTo>
                  <a:lnTo>
                    <a:pt x="46" y="0"/>
                  </a:lnTo>
                  <a:lnTo>
                    <a:pt x="58" y="0"/>
                  </a:lnTo>
                  <a:lnTo>
                    <a:pt x="868" y="0"/>
                  </a:lnTo>
                  <a:lnTo>
                    <a:pt x="881" y="0"/>
                  </a:lnTo>
                  <a:lnTo>
                    <a:pt x="891" y="5"/>
                  </a:lnTo>
                  <a:lnTo>
                    <a:pt x="901" y="9"/>
                  </a:lnTo>
                  <a:lnTo>
                    <a:pt x="910" y="16"/>
                  </a:lnTo>
                  <a:lnTo>
                    <a:pt x="917" y="25"/>
                  </a:lnTo>
                  <a:lnTo>
                    <a:pt x="922" y="35"/>
                  </a:lnTo>
                  <a:lnTo>
                    <a:pt x="926" y="46"/>
                  </a:lnTo>
                  <a:lnTo>
                    <a:pt x="927" y="58"/>
                  </a:lnTo>
                  <a:lnTo>
                    <a:pt x="927" y="559"/>
                  </a:lnTo>
                  <a:lnTo>
                    <a:pt x="926" y="571"/>
                  </a:lnTo>
                  <a:lnTo>
                    <a:pt x="922" y="582"/>
                  </a:lnTo>
                  <a:lnTo>
                    <a:pt x="917" y="592"/>
                  </a:lnTo>
                  <a:lnTo>
                    <a:pt x="910" y="601"/>
                  </a:lnTo>
                  <a:lnTo>
                    <a:pt x="901" y="608"/>
                  </a:lnTo>
                  <a:lnTo>
                    <a:pt x="891" y="612"/>
                  </a:lnTo>
                  <a:lnTo>
                    <a:pt x="881" y="617"/>
                  </a:lnTo>
                  <a:lnTo>
                    <a:pt x="868" y="618"/>
                  </a:lnTo>
                  <a:lnTo>
                    <a:pt x="298" y="618"/>
                  </a:lnTo>
                  <a:lnTo>
                    <a:pt x="115" y="8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592"/>
            <p:cNvSpPr>
              <a:spLocks/>
            </p:cNvSpPr>
            <p:nvPr/>
          </p:nvSpPr>
          <p:spPr bwMode="auto">
            <a:xfrm>
              <a:off x="636033" y="6093464"/>
              <a:ext cx="37856" cy="37856"/>
            </a:xfrm>
            <a:custGeom>
              <a:avLst/>
              <a:gdLst>
                <a:gd name="T0" fmla="*/ 39 w 76"/>
                <a:gd name="T1" fmla="*/ 0 h 77"/>
                <a:gd name="T2" fmla="*/ 46 w 76"/>
                <a:gd name="T3" fmla="*/ 1 h 77"/>
                <a:gd name="T4" fmla="*/ 53 w 76"/>
                <a:gd name="T5" fmla="*/ 2 h 77"/>
                <a:gd name="T6" fmla="*/ 60 w 76"/>
                <a:gd name="T7" fmla="*/ 7 h 77"/>
                <a:gd name="T8" fmla="*/ 66 w 76"/>
                <a:gd name="T9" fmla="*/ 11 h 77"/>
                <a:gd name="T10" fmla="*/ 70 w 76"/>
                <a:gd name="T11" fmla="*/ 17 h 77"/>
                <a:gd name="T12" fmla="*/ 73 w 76"/>
                <a:gd name="T13" fmla="*/ 24 h 77"/>
                <a:gd name="T14" fmla="*/ 76 w 76"/>
                <a:gd name="T15" fmla="*/ 31 h 77"/>
                <a:gd name="T16" fmla="*/ 76 w 76"/>
                <a:gd name="T17" fmla="*/ 38 h 77"/>
                <a:gd name="T18" fmla="*/ 76 w 76"/>
                <a:gd name="T19" fmla="*/ 46 h 77"/>
                <a:gd name="T20" fmla="*/ 73 w 76"/>
                <a:gd name="T21" fmla="*/ 53 h 77"/>
                <a:gd name="T22" fmla="*/ 70 w 76"/>
                <a:gd name="T23" fmla="*/ 60 h 77"/>
                <a:gd name="T24" fmla="*/ 66 w 76"/>
                <a:gd name="T25" fmla="*/ 66 h 77"/>
                <a:gd name="T26" fmla="*/ 60 w 76"/>
                <a:gd name="T27" fmla="*/ 70 h 77"/>
                <a:gd name="T28" fmla="*/ 53 w 76"/>
                <a:gd name="T29" fmla="*/ 74 h 77"/>
                <a:gd name="T30" fmla="*/ 46 w 76"/>
                <a:gd name="T31" fmla="*/ 76 h 77"/>
                <a:gd name="T32" fmla="*/ 39 w 76"/>
                <a:gd name="T33" fmla="*/ 77 h 77"/>
                <a:gd name="T34" fmla="*/ 30 w 76"/>
                <a:gd name="T35" fmla="*/ 76 h 77"/>
                <a:gd name="T36" fmla="*/ 23 w 76"/>
                <a:gd name="T37" fmla="*/ 74 h 77"/>
                <a:gd name="T38" fmla="*/ 17 w 76"/>
                <a:gd name="T39" fmla="*/ 70 h 77"/>
                <a:gd name="T40" fmla="*/ 11 w 76"/>
                <a:gd name="T41" fmla="*/ 66 h 77"/>
                <a:gd name="T42" fmla="*/ 5 w 76"/>
                <a:gd name="T43" fmla="*/ 60 h 77"/>
                <a:gd name="T44" fmla="*/ 3 w 76"/>
                <a:gd name="T45" fmla="*/ 53 h 77"/>
                <a:gd name="T46" fmla="*/ 0 w 76"/>
                <a:gd name="T47" fmla="*/ 46 h 77"/>
                <a:gd name="T48" fmla="*/ 0 w 76"/>
                <a:gd name="T49" fmla="*/ 38 h 77"/>
                <a:gd name="T50" fmla="*/ 0 w 76"/>
                <a:gd name="T51" fmla="*/ 31 h 77"/>
                <a:gd name="T52" fmla="*/ 3 w 76"/>
                <a:gd name="T53" fmla="*/ 24 h 77"/>
                <a:gd name="T54" fmla="*/ 5 w 76"/>
                <a:gd name="T55" fmla="*/ 17 h 77"/>
                <a:gd name="T56" fmla="*/ 11 w 76"/>
                <a:gd name="T57" fmla="*/ 11 h 77"/>
                <a:gd name="T58" fmla="*/ 17 w 76"/>
                <a:gd name="T59" fmla="*/ 7 h 77"/>
                <a:gd name="T60" fmla="*/ 23 w 76"/>
                <a:gd name="T61" fmla="*/ 2 h 77"/>
                <a:gd name="T62" fmla="*/ 30 w 76"/>
                <a:gd name="T63" fmla="*/ 1 h 77"/>
                <a:gd name="T64" fmla="*/ 39 w 76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6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3" y="24"/>
                  </a:lnTo>
                  <a:lnTo>
                    <a:pt x="76" y="31"/>
                  </a:lnTo>
                  <a:lnTo>
                    <a:pt x="76" y="38"/>
                  </a:lnTo>
                  <a:lnTo>
                    <a:pt x="76" y="46"/>
                  </a:lnTo>
                  <a:lnTo>
                    <a:pt x="73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5" y="60"/>
                  </a:lnTo>
                  <a:lnTo>
                    <a:pt x="3" y="53"/>
                  </a:lnTo>
                  <a:lnTo>
                    <a:pt x="0" y="46"/>
                  </a:lnTo>
                  <a:lnTo>
                    <a:pt x="0" y="38"/>
                  </a:lnTo>
                  <a:lnTo>
                    <a:pt x="0" y="31"/>
                  </a:lnTo>
                  <a:lnTo>
                    <a:pt x="3" y="24"/>
                  </a:lnTo>
                  <a:lnTo>
                    <a:pt x="5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593"/>
            <p:cNvSpPr>
              <a:spLocks/>
            </p:cNvSpPr>
            <p:nvPr/>
          </p:nvSpPr>
          <p:spPr bwMode="auto">
            <a:xfrm>
              <a:off x="786000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7 w 78"/>
                <a:gd name="T3" fmla="*/ 1 h 77"/>
                <a:gd name="T4" fmla="*/ 55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5 w 78"/>
                <a:gd name="T29" fmla="*/ 74 h 77"/>
                <a:gd name="T30" fmla="*/ 47 w 78"/>
                <a:gd name="T31" fmla="*/ 76 h 77"/>
                <a:gd name="T32" fmla="*/ 39 w 78"/>
                <a:gd name="T33" fmla="*/ 77 h 77"/>
                <a:gd name="T34" fmla="*/ 32 w 78"/>
                <a:gd name="T35" fmla="*/ 76 h 77"/>
                <a:gd name="T36" fmla="*/ 24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4 w 78"/>
                <a:gd name="T61" fmla="*/ 2 h 77"/>
                <a:gd name="T62" fmla="*/ 32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7" y="1"/>
                  </a:lnTo>
                  <a:lnTo>
                    <a:pt x="55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5" y="74"/>
                  </a:lnTo>
                  <a:lnTo>
                    <a:pt x="47" y="76"/>
                  </a:lnTo>
                  <a:lnTo>
                    <a:pt x="39" y="77"/>
                  </a:lnTo>
                  <a:lnTo>
                    <a:pt x="32" y="76"/>
                  </a:lnTo>
                  <a:lnTo>
                    <a:pt x="24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4" y="2"/>
                  </a:lnTo>
                  <a:lnTo>
                    <a:pt x="32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594"/>
            <p:cNvSpPr>
              <a:spLocks/>
            </p:cNvSpPr>
            <p:nvPr/>
          </p:nvSpPr>
          <p:spPr bwMode="auto">
            <a:xfrm>
              <a:off x="711745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6 w 78"/>
                <a:gd name="T3" fmla="*/ 1 h 77"/>
                <a:gd name="T4" fmla="*/ 53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3 w 78"/>
                <a:gd name="T29" fmla="*/ 74 h 77"/>
                <a:gd name="T30" fmla="*/ 46 w 78"/>
                <a:gd name="T31" fmla="*/ 76 h 77"/>
                <a:gd name="T32" fmla="*/ 39 w 78"/>
                <a:gd name="T33" fmla="*/ 77 h 77"/>
                <a:gd name="T34" fmla="*/ 30 w 78"/>
                <a:gd name="T35" fmla="*/ 76 h 77"/>
                <a:gd name="T36" fmla="*/ 23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3 w 78"/>
                <a:gd name="T61" fmla="*/ 2 h 77"/>
                <a:gd name="T62" fmla="*/ 30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242020" y="881376"/>
            <a:ext cx="819154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ko-KR" altLang="en-US" sz="1200" b="1" spc="-150" dirty="0" smtClean="0">
                <a:latin typeface="+mn-ea"/>
              </a:rPr>
              <a:t>㈜ </a:t>
            </a:r>
            <a:r>
              <a:rPr lang="ko-KR" altLang="en-US" sz="1200" b="1" spc="-150" dirty="0" err="1" smtClean="0">
                <a:latin typeface="+mn-ea"/>
              </a:rPr>
              <a:t>케이씨에스</a:t>
            </a:r>
            <a:r>
              <a:rPr lang="ko-KR" altLang="en-US" sz="1200" b="1" spc="-150" dirty="0" smtClean="0">
                <a:latin typeface="+mn-ea"/>
              </a:rPr>
              <a:t> 회사 사업 분야 소개</a:t>
            </a:r>
            <a:r>
              <a:rPr lang="en-US" altLang="ko-KR" sz="1200" b="1" spc="-150" dirty="0" smtClean="0">
                <a:latin typeface="+mn-ea"/>
              </a:rPr>
              <a:t>.</a:t>
            </a:r>
            <a:endParaRPr lang="ko-KR" altLang="en-US" sz="1050" b="1" spc="-150" dirty="0">
              <a:latin typeface="+mn-ea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17" y="1657978"/>
            <a:ext cx="8409359" cy="3621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03216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363530" y="434401"/>
            <a:ext cx="161939" cy="157326"/>
          </a:xfrm>
          <a:prstGeom prst="rect">
            <a:avLst/>
          </a:prstGeom>
          <a:pattFill prst="ltUpDiag">
            <a:fgClr>
              <a:schemeClr val="bg1"/>
            </a:fgClr>
            <a:bgClr>
              <a:schemeClr val="tx1">
                <a:lumMod val="50000"/>
                <a:lumOff val="50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b="1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7190" y="331719"/>
            <a:ext cx="533617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ko-KR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KCS </a:t>
            </a:r>
            <a:r>
              <a:rPr lang="ko-KR" altLang="en-US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암호 </a:t>
            </a:r>
            <a:r>
              <a:rPr lang="en-US" altLang="ko-KR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Chip </a:t>
            </a:r>
            <a:r>
              <a:rPr lang="ko-KR" altLang="en-US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제원 소개</a:t>
            </a:r>
            <a:endParaRPr lang="ko-KR" altLang="en-US" b="1" spc="-150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grpSp>
        <p:nvGrpSpPr>
          <p:cNvPr id="4" name="Group 85"/>
          <p:cNvGrpSpPr/>
          <p:nvPr/>
        </p:nvGrpSpPr>
        <p:grpSpPr>
          <a:xfrm>
            <a:off x="758520" y="881376"/>
            <a:ext cx="371819" cy="321281"/>
            <a:chOff x="504994" y="5962425"/>
            <a:chExt cx="449901" cy="388750"/>
          </a:xfrm>
          <a:solidFill>
            <a:srgbClr val="2E6CA4"/>
          </a:solidFill>
        </p:grpSpPr>
        <p:sp>
          <p:nvSpPr>
            <p:cNvPr id="5" name="Freeform 591"/>
            <p:cNvSpPr>
              <a:spLocks noEditPoints="1"/>
            </p:cNvSpPr>
            <p:nvPr/>
          </p:nvSpPr>
          <p:spPr bwMode="auto">
            <a:xfrm>
              <a:off x="504994" y="5962425"/>
              <a:ext cx="449901" cy="388750"/>
            </a:xfrm>
            <a:custGeom>
              <a:avLst/>
              <a:gdLst>
                <a:gd name="T0" fmla="*/ 55 w 927"/>
                <a:gd name="T1" fmla="*/ 39 h 800"/>
                <a:gd name="T2" fmla="*/ 48 w 927"/>
                <a:gd name="T3" fmla="*/ 42 h 800"/>
                <a:gd name="T4" fmla="*/ 42 w 927"/>
                <a:gd name="T5" fmla="*/ 46 h 800"/>
                <a:gd name="T6" fmla="*/ 39 w 927"/>
                <a:gd name="T7" fmla="*/ 54 h 800"/>
                <a:gd name="T8" fmla="*/ 39 w 927"/>
                <a:gd name="T9" fmla="*/ 559 h 800"/>
                <a:gd name="T10" fmla="*/ 40 w 927"/>
                <a:gd name="T11" fmla="*/ 568 h 800"/>
                <a:gd name="T12" fmla="*/ 45 w 927"/>
                <a:gd name="T13" fmla="*/ 573 h 800"/>
                <a:gd name="T14" fmla="*/ 50 w 927"/>
                <a:gd name="T15" fmla="*/ 578 h 800"/>
                <a:gd name="T16" fmla="*/ 58 w 927"/>
                <a:gd name="T17" fmla="*/ 579 h 800"/>
                <a:gd name="T18" fmla="*/ 154 w 927"/>
                <a:gd name="T19" fmla="*/ 706 h 800"/>
                <a:gd name="T20" fmla="*/ 868 w 927"/>
                <a:gd name="T21" fmla="*/ 579 h 800"/>
                <a:gd name="T22" fmla="*/ 877 w 927"/>
                <a:gd name="T23" fmla="*/ 578 h 800"/>
                <a:gd name="T24" fmla="*/ 883 w 927"/>
                <a:gd name="T25" fmla="*/ 573 h 800"/>
                <a:gd name="T26" fmla="*/ 887 w 927"/>
                <a:gd name="T27" fmla="*/ 568 h 800"/>
                <a:gd name="T28" fmla="*/ 888 w 927"/>
                <a:gd name="T29" fmla="*/ 559 h 800"/>
                <a:gd name="T30" fmla="*/ 888 w 927"/>
                <a:gd name="T31" fmla="*/ 54 h 800"/>
                <a:gd name="T32" fmla="*/ 886 w 927"/>
                <a:gd name="T33" fmla="*/ 46 h 800"/>
                <a:gd name="T34" fmla="*/ 880 w 927"/>
                <a:gd name="T35" fmla="*/ 42 h 800"/>
                <a:gd name="T36" fmla="*/ 873 w 927"/>
                <a:gd name="T37" fmla="*/ 39 h 800"/>
                <a:gd name="T38" fmla="*/ 58 w 927"/>
                <a:gd name="T39" fmla="*/ 38 h 800"/>
                <a:gd name="T40" fmla="*/ 115 w 927"/>
                <a:gd name="T41" fmla="*/ 618 h 800"/>
                <a:gd name="T42" fmla="*/ 46 w 927"/>
                <a:gd name="T43" fmla="*/ 617 h 800"/>
                <a:gd name="T44" fmla="*/ 26 w 927"/>
                <a:gd name="T45" fmla="*/ 608 h 800"/>
                <a:gd name="T46" fmla="*/ 10 w 927"/>
                <a:gd name="T47" fmla="*/ 592 h 800"/>
                <a:gd name="T48" fmla="*/ 1 w 927"/>
                <a:gd name="T49" fmla="*/ 571 h 800"/>
                <a:gd name="T50" fmla="*/ 0 w 927"/>
                <a:gd name="T51" fmla="*/ 58 h 800"/>
                <a:gd name="T52" fmla="*/ 4 w 927"/>
                <a:gd name="T53" fmla="*/ 35 h 800"/>
                <a:gd name="T54" fmla="*/ 17 w 927"/>
                <a:gd name="T55" fmla="*/ 16 h 800"/>
                <a:gd name="T56" fmla="*/ 36 w 927"/>
                <a:gd name="T57" fmla="*/ 5 h 800"/>
                <a:gd name="T58" fmla="*/ 58 w 927"/>
                <a:gd name="T59" fmla="*/ 0 h 800"/>
                <a:gd name="T60" fmla="*/ 881 w 927"/>
                <a:gd name="T61" fmla="*/ 0 h 800"/>
                <a:gd name="T62" fmla="*/ 901 w 927"/>
                <a:gd name="T63" fmla="*/ 9 h 800"/>
                <a:gd name="T64" fmla="*/ 917 w 927"/>
                <a:gd name="T65" fmla="*/ 25 h 800"/>
                <a:gd name="T66" fmla="*/ 926 w 927"/>
                <a:gd name="T67" fmla="*/ 46 h 800"/>
                <a:gd name="T68" fmla="*/ 927 w 927"/>
                <a:gd name="T69" fmla="*/ 559 h 800"/>
                <a:gd name="T70" fmla="*/ 922 w 927"/>
                <a:gd name="T71" fmla="*/ 582 h 800"/>
                <a:gd name="T72" fmla="*/ 910 w 927"/>
                <a:gd name="T73" fmla="*/ 601 h 800"/>
                <a:gd name="T74" fmla="*/ 891 w 927"/>
                <a:gd name="T75" fmla="*/ 612 h 800"/>
                <a:gd name="T76" fmla="*/ 868 w 927"/>
                <a:gd name="T77" fmla="*/ 618 h 800"/>
                <a:gd name="T78" fmla="*/ 115 w 927"/>
                <a:gd name="T79" fmla="*/ 80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27" h="800">
                  <a:moveTo>
                    <a:pt x="58" y="38"/>
                  </a:moveTo>
                  <a:lnTo>
                    <a:pt x="55" y="39"/>
                  </a:lnTo>
                  <a:lnTo>
                    <a:pt x="50" y="39"/>
                  </a:lnTo>
                  <a:lnTo>
                    <a:pt x="48" y="42"/>
                  </a:lnTo>
                  <a:lnTo>
                    <a:pt x="45" y="43"/>
                  </a:lnTo>
                  <a:lnTo>
                    <a:pt x="42" y="46"/>
                  </a:lnTo>
                  <a:lnTo>
                    <a:pt x="40" y="51"/>
                  </a:lnTo>
                  <a:lnTo>
                    <a:pt x="39" y="54"/>
                  </a:lnTo>
                  <a:lnTo>
                    <a:pt x="39" y="58"/>
                  </a:lnTo>
                  <a:lnTo>
                    <a:pt x="39" y="559"/>
                  </a:lnTo>
                  <a:lnTo>
                    <a:pt x="39" y="563"/>
                  </a:lnTo>
                  <a:lnTo>
                    <a:pt x="40" y="568"/>
                  </a:lnTo>
                  <a:lnTo>
                    <a:pt x="42" y="571"/>
                  </a:lnTo>
                  <a:lnTo>
                    <a:pt x="45" y="573"/>
                  </a:lnTo>
                  <a:lnTo>
                    <a:pt x="48" y="575"/>
                  </a:lnTo>
                  <a:lnTo>
                    <a:pt x="50" y="578"/>
                  </a:lnTo>
                  <a:lnTo>
                    <a:pt x="55" y="579"/>
                  </a:lnTo>
                  <a:lnTo>
                    <a:pt x="58" y="579"/>
                  </a:lnTo>
                  <a:lnTo>
                    <a:pt x="154" y="579"/>
                  </a:lnTo>
                  <a:lnTo>
                    <a:pt x="154" y="706"/>
                  </a:lnTo>
                  <a:lnTo>
                    <a:pt x="282" y="579"/>
                  </a:lnTo>
                  <a:lnTo>
                    <a:pt x="868" y="579"/>
                  </a:lnTo>
                  <a:lnTo>
                    <a:pt x="873" y="579"/>
                  </a:lnTo>
                  <a:lnTo>
                    <a:pt x="877" y="578"/>
                  </a:lnTo>
                  <a:lnTo>
                    <a:pt x="880" y="575"/>
                  </a:lnTo>
                  <a:lnTo>
                    <a:pt x="883" y="573"/>
                  </a:lnTo>
                  <a:lnTo>
                    <a:pt x="886" y="571"/>
                  </a:lnTo>
                  <a:lnTo>
                    <a:pt x="887" y="568"/>
                  </a:lnTo>
                  <a:lnTo>
                    <a:pt x="888" y="563"/>
                  </a:lnTo>
                  <a:lnTo>
                    <a:pt x="888" y="559"/>
                  </a:lnTo>
                  <a:lnTo>
                    <a:pt x="888" y="58"/>
                  </a:lnTo>
                  <a:lnTo>
                    <a:pt x="888" y="54"/>
                  </a:lnTo>
                  <a:lnTo>
                    <a:pt x="887" y="51"/>
                  </a:lnTo>
                  <a:lnTo>
                    <a:pt x="886" y="46"/>
                  </a:lnTo>
                  <a:lnTo>
                    <a:pt x="883" y="43"/>
                  </a:lnTo>
                  <a:lnTo>
                    <a:pt x="880" y="42"/>
                  </a:lnTo>
                  <a:lnTo>
                    <a:pt x="877" y="39"/>
                  </a:lnTo>
                  <a:lnTo>
                    <a:pt x="873" y="39"/>
                  </a:lnTo>
                  <a:lnTo>
                    <a:pt x="868" y="38"/>
                  </a:lnTo>
                  <a:lnTo>
                    <a:pt x="58" y="38"/>
                  </a:lnTo>
                  <a:close/>
                  <a:moveTo>
                    <a:pt x="115" y="800"/>
                  </a:moveTo>
                  <a:lnTo>
                    <a:pt x="115" y="618"/>
                  </a:lnTo>
                  <a:lnTo>
                    <a:pt x="58" y="618"/>
                  </a:lnTo>
                  <a:lnTo>
                    <a:pt x="46" y="617"/>
                  </a:lnTo>
                  <a:lnTo>
                    <a:pt x="36" y="612"/>
                  </a:lnTo>
                  <a:lnTo>
                    <a:pt x="26" y="608"/>
                  </a:lnTo>
                  <a:lnTo>
                    <a:pt x="17" y="601"/>
                  </a:lnTo>
                  <a:lnTo>
                    <a:pt x="10" y="592"/>
                  </a:lnTo>
                  <a:lnTo>
                    <a:pt x="4" y="582"/>
                  </a:lnTo>
                  <a:lnTo>
                    <a:pt x="1" y="571"/>
                  </a:lnTo>
                  <a:lnTo>
                    <a:pt x="0" y="559"/>
                  </a:lnTo>
                  <a:lnTo>
                    <a:pt x="0" y="58"/>
                  </a:lnTo>
                  <a:lnTo>
                    <a:pt x="1" y="46"/>
                  </a:lnTo>
                  <a:lnTo>
                    <a:pt x="4" y="35"/>
                  </a:lnTo>
                  <a:lnTo>
                    <a:pt x="10" y="25"/>
                  </a:lnTo>
                  <a:lnTo>
                    <a:pt x="17" y="16"/>
                  </a:lnTo>
                  <a:lnTo>
                    <a:pt x="26" y="9"/>
                  </a:lnTo>
                  <a:lnTo>
                    <a:pt x="36" y="5"/>
                  </a:lnTo>
                  <a:lnTo>
                    <a:pt x="46" y="0"/>
                  </a:lnTo>
                  <a:lnTo>
                    <a:pt x="58" y="0"/>
                  </a:lnTo>
                  <a:lnTo>
                    <a:pt x="868" y="0"/>
                  </a:lnTo>
                  <a:lnTo>
                    <a:pt x="881" y="0"/>
                  </a:lnTo>
                  <a:lnTo>
                    <a:pt x="891" y="5"/>
                  </a:lnTo>
                  <a:lnTo>
                    <a:pt x="901" y="9"/>
                  </a:lnTo>
                  <a:lnTo>
                    <a:pt x="910" y="16"/>
                  </a:lnTo>
                  <a:lnTo>
                    <a:pt x="917" y="25"/>
                  </a:lnTo>
                  <a:lnTo>
                    <a:pt x="922" y="35"/>
                  </a:lnTo>
                  <a:lnTo>
                    <a:pt x="926" y="46"/>
                  </a:lnTo>
                  <a:lnTo>
                    <a:pt x="927" y="58"/>
                  </a:lnTo>
                  <a:lnTo>
                    <a:pt x="927" y="559"/>
                  </a:lnTo>
                  <a:lnTo>
                    <a:pt x="926" y="571"/>
                  </a:lnTo>
                  <a:lnTo>
                    <a:pt x="922" y="582"/>
                  </a:lnTo>
                  <a:lnTo>
                    <a:pt x="917" y="592"/>
                  </a:lnTo>
                  <a:lnTo>
                    <a:pt x="910" y="601"/>
                  </a:lnTo>
                  <a:lnTo>
                    <a:pt x="901" y="608"/>
                  </a:lnTo>
                  <a:lnTo>
                    <a:pt x="891" y="612"/>
                  </a:lnTo>
                  <a:lnTo>
                    <a:pt x="881" y="617"/>
                  </a:lnTo>
                  <a:lnTo>
                    <a:pt x="868" y="618"/>
                  </a:lnTo>
                  <a:lnTo>
                    <a:pt x="298" y="618"/>
                  </a:lnTo>
                  <a:lnTo>
                    <a:pt x="115" y="8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592"/>
            <p:cNvSpPr>
              <a:spLocks/>
            </p:cNvSpPr>
            <p:nvPr/>
          </p:nvSpPr>
          <p:spPr bwMode="auto">
            <a:xfrm>
              <a:off x="636033" y="6093464"/>
              <a:ext cx="37856" cy="37856"/>
            </a:xfrm>
            <a:custGeom>
              <a:avLst/>
              <a:gdLst>
                <a:gd name="T0" fmla="*/ 39 w 76"/>
                <a:gd name="T1" fmla="*/ 0 h 77"/>
                <a:gd name="T2" fmla="*/ 46 w 76"/>
                <a:gd name="T3" fmla="*/ 1 h 77"/>
                <a:gd name="T4" fmla="*/ 53 w 76"/>
                <a:gd name="T5" fmla="*/ 2 h 77"/>
                <a:gd name="T6" fmla="*/ 60 w 76"/>
                <a:gd name="T7" fmla="*/ 7 h 77"/>
                <a:gd name="T8" fmla="*/ 66 w 76"/>
                <a:gd name="T9" fmla="*/ 11 h 77"/>
                <a:gd name="T10" fmla="*/ 70 w 76"/>
                <a:gd name="T11" fmla="*/ 17 h 77"/>
                <a:gd name="T12" fmla="*/ 73 w 76"/>
                <a:gd name="T13" fmla="*/ 24 h 77"/>
                <a:gd name="T14" fmla="*/ 76 w 76"/>
                <a:gd name="T15" fmla="*/ 31 h 77"/>
                <a:gd name="T16" fmla="*/ 76 w 76"/>
                <a:gd name="T17" fmla="*/ 38 h 77"/>
                <a:gd name="T18" fmla="*/ 76 w 76"/>
                <a:gd name="T19" fmla="*/ 46 h 77"/>
                <a:gd name="T20" fmla="*/ 73 w 76"/>
                <a:gd name="T21" fmla="*/ 53 h 77"/>
                <a:gd name="T22" fmla="*/ 70 w 76"/>
                <a:gd name="T23" fmla="*/ 60 h 77"/>
                <a:gd name="T24" fmla="*/ 66 w 76"/>
                <a:gd name="T25" fmla="*/ 66 h 77"/>
                <a:gd name="T26" fmla="*/ 60 w 76"/>
                <a:gd name="T27" fmla="*/ 70 h 77"/>
                <a:gd name="T28" fmla="*/ 53 w 76"/>
                <a:gd name="T29" fmla="*/ 74 h 77"/>
                <a:gd name="T30" fmla="*/ 46 w 76"/>
                <a:gd name="T31" fmla="*/ 76 h 77"/>
                <a:gd name="T32" fmla="*/ 39 w 76"/>
                <a:gd name="T33" fmla="*/ 77 h 77"/>
                <a:gd name="T34" fmla="*/ 30 w 76"/>
                <a:gd name="T35" fmla="*/ 76 h 77"/>
                <a:gd name="T36" fmla="*/ 23 w 76"/>
                <a:gd name="T37" fmla="*/ 74 h 77"/>
                <a:gd name="T38" fmla="*/ 17 w 76"/>
                <a:gd name="T39" fmla="*/ 70 h 77"/>
                <a:gd name="T40" fmla="*/ 11 w 76"/>
                <a:gd name="T41" fmla="*/ 66 h 77"/>
                <a:gd name="T42" fmla="*/ 5 w 76"/>
                <a:gd name="T43" fmla="*/ 60 h 77"/>
                <a:gd name="T44" fmla="*/ 3 w 76"/>
                <a:gd name="T45" fmla="*/ 53 h 77"/>
                <a:gd name="T46" fmla="*/ 0 w 76"/>
                <a:gd name="T47" fmla="*/ 46 h 77"/>
                <a:gd name="T48" fmla="*/ 0 w 76"/>
                <a:gd name="T49" fmla="*/ 38 h 77"/>
                <a:gd name="T50" fmla="*/ 0 w 76"/>
                <a:gd name="T51" fmla="*/ 31 h 77"/>
                <a:gd name="T52" fmla="*/ 3 w 76"/>
                <a:gd name="T53" fmla="*/ 24 h 77"/>
                <a:gd name="T54" fmla="*/ 5 w 76"/>
                <a:gd name="T55" fmla="*/ 17 h 77"/>
                <a:gd name="T56" fmla="*/ 11 w 76"/>
                <a:gd name="T57" fmla="*/ 11 h 77"/>
                <a:gd name="T58" fmla="*/ 17 w 76"/>
                <a:gd name="T59" fmla="*/ 7 h 77"/>
                <a:gd name="T60" fmla="*/ 23 w 76"/>
                <a:gd name="T61" fmla="*/ 2 h 77"/>
                <a:gd name="T62" fmla="*/ 30 w 76"/>
                <a:gd name="T63" fmla="*/ 1 h 77"/>
                <a:gd name="T64" fmla="*/ 39 w 76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6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3" y="24"/>
                  </a:lnTo>
                  <a:lnTo>
                    <a:pt x="76" y="31"/>
                  </a:lnTo>
                  <a:lnTo>
                    <a:pt x="76" y="38"/>
                  </a:lnTo>
                  <a:lnTo>
                    <a:pt x="76" y="46"/>
                  </a:lnTo>
                  <a:lnTo>
                    <a:pt x="73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5" y="60"/>
                  </a:lnTo>
                  <a:lnTo>
                    <a:pt x="3" y="53"/>
                  </a:lnTo>
                  <a:lnTo>
                    <a:pt x="0" y="46"/>
                  </a:lnTo>
                  <a:lnTo>
                    <a:pt x="0" y="38"/>
                  </a:lnTo>
                  <a:lnTo>
                    <a:pt x="0" y="31"/>
                  </a:lnTo>
                  <a:lnTo>
                    <a:pt x="3" y="24"/>
                  </a:lnTo>
                  <a:lnTo>
                    <a:pt x="5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593"/>
            <p:cNvSpPr>
              <a:spLocks/>
            </p:cNvSpPr>
            <p:nvPr/>
          </p:nvSpPr>
          <p:spPr bwMode="auto">
            <a:xfrm>
              <a:off x="786000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7 w 78"/>
                <a:gd name="T3" fmla="*/ 1 h 77"/>
                <a:gd name="T4" fmla="*/ 55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5 w 78"/>
                <a:gd name="T29" fmla="*/ 74 h 77"/>
                <a:gd name="T30" fmla="*/ 47 w 78"/>
                <a:gd name="T31" fmla="*/ 76 h 77"/>
                <a:gd name="T32" fmla="*/ 39 w 78"/>
                <a:gd name="T33" fmla="*/ 77 h 77"/>
                <a:gd name="T34" fmla="*/ 32 w 78"/>
                <a:gd name="T35" fmla="*/ 76 h 77"/>
                <a:gd name="T36" fmla="*/ 24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4 w 78"/>
                <a:gd name="T61" fmla="*/ 2 h 77"/>
                <a:gd name="T62" fmla="*/ 32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7" y="1"/>
                  </a:lnTo>
                  <a:lnTo>
                    <a:pt x="55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5" y="74"/>
                  </a:lnTo>
                  <a:lnTo>
                    <a:pt x="47" y="76"/>
                  </a:lnTo>
                  <a:lnTo>
                    <a:pt x="39" y="77"/>
                  </a:lnTo>
                  <a:lnTo>
                    <a:pt x="32" y="76"/>
                  </a:lnTo>
                  <a:lnTo>
                    <a:pt x="24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4" y="2"/>
                  </a:lnTo>
                  <a:lnTo>
                    <a:pt x="32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594"/>
            <p:cNvSpPr>
              <a:spLocks/>
            </p:cNvSpPr>
            <p:nvPr/>
          </p:nvSpPr>
          <p:spPr bwMode="auto">
            <a:xfrm>
              <a:off x="711745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6 w 78"/>
                <a:gd name="T3" fmla="*/ 1 h 77"/>
                <a:gd name="T4" fmla="*/ 53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3 w 78"/>
                <a:gd name="T29" fmla="*/ 74 h 77"/>
                <a:gd name="T30" fmla="*/ 46 w 78"/>
                <a:gd name="T31" fmla="*/ 76 h 77"/>
                <a:gd name="T32" fmla="*/ 39 w 78"/>
                <a:gd name="T33" fmla="*/ 77 h 77"/>
                <a:gd name="T34" fmla="*/ 30 w 78"/>
                <a:gd name="T35" fmla="*/ 76 h 77"/>
                <a:gd name="T36" fmla="*/ 23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3 w 78"/>
                <a:gd name="T61" fmla="*/ 2 h 77"/>
                <a:gd name="T62" fmla="*/ 30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242020" y="881376"/>
            <a:ext cx="819154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ko-KR" altLang="en-US" sz="1200" b="1" spc="-150" dirty="0" smtClean="0">
                <a:latin typeface="+mn-ea"/>
              </a:rPr>
              <a:t>㈜ </a:t>
            </a:r>
            <a:r>
              <a:rPr lang="ko-KR" altLang="en-US" sz="1200" b="1" spc="-150" dirty="0" err="1" smtClean="0">
                <a:latin typeface="+mn-ea"/>
              </a:rPr>
              <a:t>케이씨에스</a:t>
            </a:r>
            <a:r>
              <a:rPr lang="ko-KR" altLang="en-US" sz="1200" b="1" spc="-150" dirty="0" smtClean="0">
                <a:latin typeface="+mn-ea"/>
              </a:rPr>
              <a:t> </a:t>
            </a:r>
            <a:r>
              <a:rPr lang="en-US" altLang="ko-KR" sz="1200" b="1" spc="-150" dirty="0" smtClean="0">
                <a:latin typeface="+mn-ea"/>
              </a:rPr>
              <a:t>KEY7  </a:t>
            </a:r>
            <a:r>
              <a:rPr lang="ko-KR" altLang="en-US" sz="1200" b="1" spc="-150" dirty="0" smtClean="0">
                <a:latin typeface="+mn-ea"/>
              </a:rPr>
              <a:t>제원 소개</a:t>
            </a:r>
            <a:r>
              <a:rPr lang="en-US" altLang="ko-KR" sz="1200" b="1" spc="-150" dirty="0" smtClean="0">
                <a:latin typeface="+mn-ea"/>
              </a:rPr>
              <a:t>.</a:t>
            </a:r>
            <a:endParaRPr lang="ko-KR" altLang="en-US" sz="1050" b="1" spc="-150" dirty="0"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28137" y="1302211"/>
            <a:ext cx="4087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나눔고딕"/>
              </a:rPr>
              <a:t>DEEK CCTV (</a:t>
            </a:r>
            <a:r>
              <a:rPr lang="ko-KR" alt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나눔고딕"/>
              </a:rPr>
              <a:t>주</a:t>
            </a:r>
            <a:r>
              <a:rPr lang="en-US" altLang="ko-KR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나눔고딕"/>
              </a:rPr>
              <a:t>)</a:t>
            </a:r>
            <a:r>
              <a:rPr lang="ko-KR" altLang="en-US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나눔고딕"/>
              </a:rPr>
              <a:t>케이씨에스</a:t>
            </a:r>
            <a:r>
              <a:rPr lang="en-US" altLang="ko-KR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나눔고딕"/>
              </a:rPr>
              <a:t> </a:t>
            </a:r>
            <a:r>
              <a:rPr lang="ko-KR" alt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나눔고딕"/>
              </a:rPr>
              <a:t>적용 기술</a:t>
            </a:r>
            <a:endParaRPr lang="en-US" altLang="ko-KR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나눔고딕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0339" y="1369910"/>
            <a:ext cx="896976" cy="954845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14" name="직사각형 13"/>
          <p:cNvSpPr/>
          <p:nvPr/>
        </p:nvSpPr>
        <p:spPr>
          <a:xfrm>
            <a:off x="927146" y="2901252"/>
            <a:ext cx="6757114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US" altLang="ko-KR" sz="1400" b="0" cap="none" spc="0" dirty="0" smtClean="0">
                <a:ln w="0"/>
                <a:solidFill>
                  <a:srgbClr val="C00000"/>
                </a:solidFill>
              </a:rPr>
              <a:t>PKCS #11 </a:t>
            </a:r>
            <a:r>
              <a:rPr lang="ko-KR" altLang="en-US" sz="1400" b="0" cap="none" spc="0" dirty="0" smtClean="0">
                <a:ln w="0"/>
                <a:solidFill>
                  <a:srgbClr val="C00000"/>
                </a:solidFill>
              </a:rPr>
              <a:t>공개키 </a:t>
            </a:r>
            <a:r>
              <a:rPr lang="ko-KR" altLang="en-US" sz="1400" dirty="0" smtClean="0">
                <a:ln w="0"/>
                <a:solidFill>
                  <a:srgbClr val="C00000"/>
                </a:solidFill>
              </a:rPr>
              <a:t>암호 표준 기반 암호  </a:t>
            </a:r>
            <a:r>
              <a:rPr lang="ko-KR" altLang="en-US" sz="1400" b="0" cap="none" spc="0" dirty="0" smtClean="0">
                <a:ln w="0"/>
                <a:solidFill>
                  <a:srgbClr val="C00000"/>
                </a:solidFill>
              </a:rPr>
              <a:t>알고리즘 탑재</a:t>
            </a:r>
            <a:r>
              <a:rPr lang="ko-KR" altLang="en-US" sz="1400" b="0" cap="none" spc="0" dirty="0" smtClean="0">
                <a:ln w="0"/>
                <a:solidFill>
                  <a:schemeClr val="accent1"/>
                </a:solidFill>
              </a:rPr>
              <a:t>한 </a:t>
            </a:r>
            <a:r>
              <a:rPr lang="en-US" altLang="ko-KR" sz="1400" dirty="0" err="1" smtClean="0">
                <a:ln w="0"/>
                <a:solidFill>
                  <a:schemeClr val="accent1"/>
                </a:solidFill>
              </a:rPr>
              <a:t>SoC</a:t>
            </a:r>
            <a:r>
              <a:rPr lang="en-US" altLang="ko-KR" sz="1400" dirty="0" smtClean="0">
                <a:ln w="0"/>
                <a:solidFill>
                  <a:schemeClr val="accent1"/>
                </a:solidFill>
              </a:rPr>
              <a:t> </a:t>
            </a:r>
            <a:r>
              <a:rPr lang="ko-KR" altLang="en-US" sz="1400" dirty="0" smtClean="0">
                <a:ln w="0"/>
                <a:solidFill>
                  <a:schemeClr val="accent1"/>
                </a:solidFill>
              </a:rPr>
              <a:t>암호 칩 </a:t>
            </a:r>
            <a:r>
              <a:rPr lang="en-US" altLang="ko-KR" sz="1400" b="0" cap="none" spc="0" dirty="0" smtClean="0">
                <a:ln w="0"/>
                <a:solidFill>
                  <a:schemeClr val="accent1"/>
                </a:solidFill>
              </a:rPr>
              <a:t>(</a:t>
            </a:r>
            <a:r>
              <a:rPr lang="ko-KR" altLang="en-US" sz="1400" b="0" cap="none" spc="0" dirty="0" smtClean="0">
                <a:ln w="0"/>
                <a:solidFill>
                  <a:schemeClr val="accent1"/>
                </a:solidFill>
              </a:rPr>
              <a:t>암호 </a:t>
            </a:r>
            <a:r>
              <a:rPr lang="en-US" altLang="ko-KR" sz="1400" b="0" cap="none" spc="0" dirty="0" smtClean="0">
                <a:ln w="0"/>
                <a:solidFill>
                  <a:schemeClr val="accent1"/>
                </a:solidFill>
              </a:rPr>
              <a:t>MCU </a:t>
            </a:r>
            <a:r>
              <a:rPr lang="ko-KR" altLang="en-US" sz="1400" b="0" cap="none" spc="0" dirty="0" smtClean="0">
                <a:ln w="0"/>
                <a:solidFill>
                  <a:schemeClr val="accent1"/>
                </a:solidFill>
              </a:rPr>
              <a:t>칩</a:t>
            </a:r>
            <a:r>
              <a:rPr lang="en-US" altLang="ko-KR" sz="1400" b="0" cap="none" spc="0" dirty="0" smtClean="0">
                <a:ln w="0"/>
                <a:solidFill>
                  <a:schemeClr val="accent1"/>
                </a:solidFill>
              </a:rPr>
              <a:t>)</a:t>
            </a:r>
            <a:endParaRPr lang="en-US" altLang="ko-KR" sz="1400" b="0" cap="none" spc="0" dirty="0">
              <a:ln w="0"/>
              <a:solidFill>
                <a:schemeClr val="accent1"/>
              </a:solidFill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940035" y="3225954"/>
            <a:ext cx="7207623" cy="3092188"/>
            <a:chOff x="1267034" y="2143537"/>
            <a:chExt cx="7277100" cy="2840708"/>
          </a:xfrm>
        </p:grpSpPr>
        <p:sp>
          <p:nvSpPr>
            <p:cNvPr id="16" name="한쪽 모서리는 잘리고 다른 쪽 모서리는 둥근 사각형 15"/>
            <p:cNvSpPr/>
            <p:nvPr/>
          </p:nvSpPr>
          <p:spPr bwMode="auto">
            <a:xfrm flipH="1" flipV="1">
              <a:off x="1267034" y="2143537"/>
              <a:ext cx="1843087" cy="395287"/>
            </a:xfrm>
            <a:prstGeom prst="snipRoundRect">
              <a:avLst>
                <a:gd name="adj1" fmla="val 0"/>
                <a:gd name="adj2" fmla="val 16667"/>
              </a:avLst>
            </a:prstGeom>
            <a:gradFill>
              <a:gsLst>
                <a:gs pos="69000">
                  <a:schemeClr val="bg1">
                    <a:alpha val="9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1200000" scaled="0"/>
            </a:gradFill>
            <a:ln>
              <a:noFill/>
            </a:ln>
            <a:effectLst>
              <a:outerShdw blurRad="63500" algn="ctr" rotWithShape="0">
                <a:srgbClr val="00607A">
                  <a:alpha val="8862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1400"/>
            </a:p>
          </p:txBody>
        </p:sp>
        <p:sp>
          <p:nvSpPr>
            <p:cNvPr id="17" name="평행 사변형 16"/>
            <p:cNvSpPr/>
            <p:nvPr/>
          </p:nvSpPr>
          <p:spPr bwMode="auto">
            <a:xfrm>
              <a:off x="3005346" y="2143537"/>
              <a:ext cx="5538788" cy="395287"/>
            </a:xfrm>
            <a:prstGeom prst="parallelogram">
              <a:avLst>
                <a:gd name="adj" fmla="val 0"/>
              </a:avLst>
            </a:prstGeom>
            <a:gradFill>
              <a:gsLst>
                <a:gs pos="47000">
                  <a:schemeClr val="accent5">
                    <a:lumMod val="20000"/>
                    <a:lumOff val="80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  <a:effectLst>
              <a:outerShdw blurRad="63500" algn="ctr" rotWithShape="0">
                <a:srgbClr val="00607A">
                  <a:alpha val="8862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1400"/>
            </a:p>
          </p:txBody>
        </p:sp>
        <p:sp>
          <p:nvSpPr>
            <p:cNvPr id="18" name="한쪽 모서리는 잘리고 다른 쪽 모서리는 둥근 사각형 17"/>
            <p:cNvSpPr/>
            <p:nvPr/>
          </p:nvSpPr>
          <p:spPr bwMode="auto">
            <a:xfrm flipH="1" flipV="1">
              <a:off x="1267034" y="2562637"/>
              <a:ext cx="1843087" cy="396875"/>
            </a:xfrm>
            <a:prstGeom prst="snipRoundRect">
              <a:avLst>
                <a:gd name="adj1" fmla="val 0"/>
                <a:gd name="adj2" fmla="val 16667"/>
              </a:avLst>
            </a:prstGeom>
            <a:gradFill>
              <a:gsLst>
                <a:gs pos="69000">
                  <a:schemeClr val="bg1">
                    <a:alpha val="9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1200000" scaled="0"/>
            </a:gradFill>
            <a:ln>
              <a:noFill/>
            </a:ln>
            <a:effectLst>
              <a:outerShdw blurRad="63500" algn="ctr" rotWithShape="0">
                <a:srgbClr val="00607A">
                  <a:alpha val="8862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1400"/>
            </a:p>
          </p:txBody>
        </p:sp>
        <p:sp>
          <p:nvSpPr>
            <p:cNvPr id="19" name="한쪽 모서리는 잘리고 다른 쪽 모서리는 둥근 사각형 18"/>
            <p:cNvSpPr/>
            <p:nvPr/>
          </p:nvSpPr>
          <p:spPr bwMode="auto">
            <a:xfrm flipH="1" flipV="1">
              <a:off x="1267034" y="2976974"/>
              <a:ext cx="1843087" cy="398463"/>
            </a:xfrm>
            <a:prstGeom prst="snipRoundRect">
              <a:avLst>
                <a:gd name="adj1" fmla="val 0"/>
                <a:gd name="adj2" fmla="val 16667"/>
              </a:avLst>
            </a:prstGeom>
            <a:gradFill>
              <a:gsLst>
                <a:gs pos="69000">
                  <a:schemeClr val="bg1">
                    <a:alpha val="9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1200000" scaled="0"/>
            </a:gradFill>
            <a:ln>
              <a:noFill/>
            </a:ln>
            <a:effectLst>
              <a:outerShdw blurRad="63500" algn="ctr" rotWithShape="0">
                <a:srgbClr val="00607A">
                  <a:alpha val="8862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1400"/>
            </a:p>
          </p:txBody>
        </p:sp>
        <p:sp>
          <p:nvSpPr>
            <p:cNvPr id="20" name="한쪽 모서리는 잘리고 다른 쪽 모서리는 둥근 사각형 19"/>
            <p:cNvSpPr/>
            <p:nvPr/>
          </p:nvSpPr>
          <p:spPr bwMode="auto">
            <a:xfrm flipH="1" flipV="1">
              <a:off x="1267034" y="3364324"/>
              <a:ext cx="1841500" cy="396875"/>
            </a:xfrm>
            <a:prstGeom prst="snipRoundRect">
              <a:avLst>
                <a:gd name="adj1" fmla="val 0"/>
                <a:gd name="adj2" fmla="val 16667"/>
              </a:avLst>
            </a:prstGeom>
            <a:gradFill>
              <a:gsLst>
                <a:gs pos="69000">
                  <a:schemeClr val="bg1">
                    <a:alpha val="9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1200000" scaled="0"/>
            </a:gradFill>
            <a:ln>
              <a:noFill/>
            </a:ln>
            <a:effectLst>
              <a:outerShdw blurRad="63500" algn="ctr" rotWithShape="0">
                <a:srgbClr val="00607A">
                  <a:alpha val="8862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1400"/>
            </a:p>
          </p:txBody>
        </p:sp>
        <p:sp>
          <p:nvSpPr>
            <p:cNvPr id="21" name="평행 사변형 20"/>
            <p:cNvSpPr/>
            <p:nvPr/>
          </p:nvSpPr>
          <p:spPr bwMode="auto">
            <a:xfrm>
              <a:off x="3005346" y="2976974"/>
              <a:ext cx="5538788" cy="398463"/>
            </a:xfrm>
            <a:prstGeom prst="parallelogram">
              <a:avLst>
                <a:gd name="adj" fmla="val 0"/>
              </a:avLst>
            </a:prstGeom>
            <a:gradFill>
              <a:gsLst>
                <a:gs pos="47000">
                  <a:schemeClr val="accent5">
                    <a:lumMod val="20000"/>
                    <a:lumOff val="80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  <a:effectLst>
              <a:outerShdw blurRad="63500" algn="ctr" rotWithShape="0">
                <a:srgbClr val="00607A">
                  <a:alpha val="8862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1400"/>
            </a:p>
          </p:txBody>
        </p:sp>
        <p:sp>
          <p:nvSpPr>
            <p:cNvPr id="22" name="평행 사변형 21"/>
            <p:cNvSpPr/>
            <p:nvPr/>
          </p:nvSpPr>
          <p:spPr bwMode="auto">
            <a:xfrm>
              <a:off x="3005346" y="2549937"/>
              <a:ext cx="5538788" cy="396875"/>
            </a:xfrm>
            <a:prstGeom prst="parallelogram">
              <a:avLst>
                <a:gd name="adj" fmla="val 0"/>
              </a:avLst>
            </a:prstGeom>
            <a:gradFill>
              <a:gsLst>
                <a:gs pos="47000">
                  <a:schemeClr val="accent5">
                    <a:lumMod val="20000"/>
                    <a:lumOff val="80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  <a:effectLst>
              <a:outerShdw blurRad="63500" algn="ctr" rotWithShape="0">
                <a:srgbClr val="00607A">
                  <a:alpha val="8862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1400"/>
            </a:p>
          </p:txBody>
        </p:sp>
        <p:sp>
          <p:nvSpPr>
            <p:cNvPr id="23" name="평행 사변형 22"/>
            <p:cNvSpPr/>
            <p:nvPr/>
          </p:nvSpPr>
          <p:spPr bwMode="auto">
            <a:xfrm>
              <a:off x="3005346" y="3364324"/>
              <a:ext cx="5538788" cy="396875"/>
            </a:xfrm>
            <a:prstGeom prst="parallelogram">
              <a:avLst>
                <a:gd name="adj" fmla="val 0"/>
              </a:avLst>
            </a:prstGeom>
            <a:gradFill>
              <a:gsLst>
                <a:gs pos="47000">
                  <a:schemeClr val="accent5">
                    <a:lumMod val="20000"/>
                    <a:lumOff val="80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  <a:effectLst>
              <a:outerShdw blurRad="63500" algn="ctr" rotWithShape="0">
                <a:srgbClr val="00607A">
                  <a:alpha val="8862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1400"/>
            </a:p>
          </p:txBody>
        </p:sp>
        <p:sp>
          <p:nvSpPr>
            <p:cNvPr id="24" name="TextBox 61"/>
            <p:cNvSpPr txBox="1"/>
            <p:nvPr/>
          </p:nvSpPr>
          <p:spPr bwMode="auto">
            <a:xfrm>
              <a:off x="1799442" y="2196209"/>
              <a:ext cx="703122" cy="28274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sz="1400" b="1" spc="-100" dirty="0">
                  <a:gradFill>
                    <a:gsLst>
                      <a:gs pos="0">
                        <a:srgbClr val="003960"/>
                      </a:gs>
                      <a:gs pos="100000">
                        <a:srgbClr val="003960"/>
                      </a:gs>
                    </a:gsLst>
                    <a:lin ang="0"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-윤고딕150" pitchFamily="18" charset="-127"/>
                </a:rPr>
                <a:t>Package</a:t>
              </a:r>
              <a:endParaRPr lang="ko-KR" altLang="en-US" sz="1400" b="1" spc="-100" dirty="0">
                <a:gradFill>
                  <a:gsLst>
                    <a:gs pos="0">
                      <a:srgbClr val="003960"/>
                    </a:gs>
                    <a:gs pos="100000">
                      <a:srgbClr val="003960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-윤고딕150" pitchFamily="18" charset="-127"/>
              </a:endParaRPr>
            </a:p>
          </p:txBody>
        </p:sp>
        <p:sp>
          <p:nvSpPr>
            <p:cNvPr id="25" name="TextBox 63"/>
            <p:cNvSpPr txBox="1"/>
            <p:nvPr/>
          </p:nvSpPr>
          <p:spPr bwMode="auto">
            <a:xfrm>
              <a:off x="1678253" y="2606922"/>
              <a:ext cx="945502" cy="28274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sz="1400" b="1" spc="-100" dirty="0">
                  <a:gradFill>
                    <a:gsLst>
                      <a:gs pos="0">
                        <a:srgbClr val="003960"/>
                      </a:gs>
                      <a:gs pos="100000">
                        <a:srgbClr val="003960"/>
                      </a:gs>
                    </a:gsLst>
                    <a:lin ang="0"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-윤고딕150" pitchFamily="18" charset="-127"/>
                </a:rPr>
                <a:t>CPU / MEM</a:t>
              </a:r>
              <a:endParaRPr lang="ko-KR" altLang="en-US" sz="1400" b="1" spc="-100" dirty="0">
                <a:gradFill>
                  <a:gsLst>
                    <a:gs pos="0">
                      <a:srgbClr val="003960"/>
                    </a:gs>
                    <a:gs pos="100000">
                      <a:srgbClr val="003960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-윤고딕150" pitchFamily="18" charset="-127"/>
              </a:endParaRPr>
            </a:p>
          </p:txBody>
        </p:sp>
        <p:sp>
          <p:nvSpPr>
            <p:cNvPr id="26" name="TextBox 64"/>
            <p:cNvSpPr txBox="1"/>
            <p:nvPr/>
          </p:nvSpPr>
          <p:spPr bwMode="auto">
            <a:xfrm>
              <a:off x="1650905" y="3030380"/>
              <a:ext cx="1000205" cy="28274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sz="1400" b="1" spc="-100" dirty="0" smtClean="0">
                  <a:gradFill>
                    <a:gsLst>
                      <a:gs pos="0">
                        <a:srgbClr val="003960"/>
                      </a:gs>
                      <a:gs pos="100000">
                        <a:srgbClr val="003960"/>
                      </a:gs>
                    </a:gsLst>
                    <a:lin ang="0"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-윤고딕150" pitchFamily="18" charset="-127"/>
                </a:rPr>
                <a:t>IO (Interface)</a:t>
              </a:r>
              <a:endParaRPr lang="ko-KR" altLang="en-US" sz="1400" b="1" spc="-100" dirty="0">
                <a:gradFill>
                  <a:gsLst>
                    <a:gs pos="0">
                      <a:srgbClr val="003960"/>
                    </a:gs>
                    <a:gs pos="100000">
                      <a:srgbClr val="003960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-윤고딕150" pitchFamily="18" charset="-127"/>
              </a:endParaRPr>
            </a:p>
          </p:txBody>
        </p:sp>
        <p:sp>
          <p:nvSpPr>
            <p:cNvPr id="27" name="TextBox 65"/>
            <p:cNvSpPr txBox="1"/>
            <p:nvPr/>
          </p:nvSpPr>
          <p:spPr bwMode="auto">
            <a:xfrm>
              <a:off x="1720756" y="3438817"/>
              <a:ext cx="859723" cy="24316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80000"/>
                </a:lnSpc>
                <a:defRPr/>
              </a:pPr>
              <a:r>
                <a:rPr lang="ko-KR" altLang="en-US" sz="1400" b="1" spc="-100" dirty="0" smtClean="0">
                  <a:gradFill>
                    <a:gsLst>
                      <a:gs pos="0">
                        <a:srgbClr val="003960"/>
                      </a:gs>
                      <a:gs pos="100000">
                        <a:srgbClr val="003960"/>
                      </a:gs>
                    </a:gsLst>
                    <a:lin ang="0"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암호엔진</a:t>
              </a:r>
              <a:endParaRPr lang="en-US" altLang="ko-KR" sz="1400" b="1" spc="-100" dirty="0">
                <a:gradFill>
                  <a:gsLst>
                    <a:gs pos="0">
                      <a:srgbClr val="003960"/>
                    </a:gs>
                    <a:gs pos="100000">
                      <a:srgbClr val="003960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28" name="TextBox 66"/>
            <p:cNvSpPr txBox="1"/>
            <p:nvPr/>
          </p:nvSpPr>
          <p:spPr bwMode="auto">
            <a:xfrm>
              <a:off x="3116471" y="2189574"/>
              <a:ext cx="1945707" cy="28274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r>
                <a:rPr lang="en-US" altLang="ko-KR" sz="1400" b="1" spc="-100" dirty="0">
                  <a:solidFill>
                    <a:schemeClr val="accent5">
                      <a:lumMod val="50000"/>
                    </a:schemeClr>
                  </a:solidFill>
                  <a:ea typeface="-윤고딕140" pitchFamily="18" charset="-127"/>
                </a:rPr>
                <a:t>121-pin FBGA </a:t>
              </a:r>
              <a:r>
                <a:rPr lang="en-US" altLang="ko-KR" sz="1400" b="1" spc="-100" dirty="0" smtClean="0">
                  <a:solidFill>
                    <a:schemeClr val="accent5">
                      <a:lumMod val="50000"/>
                    </a:schemeClr>
                  </a:solidFill>
                  <a:ea typeface="-윤고딕140" pitchFamily="18" charset="-127"/>
                </a:rPr>
                <a:t>6mm </a:t>
              </a:r>
              <a:r>
                <a:rPr lang="en-US" altLang="ko-KR" sz="1400" b="1" spc="-100" dirty="0">
                  <a:solidFill>
                    <a:schemeClr val="accent5">
                      <a:lumMod val="50000"/>
                    </a:schemeClr>
                  </a:solidFill>
                  <a:ea typeface="-윤고딕140" pitchFamily="18" charset="-127"/>
                </a:rPr>
                <a:t>X 6 </a:t>
              </a:r>
              <a:r>
                <a:rPr lang="en-US" altLang="ko-KR" sz="1400" b="1" spc="-100" dirty="0" smtClean="0">
                  <a:solidFill>
                    <a:schemeClr val="accent5">
                      <a:lumMod val="50000"/>
                    </a:schemeClr>
                  </a:solidFill>
                  <a:ea typeface="-윤고딕140" pitchFamily="18" charset="-127"/>
                </a:rPr>
                <a:t>mm</a:t>
              </a:r>
              <a:endParaRPr lang="ko-KR" altLang="en-US" sz="1400" b="1" spc="-100" dirty="0">
                <a:solidFill>
                  <a:schemeClr val="accent5">
                    <a:lumMod val="50000"/>
                  </a:schemeClr>
                </a:solidFill>
                <a:ea typeface="-윤고딕140" pitchFamily="18" charset="-127"/>
              </a:endParaRPr>
            </a:p>
          </p:txBody>
        </p:sp>
        <p:sp>
          <p:nvSpPr>
            <p:cNvPr id="29" name="TextBox 68"/>
            <p:cNvSpPr txBox="1"/>
            <p:nvPr/>
          </p:nvSpPr>
          <p:spPr bwMode="auto">
            <a:xfrm>
              <a:off x="3116471" y="2610262"/>
              <a:ext cx="2642224" cy="28274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r>
                <a:rPr lang="en-US" altLang="ko-KR" sz="1400" b="1" spc="-100" dirty="0" smtClean="0">
                  <a:solidFill>
                    <a:schemeClr val="accent5">
                      <a:lumMod val="50000"/>
                    </a:schemeClr>
                  </a:solidFill>
                  <a:ea typeface="-윤고딕140" pitchFamily="18" charset="-127"/>
                </a:rPr>
                <a:t>ARM Cortex-M3, 512KB Flash </a:t>
              </a:r>
              <a:r>
                <a:rPr lang="en-US" altLang="ko-KR" sz="1400" b="1" spc="-100" dirty="0">
                  <a:solidFill>
                    <a:schemeClr val="accent5">
                      <a:lumMod val="50000"/>
                    </a:schemeClr>
                  </a:solidFill>
                  <a:ea typeface="-윤고딕140" pitchFamily="18" charset="-127"/>
                </a:rPr>
                <a:t>Memory</a:t>
              </a:r>
              <a:endParaRPr lang="ko-KR" altLang="en-US" sz="1400" b="1" spc="-100" dirty="0">
                <a:solidFill>
                  <a:schemeClr val="accent5">
                    <a:lumMod val="50000"/>
                  </a:schemeClr>
                </a:solidFill>
                <a:ea typeface="-윤고딕140" pitchFamily="18" charset="-127"/>
              </a:endParaRPr>
            </a:p>
          </p:txBody>
        </p:sp>
        <p:sp>
          <p:nvSpPr>
            <p:cNvPr id="30" name="TextBox 69"/>
            <p:cNvSpPr txBox="1"/>
            <p:nvPr/>
          </p:nvSpPr>
          <p:spPr bwMode="auto">
            <a:xfrm>
              <a:off x="3116471" y="3026187"/>
              <a:ext cx="2045597" cy="28274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r>
                <a:rPr lang="en-US" altLang="ko-KR" sz="1400" b="1" spc="-100" dirty="0">
                  <a:solidFill>
                    <a:schemeClr val="accent5">
                      <a:lumMod val="50000"/>
                    </a:schemeClr>
                  </a:solidFill>
                  <a:ea typeface="-윤고딕140" pitchFamily="18" charset="-127"/>
                </a:rPr>
                <a:t>Ethernet, SPI, I2C, UART, </a:t>
              </a:r>
              <a:r>
                <a:rPr lang="en-US" altLang="ko-KR" sz="1400" b="1" spc="-100" dirty="0" smtClean="0">
                  <a:solidFill>
                    <a:schemeClr val="accent5">
                      <a:lumMod val="50000"/>
                    </a:schemeClr>
                  </a:solidFill>
                  <a:ea typeface="-윤고딕140" pitchFamily="18" charset="-127"/>
                </a:rPr>
                <a:t>GPIO</a:t>
              </a:r>
              <a:endParaRPr lang="ko-KR" altLang="en-US" sz="1400" b="1" spc="-100" dirty="0">
                <a:solidFill>
                  <a:schemeClr val="accent5">
                    <a:lumMod val="50000"/>
                  </a:schemeClr>
                </a:solidFill>
                <a:ea typeface="-윤고딕140" pitchFamily="18" charset="-127"/>
              </a:endParaRPr>
            </a:p>
          </p:txBody>
        </p:sp>
        <p:sp>
          <p:nvSpPr>
            <p:cNvPr id="31" name="TextBox 70"/>
            <p:cNvSpPr txBox="1"/>
            <p:nvPr/>
          </p:nvSpPr>
          <p:spPr bwMode="auto">
            <a:xfrm>
              <a:off x="3114883" y="3435762"/>
              <a:ext cx="5429251" cy="24316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80000"/>
                </a:lnSpc>
                <a:defRPr/>
              </a:pPr>
              <a:r>
                <a:rPr lang="en-US" altLang="ko-KR" sz="1400" b="1" spc="-100" dirty="0" smtClean="0">
                  <a:solidFill>
                    <a:schemeClr val="accent5">
                      <a:lumMod val="50000"/>
                    </a:schemeClr>
                  </a:solidFill>
                  <a:ea typeface="-윤고딕140" pitchFamily="18" charset="-127"/>
                </a:rPr>
                <a:t>AES, ARIA, ECC, SHA-256, HMAC, TRNG, PUF </a:t>
              </a:r>
              <a:r>
                <a:rPr lang="ko-KR" altLang="en-US" sz="1400" b="1" spc="-100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하드웨어 구현</a:t>
              </a:r>
              <a:endParaRPr lang="ko-KR" altLang="en-US" sz="1400" b="1" spc="-100" dirty="0">
                <a:solidFill>
                  <a:schemeClr val="accent5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2" name="한쪽 모서리는 잘리고 다른 쪽 모서리는 둥근 사각형 31"/>
            <p:cNvSpPr/>
            <p:nvPr/>
          </p:nvSpPr>
          <p:spPr bwMode="auto">
            <a:xfrm flipH="1" flipV="1">
              <a:off x="1267034" y="3770724"/>
              <a:ext cx="1841500" cy="396875"/>
            </a:xfrm>
            <a:prstGeom prst="snipRoundRect">
              <a:avLst>
                <a:gd name="adj1" fmla="val 0"/>
                <a:gd name="adj2" fmla="val 16667"/>
              </a:avLst>
            </a:prstGeom>
            <a:gradFill>
              <a:gsLst>
                <a:gs pos="69000">
                  <a:schemeClr val="bg1">
                    <a:alpha val="9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1200000" scaled="0"/>
            </a:gradFill>
            <a:ln>
              <a:noFill/>
            </a:ln>
            <a:effectLst>
              <a:outerShdw blurRad="63500" algn="ctr" rotWithShape="0">
                <a:srgbClr val="00607A">
                  <a:alpha val="8862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1400"/>
            </a:p>
          </p:txBody>
        </p:sp>
        <p:sp>
          <p:nvSpPr>
            <p:cNvPr id="33" name="평행 사변형 32"/>
            <p:cNvSpPr/>
            <p:nvPr/>
          </p:nvSpPr>
          <p:spPr bwMode="auto">
            <a:xfrm>
              <a:off x="3005346" y="3770724"/>
              <a:ext cx="5538788" cy="396875"/>
            </a:xfrm>
            <a:prstGeom prst="parallelogram">
              <a:avLst>
                <a:gd name="adj" fmla="val 0"/>
              </a:avLst>
            </a:prstGeom>
            <a:gradFill>
              <a:gsLst>
                <a:gs pos="47000">
                  <a:schemeClr val="accent5">
                    <a:lumMod val="20000"/>
                    <a:lumOff val="80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  <a:effectLst>
              <a:outerShdw blurRad="63500" algn="ctr" rotWithShape="0">
                <a:srgbClr val="00607A">
                  <a:alpha val="8862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1400"/>
            </a:p>
          </p:txBody>
        </p:sp>
        <p:sp>
          <p:nvSpPr>
            <p:cNvPr id="34" name="TextBox 73"/>
            <p:cNvSpPr txBox="1"/>
            <p:nvPr/>
          </p:nvSpPr>
          <p:spPr bwMode="auto">
            <a:xfrm>
              <a:off x="1720757" y="3845217"/>
              <a:ext cx="859723" cy="24316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80000"/>
                </a:lnSpc>
                <a:defRPr/>
              </a:pPr>
              <a:r>
                <a:rPr lang="ko-KR" altLang="en-US" sz="1400" b="1" spc="-100" dirty="0" smtClean="0">
                  <a:gradFill>
                    <a:gsLst>
                      <a:gs pos="0">
                        <a:srgbClr val="003960"/>
                      </a:gs>
                      <a:gs pos="100000">
                        <a:srgbClr val="003960"/>
                      </a:gs>
                    </a:gsLst>
                    <a:lin ang="0"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응용환경</a:t>
              </a:r>
              <a:endParaRPr lang="en-US" altLang="ko-KR" sz="1400" b="1" spc="-100" dirty="0">
                <a:gradFill>
                  <a:gsLst>
                    <a:gs pos="0">
                      <a:srgbClr val="003960"/>
                    </a:gs>
                    <a:gs pos="100000">
                      <a:srgbClr val="003960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35" name="TextBox 74"/>
            <p:cNvSpPr txBox="1"/>
            <p:nvPr/>
          </p:nvSpPr>
          <p:spPr bwMode="auto">
            <a:xfrm>
              <a:off x="3114884" y="3842162"/>
              <a:ext cx="5189538" cy="243162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80000"/>
                </a:lnSpc>
                <a:defRPr/>
              </a:pPr>
              <a:r>
                <a:rPr lang="en-US" altLang="ko-KR" sz="1400" b="1" spc="-100" dirty="0" smtClean="0">
                  <a:solidFill>
                    <a:schemeClr val="accent5">
                      <a:lumMod val="50000"/>
                    </a:schemeClr>
                  </a:solidFill>
                  <a:ea typeface="-윤고딕140" pitchFamily="18" charset="-127"/>
                </a:rPr>
                <a:t>PKCS#11 </a:t>
              </a:r>
              <a:r>
                <a:rPr lang="ko-KR" altLang="en-US" sz="1400" b="1" spc="-100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표준 프로토콜 </a:t>
              </a:r>
              <a:endParaRPr lang="ko-KR" altLang="en-US" sz="1400" b="1" spc="-100" dirty="0">
                <a:solidFill>
                  <a:schemeClr val="accent5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6" name="한쪽 모서리는 잘리고 다른 쪽 모서리는 둥근 사각형 35"/>
            <p:cNvSpPr/>
            <p:nvPr/>
          </p:nvSpPr>
          <p:spPr bwMode="auto">
            <a:xfrm flipH="1" flipV="1">
              <a:off x="1267034" y="4180970"/>
              <a:ext cx="1841500" cy="396875"/>
            </a:xfrm>
            <a:prstGeom prst="snipRoundRect">
              <a:avLst>
                <a:gd name="adj1" fmla="val 0"/>
                <a:gd name="adj2" fmla="val 16667"/>
              </a:avLst>
            </a:prstGeom>
            <a:gradFill>
              <a:gsLst>
                <a:gs pos="69000">
                  <a:schemeClr val="bg1">
                    <a:alpha val="9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1200000" scaled="0"/>
            </a:gradFill>
            <a:ln>
              <a:noFill/>
            </a:ln>
            <a:effectLst>
              <a:outerShdw blurRad="63500" algn="ctr" rotWithShape="0">
                <a:srgbClr val="00607A">
                  <a:alpha val="8862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1400"/>
            </a:p>
          </p:txBody>
        </p:sp>
        <p:sp>
          <p:nvSpPr>
            <p:cNvPr id="37" name="평행 사변형 36"/>
            <p:cNvSpPr/>
            <p:nvPr/>
          </p:nvSpPr>
          <p:spPr bwMode="auto">
            <a:xfrm>
              <a:off x="3005346" y="4180970"/>
              <a:ext cx="5538788" cy="396875"/>
            </a:xfrm>
            <a:prstGeom prst="parallelogram">
              <a:avLst>
                <a:gd name="adj" fmla="val 0"/>
              </a:avLst>
            </a:prstGeom>
            <a:gradFill>
              <a:gsLst>
                <a:gs pos="47000">
                  <a:schemeClr val="accent5">
                    <a:lumMod val="20000"/>
                    <a:lumOff val="80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  <a:effectLst>
              <a:outerShdw blurRad="63500" algn="ctr" rotWithShape="0">
                <a:srgbClr val="00607A">
                  <a:alpha val="8862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1400"/>
            </a:p>
          </p:txBody>
        </p:sp>
        <p:sp>
          <p:nvSpPr>
            <p:cNvPr id="38" name="TextBox 65"/>
            <p:cNvSpPr txBox="1"/>
            <p:nvPr/>
          </p:nvSpPr>
          <p:spPr bwMode="auto">
            <a:xfrm>
              <a:off x="1850135" y="4255464"/>
              <a:ext cx="600965" cy="24316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80000"/>
                </a:lnSpc>
                <a:defRPr/>
              </a:pPr>
              <a:r>
                <a:rPr lang="en-US" altLang="ko-KR" sz="1400" b="1" spc="-100" dirty="0">
                  <a:gradFill>
                    <a:gsLst>
                      <a:gs pos="0">
                        <a:srgbClr val="003960"/>
                      </a:gs>
                      <a:gs pos="100000">
                        <a:srgbClr val="003960"/>
                      </a:gs>
                    </a:gsLst>
                    <a:lin ang="0"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-윤고딕150" pitchFamily="18" charset="-127"/>
                </a:rPr>
                <a:t>Power</a:t>
              </a:r>
            </a:p>
          </p:txBody>
        </p:sp>
        <p:sp>
          <p:nvSpPr>
            <p:cNvPr id="39" name="TextBox 70"/>
            <p:cNvSpPr txBox="1"/>
            <p:nvPr/>
          </p:nvSpPr>
          <p:spPr bwMode="auto">
            <a:xfrm>
              <a:off x="3114884" y="4252408"/>
              <a:ext cx="5189538" cy="243162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80000"/>
                </a:lnSpc>
                <a:defRPr/>
              </a:pPr>
              <a:r>
                <a:rPr lang="en-US" altLang="ko-KR" sz="1400" b="1" spc="-100" dirty="0" smtClean="0">
                  <a:solidFill>
                    <a:schemeClr val="accent5">
                      <a:lumMod val="50000"/>
                    </a:schemeClr>
                  </a:solidFill>
                  <a:ea typeface="-윤고딕140" pitchFamily="18" charset="-127"/>
                </a:rPr>
                <a:t>120mA </a:t>
              </a:r>
              <a:r>
                <a:rPr lang="en-US" altLang="ko-KR" sz="1400" b="1" spc="-100" dirty="0">
                  <a:solidFill>
                    <a:schemeClr val="accent5">
                      <a:lumMod val="50000"/>
                    </a:schemeClr>
                  </a:solidFill>
                  <a:ea typeface="-윤고딕140" pitchFamily="18" charset="-127"/>
                </a:rPr>
                <a:t>@100Mhz (IO: 3.3V, Core: 1.2V)</a:t>
              </a:r>
              <a:endParaRPr lang="ko-KR" altLang="en-US" sz="1400" b="1" spc="-100" dirty="0">
                <a:solidFill>
                  <a:schemeClr val="accent5">
                    <a:lumMod val="50000"/>
                  </a:schemeClr>
                </a:solidFill>
                <a:ea typeface="-윤고딕140" pitchFamily="18" charset="-127"/>
              </a:endParaRPr>
            </a:p>
          </p:txBody>
        </p:sp>
        <p:sp>
          <p:nvSpPr>
            <p:cNvPr id="40" name="한쪽 모서리는 잘리고 다른 쪽 모서리는 둥근 사각형 39"/>
            <p:cNvSpPr/>
            <p:nvPr/>
          </p:nvSpPr>
          <p:spPr bwMode="auto">
            <a:xfrm flipH="1" flipV="1">
              <a:off x="1267034" y="4587370"/>
              <a:ext cx="1841500" cy="396875"/>
            </a:xfrm>
            <a:prstGeom prst="snipRoundRect">
              <a:avLst>
                <a:gd name="adj1" fmla="val 0"/>
                <a:gd name="adj2" fmla="val 16667"/>
              </a:avLst>
            </a:prstGeom>
            <a:gradFill>
              <a:gsLst>
                <a:gs pos="69000">
                  <a:schemeClr val="bg1">
                    <a:alpha val="9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1200000" scaled="0"/>
            </a:gradFill>
            <a:ln>
              <a:noFill/>
            </a:ln>
            <a:effectLst>
              <a:outerShdw blurRad="63500" algn="ctr" rotWithShape="0">
                <a:srgbClr val="00607A">
                  <a:alpha val="8862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1400"/>
            </a:p>
          </p:txBody>
        </p:sp>
        <p:sp>
          <p:nvSpPr>
            <p:cNvPr id="41" name="평행 사변형 40"/>
            <p:cNvSpPr/>
            <p:nvPr/>
          </p:nvSpPr>
          <p:spPr bwMode="auto">
            <a:xfrm>
              <a:off x="3005346" y="4587370"/>
              <a:ext cx="5538788" cy="396875"/>
            </a:xfrm>
            <a:prstGeom prst="parallelogram">
              <a:avLst>
                <a:gd name="adj" fmla="val 0"/>
              </a:avLst>
            </a:prstGeom>
            <a:gradFill>
              <a:gsLst>
                <a:gs pos="47000">
                  <a:schemeClr val="accent5">
                    <a:lumMod val="20000"/>
                    <a:lumOff val="80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  <a:effectLst>
              <a:outerShdw blurRad="63500" algn="ctr" rotWithShape="0">
                <a:srgbClr val="00607A">
                  <a:alpha val="8862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1400"/>
            </a:p>
          </p:txBody>
        </p:sp>
        <p:sp>
          <p:nvSpPr>
            <p:cNvPr id="42" name="TextBox 73"/>
            <p:cNvSpPr txBox="1"/>
            <p:nvPr/>
          </p:nvSpPr>
          <p:spPr bwMode="auto">
            <a:xfrm>
              <a:off x="1648282" y="4661863"/>
              <a:ext cx="1004672" cy="24316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80000"/>
                </a:lnSpc>
                <a:defRPr/>
              </a:pPr>
              <a:r>
                <a:rPr lang="en-US" altLang="ko-KR" sz="1400" b="1" spc="-100" dirty="0" smtClean="0">
                  <a:gradFill>
                    <a:gsLst>
                      <a:gs pos="0">
                        <a:srgbClr val="003960"/>
                      </a:gs>
                      <a:gs pos="100000">
                        <a:srgbClr val="003960"/>
                      </a:gs>
                    </a:gsLst>
                    <a:lin ang="0"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-윤고딕150" pitchFamily="18" charset="-127"/>
                </a:rPr>
                <a:t>Temperature</a:t>
              </a:r>
              <a:endParaRPr lang="en-US" altLang="ko-KR" sz="1400" b="1" spc="-100" dirty="0">
                <a:gradFill>
                  <a:gsLst>
                    <a:gs pos="0">
                      <a:srgbClr val="003960"/>
                    </a:gs>
                    <a:gs pos="100000">
                      <a:srgbClr val="003960"/>
                    </a:gs>
                  </a:gsLst>
                  <a:lin ang="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-윤고딕150" pitchFamily="18" charset="-127"/>
              </a:endParaRPr>
            </a:p>
          </p:txBody>
        </p:sp>
        <p:sp>
          <p:nvSpPr>
            <p:cNvPr id="43" name="TextBox 74"/>
            <p:cNvSpPr txBox="1"/>
            <p:nvPr/>
          </p:nvSpPr>
          <p:spPr bwMode="auto">
            <a:xfrm>
              <a:off x="3114884" y="4658808"/>
              <a:ext cx="5189538" cy="243162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80000"/>
                </a:lnSpc>
                <a:defRPr/>
              </a:pPr>
              <a:r>
                <a:rPr lang="en-US" altLang="ko-KR" sz="1400" b="1" spc="-100" dirty="0" smtClean="0">
                  <a:solidFill>
                    <a:schemeClr val="accent5">
                      <a:lumMod val="50000"/>
                    </a:schemeClr>
                  </a:solidFill>
                  <a:ea typeface="-윤고딕140" pitchFamily="18" charset="-127"/>
                </a:rPr>
                <a:t>-40°C  ~  +105°C</a:t>
              </a:r>
              <a:endParaRPr lang="ko-KR" altLang="en-US" sz="1400" b="1" spc="-100" dirty="0">
                <a:solidFill>
                  <a:schemeClr val="accent5">
                    <a:lumMod val="50000"/>
                  </a:schemeClr>
                </a:solidFill>
                <a:ea typeface="-윤고딕140" pitchFamily="18" charset="-127"/>
              </a:endParaRPr>
            </a:p>
          </p:txBody>
        </p:sp>
      </p:grpSp>
      <p:sp>
        <p:nvSpPr>
          <p:cNvPr id="44" name="직사각형 43"/>
          <p:cNvSpPr/>
          <p:nvPr/>
        </p:nvSpPr>
        <p:spPr>
          <a:xfrm>
            <a:off x="758208" y="2450447"/>
            <a:ext cx="2962203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40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KEV7 </a:t>
            </a:r>
            <a:r>
              <a:rPr lang="ko-KR" altLang="en-US" sz="140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표준 제원 </a:t>
            </a:r>
            <a:r>
              <a:rPr lang="en-US" altLang="ko-KR" sz="140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(KCS </a:t>
            </a:r>
            <a:r>
              <a:rPr lang="ko-KR" altLang="en-US" sz="140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암호 칩</a:t>
            </a:r>
            <a:r>
              <a:rPr lang="en-US" altLang="ko-KR" sz="140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en-US" altLang="ko-KR" sz="1400" b="0" cap="none" spc="0" dirty="0">
              <a:ln w="0"/>
              <a:solidFill>
                <a:schemeClr val="accent1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6758096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Picture 2" descr="http://www.siliconweek.es/wp-content/uploads/2014/11/IX5000-with-meeting-in-progress.jpg"/>
          <p:cNvPicPr>
            <a:picLocks noChangeAspect="1" noChangeArrowheads="1"/>
          </p:cNvPicPr>
          <p:nvPr/>
        </p:nvPicPr>
        <p:blipFill>
          <a:blip r:embed="rId2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063" y="1741969"/>
            <a:ext cx="4587759" cy="3164767"/>
          </a:xfrm>
          <a:prstGeom prst="rect">
            <a:avLst/>
          </a:prstGeom>
          <a:ln>
            <a:noFill/>
          </a:ln>
          <a:effectLst>
            <a:softEdge rad="6223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7" name="그룹 66"/>
          <p:cNvGrpSpPr/>
          <p:nvPr/>
        </p:nvGrpSpPr>
        <p:grpSpPr>
          <a:xfrm>
            <a:off x="4648487" y="2844728"/>
            <a:ext cx="5038124" cy="1082358"/>
            <a:chOff x="5156334" y="1405851"/>
            <a:chExt cx="4455323" cy="1082358"/>
          </a:xfrm>
        </p:grpSpPr>
        <p:sp>
          <p:nvSpPr>
            <p:cNvPr id="68" name="Rectangle 5"/>
            <p:cNvSpPr/>
            <p:nvPr/>
          </p:nvSpPr>
          <p:spPr>
            <a:xfrm>
              <a:off x="5830100" y="2057322"/>
              <a:ext cx="3781557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914082" latinLnBrk="0">
                <a:spcBef>
                  <a:spcPct val="0"/>
                </a:spcBef>
                <a:defRPr/>
              </a:pPr>
              <a:r>
                <a:rPr lang="en-US" altLang="ko-KR" sz="1400" b="1" kern="0" noProof="1" smtClean="0">
                  <a:latin typeface="나눔고딕" panose="020D0604000000000000" pitchFamily="50" charset="-127"/>
                  <a:ea typeface="나눔고딕" panose="020D0604000000000000" pitchFamily="50" charset="-127"/>
                  <a:cs typeface="Lato Light" panose="020F0402020204030203" pitchFamily="34" charset="0"/>
                </a:rPr>
                <a:t>DEEK Co.,Ltd business value and status</a:t>
              </a:r>
              <a:endParaRPr lang="ko-KR" altLang="en-US" sz="1400" b="1" kern="0" noProof="1">
                <a:latin typeface="나눔고딕" panose="020D0604000000000000" pitchFamily="50" charset="-127"/>
                <a:ea typeface="나눔고딕" panose="020D0604000000000000" pitchFamily="50" charset="-127"/>
                <a:cs typeface="Lato Light" panose="020F0402020204030203" pitchFamily="34" charset="0"/>
              </a:endParaRPr>
            </a:p>
          </p:txBody>
        </p:sp>
        <p:grpSp>
          <p:nvGrpSpPr>
            <p:cNvPr id="69" name="그룹 68"/>
            <p:cNvGrpSpPr/>
            <p:nvPr/>
          </p:nvGrpSpPr>
          <p:grpSpPr>
            <a:xfrm>
              <a:off x="5156334" y="1405851"/>
              <a:ext cx="4284498" cy="1082358"/>
              <a:chOff x="4754681" y="1645134"/>
              <a:chExt cx="4284498" cy="1082358"/>
            </a:xfrm>
          </p:grpSpPr>
          <p:sp>
            <p:nvSpPr>
              <p:cNvPr id="70" name="Rectangle 6"/>
              <p:cNvSpPr/>
              <p:nvPr/>
            </p:nvSpPr>
            <p:spPr>
              <a:xfrm>
                <a:off x="5428447" y="1773385"/>
                <a:ext cx="3610732" cy="9541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E24848"/>
                  </a:buClr>
                  <a:buSzTx/>
                  <a:buFontTx/>
                  <a:buNone/>
                  <a:tabLst/>
                  <a:defRPr/>
                </a:pPr>
                <a:r>
                  <a:rPr lang="en-US" sz="2800" b="1" kern="0" noProof="0" dirty="0" smtClean="0">
                    <a:solidFill>
                      <a:srgbClr val="0070C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charset="0"/>
                  </a:rPr>
                  <a:t>DEEK </a:t>
                </a:r>
                <a:r>
                  <a:rPr lang="en-US" altLang="ko-KR" sz="2800" b="1" kern="0" noProof="0" dirty="0" smtClean="0">
                    <a:solidFill>
                      <a:srgbClr val="0070C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charset="0"/>
                  </a:rPr>
                  <a:t>Business Status</a:t>
                </a:r>
                <a:endParaRPr kumimoji="0" lang="en-US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Arial" charset="0"/>
                </a:endParaRPr>
              </a:p>
            </p:txBody>
          </p:sp>
          <p:sp>
            <p:nvSpPr>
              <p:cNvPr id="71" name="Rectangle 22"/>
              <p:cNvSpPr/>
              <p:nvPr/>
            </p:nvSpPr>
            <p:spPr>
              <a:xfrm>
                <a:off x="4754681" y="1645134"/>
                <a:ext cx="493598" cy="830997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marL="0" marR="0" lvl="0" indent="0" defTabSz="914082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4800" b="1" kern="0" noProof="1">
                    <a:solidFill>
                      <a:srgbClr val="0070C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Lato Light" panose="020F0402020204030203" pitchFamily="34" charset="0"/>
                  </a:rPr>
                  <a:t>5</a:t>
                </a:r>
                <a:endParaRPr kumimoji="0" lang="en-US" sz="4800" b="1" i="0" u="none" strike="noStrike" kern="0" cap="none" spc="0" normalizeH="0" baseline="0" noProof="1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Lato Light" panose="020F0402020204030203" pitchFamily="34" charset="0"/>
                </a:endParaRPr>
              </a:p>
            </p:txBody>
          </p:sp>
          <p:cxnSp>
            <p:nvCxnSpPr>
              <p:cNvPr id="72" name="Straight Connector 24"/>
              <p:cNvCxnSpPr/>
              <p:nvPr/>
            </p:nvCxnSpPr>
            <p:spPr>
              <a:xfrm>
                <a:off x="5264817" y="1710283"/>
                <a:ext cx="0" cy="649425"/>
              </a:xfrm>
              <a:prstGeom prst="line">
                <a:avLst/>
              </a:prstGeom>
              <a:noFill/>
              <a:ln w="6350" cap="flat" cmpd="sng" algn="ctr">
                <a:solidFill>
                  <a:sysClr val="windowText" lastClr="000000">
                    <a:lumMod val="65000"/>
                    <a:lumOff val="35000"/>
                  </a:sysClr>
                </a:solidFill>
                <a:prstDash val="solid"/>
                <a:miter lim="800000"/>
              </a:ln>
              <a:effectLst/>
            </p:spPr>
          </p:cxnSp>
        </p:grpSp>
      </p:grpSp>
    </p:spTree>
    <p:extLst>
      <p:ext uri="{BB962C8B-B14F-4D97-AF65-F5344CB8AC3E}">
        <p14:creationId xmlns:p14="http://schemas.microsoft.com/office/powerpoint/2010/main" val="11849597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9893" y="64597"/>
            <a:ext cx="7144776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altLang="ko-KR" sz="2400" b="1" dirty="0"/>
              <a:t/>
            </a:r>
            <a:br>
              <a:rPr lang="en-US" altLang="ko-KR" sz="2400" b="1" dirty="0"/>
            </a:br>
            <a:r>
              <a:rPr lang="en-US" altLang="ko-KR" sz="2400" b="1" dirty="0"/>
              <a:t>DEEK's marketing and development preparation status</a:t>
            </a:r>
            <a:endParaRPr lang="ko-KR" altLang="en-US" sz="2400" b="1" dirty="0">
              <a:solidFill>
                <a:srgbClr val="0070C0"/>
              </a:solidFill>
              <a:latin typeface="HY울릉도M"/>
              <a:ea typeface="HY울릉도M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908170" y="519475"/>
            <a:ext cx="1136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  <a:latin typeface="HY그래픽M" pitchFamily="18" charset="-127"/>
                <a:ea typeface="HY그래픽M" pitchFamily="18" charset="-127"/>
              </a:rPr>
              <a:t>DEEK</a:t>
            </a:r>
            <a:endParaRPr lang="ko-KR" altLang="en-US" sz="2000" b="1" dirty="0">
              <a:solidFill>
                <a:srgbClr val="0070C0"/>
              </a:solidFill>
              <a:latin typeface="HY그래픽M" pitchFamily="18" charset="-127"/>
              <a:ea typeface="HY그래픽M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24629" y="6570157"/>
            <a:ext cx="110479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u="sng" dirty="0" smtClean="0">
                <a:latin typeface="Calibri" pitchFamily="34" charset="0"/>
                <a:ea typeface="HY그래픽M" pitchFamily="18" charset="-127"/>
                <a:cs typeface="Calibri" pitchFamily="34" charset="0"/>
                <a:hlinkClick r:id="rId2"/>
              </a:rPr>
              <a:t>www.de</a:t>
            </a:r>
            <a:r>
              <a:rPr lang="en-US" altLang="ko-KR" sz="1050" b="1" u="sng" dirty="0" smtClean="0">
                <a:latin typeface="Calibri" pitchFamily="34" charset="0"/>
                <a:ea typeface="HY그래픽M" pitchFamily="18" charset="-127"/>
                <a:cs typeface="Calibri" pitchFamily="34" charset="0"/>
              </a:rPr>
              <a:t>ek.co.kr</a:t>
            </a:r>
            <a:endParaRPr lang="ko-KR" altLang="en-US" sz="1050" b="1" u="sng" dirty="0">
              <a:latin typeface="Calibri" pitchFamily="34" charset="0"/>
              <a:ea typeface="HY그래픽M" pitchFamily="18" charset="-127"/>
              <a:cs typeface="Calibri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4710" y="1136067"/>
            <a:ext cx="812924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dirty="0" smtClean="0">
                <a:ea typeface="HY울릉도M"/>
              </a:rPr>
              <a:t>* C</a:t>
            </a:r>
            <a:r>
              <a:rPr lang="en-US" altLang="ko-KR" sz="2000" dirty="0" smtClean="0"/>
              <a:t>ontracted </a:t>
            </a:r>
            <a:r>
              <a:rPr lang="en-US" altLang="ko-KR" sz="2000" dirty="0"/>
              <a:t>MOU </a:t>
            </a:r>
            <a:r>
              <a:rPr lang="en-US" altLang="ko-KR" sz="2000" dirty="0" smtClean="0"/>
              <a:t>with </a:t>
            </a:r>
            <a:r>
              <a:rPr lang="en-US" altLang="ko-KR" sz="2000" dirty="0" err="1" smtClean="0"/>
              <a:t>Serina</a:t>
            </a:r>
            <a:r>
              <a:rPr lang="en-US" altLang="ko-KR" sz="2000" dirty="0" smtClean="0"/>
              <a:t> </a:t>
            </a:r>
            <a:r>
              <a:rPr lang="en-US" altLang="ko-KR" sz="2000" dirty="0"/>
              <a:t>in </a:t>
            </a:r>
            <a:r>
              <a:rPr lang="en-US" altLang="ko-KR" sz="2000" dirty="0" smtClean="0"/>
              <a:t>Thailand in May </a:t>
            </a:r>
            <a:r>
              <a:rPr lang="en-US" altLang="ko-KR" sz="2000" dirty="0"/>
              <a:t>/ NTT in </a:t>
            </a:r>
            <a:r>
              <a:rPr lang="en-US" altLang="ko-KR" sz="2000" dirty="0" smtClean="0"/>
              <a:t>Poland in June</a:t>
            </a:r>
            <a:endParaRPr lang="en-US" altLang="ko-KR" sz="2000" dirty="0" smtClean="0">
              <a:ea typeface="HY울릉도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04709" y="1556792"/>
            <a:ext cx="7634590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altLang="ko-KR" sz="2000" dirty="0" smtClean="0">
                <a:ea typeface="HY울릉도M"/>
              </a:rPr>
              <a:t>* Contracted with </a:t>
            </a:r>
            <a:r>
              <a:rPr lang="en-US" altLang="ko-KR" sz="2000" dirty="0" smtClean="0"/>
              <a:t>15 </a:t>
            </a:r>
            <a:r>
              <a:rPr lang="en-US" altLang="ko-KR" sz="2000" dirty="0"/>
              <a:t>distributors in Korea and 6 distributors in </a:t>
            </a:r>
            <a:r>
              <a:rPr lang="en-US" altLang="ko-KR" sz="2000" dirty="0" smtClean="0"/>
              <a:t>process</a:t>
            </a:r>
            <a:endParaRPr lang="ko-KR" altLang="en-US" sz="2000" dirty="0">
              <a:ea typeface="HY울릉도M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04710" y="1988840"/>
            <a:ext cx="445384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altLang="ko-KR" sz="2000" dirty="0" smtClean="0">
                <a:ea typeface="HY울릉도M"/>
              </a:rPr>
              <a:t>* Korean version website in process 70% </a:t>
            </a:r>
            <a:endParaRPr lang="ko-KR" altLang="en-US" sz="2000" dirty="0">
              <a:ea typeface="HY울릉도M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05476" y="2420888"/>
            <a:ext cx="5975225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altLang="ko-KR" sz="2000" dirty="0" smtClean="0">
                <a:ea typeface="HY울릉도M"/>
              </a:rPr>
              <a:t>* K</a:t>
            </a:r>
            <a:r>
              <a:rPr lang="en-US" altLang="ko-KR" sz="2000" dirty="0" smtClean="0"/>
              <a:t>orean </a:t>
            </a:r>
            <a:r>
              <a:rPr lang="en-US" altLang="ko-KR" sz="2000" dirty="0"/>
              <a:t>and English promotional </a:t>
            </a:r>
            <a:r>
              <a:rPr lang="en-US" altLang="ko-KR" sz="2000" dirty="0" smtClean="0"/>
              <a:t>video are completed</a:t>
            </a:r>
            <a:endParaRPr lang="ko-KR" altLang="en-US" sz="2000" dirty="0">
              <a:ea typeface="HY울릉도M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05475" y="2924944"/>
            <a:ext cx="3938129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altLang="ko-KR" sz="2000" dirty="0" smtClean="0">
                <a:ea typeface="HY울릉도M"/>
              </a:rPr>
              <a:t>* Korean Total Catalogue completed</a:t>
            </a:r>
            <a:endParaRPr lang="ko-KR" altLang="en-US" sz="2000" dirty="0">
              <a:ea typeface="HY울릉도M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5475" y="3356992"/>
            <a:ext cx="3332066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altLang="ko-KR" sz="2000" dirty="0" smtClean="0">
                <a:latin typeface="HY울릉도M"/>
                <a:ea typeface="HY울릉도M"/>
              </a:rPr>
              <a:t>* </a:t>
            </a:r>
            <a:r>
              <a:rPr lang="en-US" altLang="ko-KR" sz="2000" dirty="0">
                <a:ea typeface="HY울릉도M"/>
              </a:rPr>
              <a:t>Korean </a:t>
            </a:r>
            <a:r>
              <a:rPr lang="en-US" altLang="ko-KR" sz="2000" dirty="0" smtClean="0">
                <a:ea typeface="HY울릉도M"/>
              </a:rPr>
              <a:t>brochure completed</a:t>
            </a:r>
            <a:endParaRPr lang="ko-KR" altLang="en-US" sz="2000" dirty="0">
              <a:ea typeface="HY울릉도M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05475" y="3789040"/>
            <a:ext cx="8112029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altLang="ko-KR" sz="2000" dirty="0" smtClean="0">
                <a:ea typeface="HY울릉도M"/>
              </a:rPr>
              <a:t>*  MAS and </a:t>
            </a:r>
            <a:r>
              <a:rPr lang="en-US" altLang="ko-KR" sz="2000" dirty="0"/>
              <a:t>Outstanding performance </a:t>
            </a:r>
            <a:r>
              <a:rPr lang="en-US" altLang="ko-KR" sz="2000" dirty="0" smtClean="0"/>
              <a:t>procurement are applied in November</a:t>
            </a:r>
            <a:endParaRPr lang="ko-KR" altLang="en-US" sz="2000" dirty="0">
              <a:ea typeface="HY울릉도M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25643" y="4872062"/>
            <a:ext cx="8552778" cy="107721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en-US" altLang="ko-KR" sz="1600" b="1" dirty="0">
                <a:ea typeface="HY울릉도M"/>
              </a:rPr>
              <a:t>–&gt; </a:t>
            </a:r>
            <a:r>
              <a:rPr lang="en-US" altLang="ko-KR" sz="1600" b="1" dirty="0" smtClean="0">
                <a:solidFill>
                  <a:srgbClr val="0000FF"/>
                </a:solidFill>
                <a:ea typeface="HY울릉도M"/>
              </a:rPr>
              <a:t>99% Succeeded in porting KEV7 H/W encryption chip on IPC main board which is consist of Sony IMX323 CMOS sensor + </a:t>
            </a:r>
            <a:r>
              <a:rPr lang="en-US" altLang="ko-KR" sz="1600" b="1" dirty="0" err="1" smtClean="0">
                <a:solidFill>
                  <a:srgbClr val="0000FF"/>
                </a:solidFill>
                <a:ea typeface="HY울릉도M"/>
              </a:rPr>
              <a:t>Hisilicon</a:t>
            </a:r>
            <a:r>
              <a:rPr lang="en-US" altLang="ko-KR" sz="1600" b="1" dirty="0" smtClean="0">
                <a:solidFill>
                  <a:srgbClr val="0000FF"/>
                </a:solidFill>
                <a:ea typeface="HY울릉도M"/>
              </a:rPr>
              <a:t> 3516CV300 </a:t>
            </a:r>
          </a:p>
          <a:p>
            <a:pPr lvl="0"/>
            <a:r>
              <a:rPr lang="en-US" altLang="ko-KR" sz="1600" b="1" dirty="0" smtClean="0">
                <a:ea typeface="HY울릉도M"/>
              </a:rPr>
              <a:t>–&gt; </a:t>
            </a:r>
            <a:r>
              <a:rPr lang="en-US" altLang="ko-KR" sz="1600" b="1" dirty="0"/>
              <a:t>Porting know-how and experience</a:t>
            </a:r>
            <a:endParaRPr lang="en-US" altLang="ko-KR" sz="1600" b="1" dirty="0" smtClean="0">
              <a:ea typeface="HY울릉도M"/>
            </a:endParaRPr>
          </a:p>
          <a:p>
            <a:r>
              <a:rPr lang="en-US" altLang="ko-KR" sz="1600" b="1" dirty="0" smtClean="0">
                <a:ea typeface="HY울릉도M"/>
              </a:rPr>
              <a:t>–&gt; </a:t>
            </a:r>
            <a:r>
              <a:rPr lang="en-US" altLang="ko-KR" sz="1600" b="1" dirty="0"/>
              <a:t>Easy porting to new main </a:t>
            </a:r>
            <a:r>
              <a:rPr lang="en-US" altLang="ko-KR" sz="1600" b="1" dirty="0" smtClean="0"/>
              <a:t>board</a:t>
            </a:r>
            <a:endParaRPr lang="en-US" altLang="ko-KR" sz="1600" b="1" dirty="0" smtClean="0">
              <a:ea typeface="HY울릉도M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33697" y="4253026"/>
            <a:ext cx="454675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altLang="ko-KR" sz="2000" dirty="0" smtClean="0">
                <a:ea typeface="HY울릉도M"/>
              </a:rPr>
              <a:t>* </a:t>
            </a:r>
            <a:r>
              <a:rPr lang="en-US" altLang="ko-KR" sz="2000" dirty="0" smtClean="0"/>
              <a:t>TTA-CC </a:t>
            </a:r>
            <a:r>
              <a:rPr lang="en-US" altLang="ko-KR" sz="2000" dirty="0"/>
              <a:t>security certification in progress</a:t>
            </a:r>
            <a:endParaRPr lang="ko-KR" altLang="en-US" sz="2000" dirty="0">
              <a:ea typeface="HY울릉도M"/>
            </a:endParaRPr>
          </a:p>
        </p:txBody>
      </p:sp>
    </p:spTree>
    <p:extLst>
      <p:ext uri="{BB962C8B-B14F-4D97-AF65-F5344CB8AC3E}">
        <p14:creationId xmlns:p14="http://schemas.microsoft.com/office/powerpoint/2010/main" val="76306229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11"/>
          <p:cNvSpPr/>
          <p:nvPr/>
        </p:nvSpPr>
        <p:spPr>
          <a:xfrm>
            <a:off x="363530" y="434401"/>
            <a:ext cx="161939" cy="157326"/>
          </a:xfrm>
          <a:prstGeom prst="rect">
            <a:avLst/>
          </a:prstGeom>
          <a:pattFill prst="ltUpDiag">
            <a:fgClr>
              <a:schemeClr val="bg1"/>
            </a:fgClr>
            <a:bgClr>
              <a:schemeClr val="tx1">
                <a:lumMod val="50000"/>
                <a:lumOff val="50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b="1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67190" y="331719"/>
            <a:ext cx="533617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ko-KR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Domestic</a:t>
            </a:r>
            <a:r>
              <a:rPr lang="ko-KR" altLang="en-US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 </a:t>
            </a:r>
            <a:r>
              <a:rPr lang="en-US" altLang="ko-KR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/ Overseas</a:t>
            </a:r>
            <a:r>
              <a:rPr lang="ko-KR" altLang="en-US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 </a:t>
            </a:r>
            <a:r>
              <a:rPr lang="en-US" altLang="ko-KR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Partner</a:t>
            </a:r>
            <a:endParaRPr lang="ko-KR" altLang="en-US" b="1" spc="-150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grpSp>
        <p:nvGrpSpPr>
          <p:cNvPr id="33" name="Group 85"/>
          <p:cNvGrpSpPr/>
          <p:nvPr/>
        </p:nvGrpSpPr>
        <p:grpSpPr>
          <a:xfrm>
            <a:off x="758520" y="881376"/>
            <a:ext cx="371819" cy="321281"/>
            <a:chOff x="504994" y="5962425"/>
            <a:chExt cx="449901" cy="388750"/>
          </a:xfrm>
          <a:solidFill>
            <a:srgbClr val="2E6CA4"/>
          </a:solidFill>
        </p:grpSpPr>
        <p:sp>
          <p:nvSpPr>
            <p:cNvPr id="34" name="Freeform 591"/>
            <p:cNvSpPr>
              <a:spLocks noEditPoints="1"/>
            </p:cNvSpPr>
            <p:nvPr/>
          </p:nvSpPr>
          <p:spPr bwMode="auto">
            <a:xfrm>
              <a:off x="504994" y="5962425"/>
              <a:ext cx="449901" cy="388750"/>
            </a:xfrm>
            <a:custGeom>
              <a:avLst/>
              <a:gdLst>
                <a:gd name="T0" fmla="*/ 55 w 927"/>
                <a:gd name="T1" fmla="*/ 39 h 800"/>
                <a:gd name="T2" fmla="*/ 48 w 927"/>
                <a:gd name="T3" fmla="*/ 42 h 800"/>
                <a:gd name="T4" fmla="*/ 42 w 927"/>
                <a:gd name="T5" fmla="*/ 46 h 800"/>
                <a:gd name="T6" fmla="*/ 39 w 927"/>
                <a:gd name="T7" fmla="*/ 54 h 800"/>
                <a:gd name="T8" fmla="*/ 39 w 927"/>
                <a:gd name="T9" fmla="*/ 559 h 800"/>
                <a:gd name="T10" fmla="*/ 40 w 927"/>
                <a:gd name="T11" fmla="*/ 568 h 800"/>
                <a:gd name="T12" fmla="*/ 45 w 927"/>
                <a:gd name="T13" fmla="*/ 573 h 800"/>
                <a:gd name="T14" fmla="*/ 50 w 927"/>
                <a:gd name="T15" fmla="*/ 578 h 800"/>
                <a:gd name="T16" fmla="*/ 58 w 927"/>
                <a:gd name="T17" fmla="*/ 579 h 800"/>
                <a:gd name="T18" fmla="*/ 154 w 927"/>
                <a:gd name="T19" fmla="*/ 706 h 800"/>
                <a:gd name="T20" fmla="*/ 868 w 927"/>
                <a:gd name="T21" fmla="*/ 579 h 800"/>
                <a:gd name="T22" fmla="*/ 877 w 927"/>
                <a:gd name="T23" fmla="*/ 578 h 800"/>
                <a:gd name="T24" fmla="*/ 883 w 927"/>
                <a:gd name="T25" fmla="*/ 573 h 800"/>
                <a:gd name="T26" fmla="*/ 887 w 927"/>
                <a:gd name="T27" fmla="*/ 568 h 800"/>
                <a:gd name="T28" fmla="*/ 888 w 927"/>
                <a:gd name="T29" fmla="*/ 559 h 800"/>
                <a:gd name="T30" fmla="*/ 888 w 927"/>
                <a:gd name="T31" fmla="*/ 54 h 800"/>
                <a:gd name="T32" fmla="*/ 886 w 927"/>
                <a:gd name="T33" fmla="*/ 46 h 800"/>
                <a:gd name="T34" fmla="*/ 880 w 927"/>
                <a:gd name="T35" fmla="*/ 42 h 800"/>
                <a:gd name="T36" fmla="*/ 873 w 927"/>
                <a:gd name="T37" fmla="*/ 39 h 800"/>
                <a:gd name="T38" fmla="*/ 58 w 927"/>
                <a:gd name="T39" fmla="*/ 38 h 800"/>
                <a:gd name="T40" fmla="*/ 115 w 927"/>
                <a:gd name="T41" fmla="*/ 618 h 800"/>
                <a:gd name="T42" fmla="*/ 46 w 927"/>
                <a:gd name="T43" fmla="*/ 617 h 800"/>
                <a:gd name="T44" fmla="*/ 26 w 927"/>
                <a:gd name="T45" fmla="*/ 608 h 800"/>
                <a:gd name="T46" fmla="*/ 10 w 927"/>
                <a:gd name="T47" fmla="*/ 592 h 800"/>
                <a:gd name="T48" fmla="*/ 1 w 927"/>
                <a:gd name="T49" fmla="*/ 571 h 800"/>
                <a:gd name="T50" fmla="*/ 0 w 927"/>
                <a:gd name="T51" fmla="*/ 58 h 800"/>
                <a:gd name="T52" fmla="*/ 4 w 927"/>
                <a:gd name="T53" fmla="*/ 35 h 800"/>
                <a:gd name="T54" fmla="*/ 17 w 927"/>
                <a:gd name="T55" fmla="*/ 16 h 800"/>
                <a:gd name="T56" fmla="*/ 36 w 927"/>
                <a:gd name="T57" fmla="*/ 5 h 800"/>
                <a:gd name="T58" fmla="*/ 58 w 927"/>
                <a:gd name="T59" fmla="*/ 0 h 800"/>
                <a:gd name="T60" fmla="*/ 881 w 927"/>
                <a:gd name="T61" fmla="*/ 0 h 800"/>
                <a:gd name="T62" fmla="*/ 901 w 927"/>
                <a:gd name="T63" fmla="*/ 9 h 800"/>
                <a:gd name="T64" fmla="*/ 917 w 927"/>
                <a:gd name="T65" fmla="*/ 25 h 800"/>
                <a:gd name="T66" fmla="*/ 926 w 927"/>
                <a:gd name="T67" fmla="*/ 46 h 800"/>
                <a:gd name="T68" fmla="*/ 927 w 927"/>
                <a:gd name="T69" fmla="*/ 559 h 800"/>
                <a:gd name="T70" fmla="*/ 922 w 927"/>
                <a:gd name="T71" fmla="*/ 582 h 800"/>
                <a:gd name="T72" fmla="*/ 910 w 927"/>
                <a:gd name="T73" fmla="*/ 601 h 800"/>
                <a:gd name="T74" fmla="*/ 891 w 927"/>
                <a:gd name="T75" fmla="*/ 612 h 800"/>
                <a:gd name="T76" fmla="*/ 868 w 927"/>
                <a:gd name="T77" fmla="*/ 618 h 800"/>
                <a:gd name="T78" fmla="*/ 115 w 927"/>
                <a:gd name="T79" fmla="*/ 80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27" h="800">
                  <a:moveTo>
                    <a:pt x="58" y="38"/>
                  </a:moveTo>
                  <a:lnTo>
                    <a:pt x="55" y="39"/>
                  </a:lnTo>
                  <a:lnTo>
                    <a:pt x="50" y="39"/>
                  </a:lnTo>
                  <a:lnTo>
                    <a:pt x="48" y="42"/>
                  </a:lnTo>
                  <a:lnTo>
                    <a:pt x="45" y="43"/>
                  </a:lnTo>
                  <a:lnTo>
                    <a:pt x="42" y="46"/>
                  </a:lnTo>
                  <a:lnTo>
                    <a:pt x="40" y="51"/>
                  </a:lnTo>
                  <a:lnTo>
                    <a:pt x="39" y="54"/>
                  </a:lnTo>
                  <a:lnTo>
                    <a:pt x="39" y="58"/>
                  </a:lnTo>
                  <a:lnTo>
                    <a:pt x="39" y="559"/>
                  </a:lnTo>
                  <a:lnTo>
                    <a:pt x="39" y="563"/>
                  </a:lnTo>
                  <a:lnTo>
                    <a:pt x="40" y="568"/>
                  </a:lnTo>
                  <a:lnTo>
                    <a:pt x="42" y="571"/>
                  </a:lnTo>
                  <a:lnTo>
                    <a:pt x="45" y="573"/>
                  </a:lnTo>
                  <a:lnTo>
                    <a:pt x="48" y="575"/>
                  </a:lnTo>
                  <a:lnTo>
                    <a:pt x="50" y="578"/>
                  </a:lnTo>
                  <a:lnTo>
                    <a:pt x="55" y="579"/>
                  </a:lnTo>
                  <a:lnTo>
                    <a:pt x="58" y="579"/>
                  </a:lnTo>
                  <a:lnTo>
                    <a:pt x="154" y="579"/>
                  </a:lnTo>
                  <a:lnTo>
                    <a:pt x="154" y="706"/>
                  </a:lnTo>
                  <a:lnTo>
                    <a:pt x="282" y="579"/>
                  </a:lnTo>
                  <a:lnTo>
                    <a:pt x="868" y="579"/>
                  </a:lnTo>
                  <a:lnTo>
                    <a:pt x="873" y="579"/>
                  </a:lnTo>
                  <a:lnTo>
                    <a:pt x="877" y="578"/>
                  </a:lnTo>
                  <a:lnTo>
                    <a:pt x="880" y="575"/>
                  </a:lnTo>
                  <a:lnTo>
                    <a:pt x="883" y="573"/>
                  </a:lnTo>
                  <a:lnTo>
                    <a:pt x="886" y="571"/>
                  </a:lnTo>
                  <a:lnTo>
                    <a:pt x="887" y="568"/>
                  </a:lnTo>
                  <a:lnTo>
                    <a:pt x="888" y="563"/>
                  </a:lnTo>
                  <a:lnTo>
                    <a:pt x="888" y="559"/>
                  </a:lnTo>
                  <a:lnTo>
                    <a:pt x="888" y="58"/>
                  </a:lnTo>
                  <a:lnTo>
                    <a:pt x="888" y="54"/>
                  </a:lnTo>
                  <a:lnTo>
                    <a:pt x="887" y="51"/>
                  </a:lnTo>
                  <a:lnTo>
                    <a:pt x="886" y="46"/>
                  </a:lnTo>
                  <a:lnTo>
                    <a:pt x="883" y="43"/>
                  </a:lnTo>
                  <a:lnTo>
                    <a:pt x="880" y="42"/>
                  </a:lnTo>
                  <a:lnTo>
                    <a:pt x="877" y="39"/>
                  </a:lnTo>
                  <a:lnTo>
                    <a:pt x="873" y="39"/>
                  </a:lnTo>
                  <a:lnTo>
                    <a:pt x="868" y="38"/>
                  </a:lnTo>
                  <a:lnTo>
                    <a:pt x="58" y="38"/>
                  </a:lnTo>
                  <a:close/>
                  <a:moveTo>
                    <a:pt x="115" y="800"/>
                  </a:moveTo>
                  <a:lnTo>
                    <a:pt x="115" y="618"/>
                  </a:lnTo>
                  <a:lnTo>
                    <a:pt x="58" y="618"/>
                  </a:lnTo>
                  <a:lnTo>
                    <a:pt x="46" y="617"/>
                  </a:lnTo>
                  <a:lnTo>
                    <a:pt x="36" y="612"/>
                  </a:lnTo>
                  <a:lnTo>
                    <a:pt x="26" y="608"/>
                  </a:lnTo>
                  <a:lnTo>
                    <a:pt x="17" y="601"/>
                  </a:lnTo>
                  <a:lnTo>
                    <a:pt x="10" y="592"/>
                  </a:lnTo>
                  <a:lnTo>
                    <a:pt x="4" y="582"/>
                  </a:lnTo>
                  <a:lnTo>
                    <a:pt x="1" y="571"/>
                  </a:lnTo>
                  <a:lnTo>
                    <a:pt x="0" y="559"/>
                  </a:lnTo>
                  <a:lnTo>
                    <a:pt x="0" y="58"/>
                  </a:lnTo>
                  <a:lnTo>
                    <a:pt x="1" y="46"/>
                  </a:lnTo>
                  <a:lnTo>
                    <a:pt x="4" y="35"/>
                  </a:lnTo>
                  <a:lnTo>
                    <a:pt x="10" y="25"/>
                  </a:lnTo>
                  <a:lnTo>
                    <a:pt x="17" y="16"/>
                  </a:lnTo>
                  <a:lnTo>
                    <a:pt x="26" y="9"/>
                  </a:lnTo>
                  <a:lnTo>
                    <a:pt x="36" y="5"/>
                  </a:lnTo>
                  <a:lnTo>
                    <a:pt x="46" y="0"/>
                  </a:lnTo>
                  <a:lnTo>
                    <a:pt x="58" y="0"/>
                  </a:lnTo>
                  <a:lnTo>
                    <a:pt x="868" y="0"/>
                  </a:lnTo>
                  <a:lnTo>
                    <a:pt x="881" y="0"/>
                  </a:lnTo>
                  <a:lnTo>
                    <a:pt x="891" y="5"/>
                  </a:lnTo>
                  <a:lnTo>
                    <a:pt x="901" y="9"/>
                  </a:lnTo>
                  <a:lnTo>
                    <a:pt x="910" y="16"/>
                  </a:lnTo>
                  <a:lnTo>
                    <a:pt x="917" y="25"/>
                  </a:lnTo>
                  <a:lnTo>
                    <a:pt x="922" y="35"/>
                  </a:lnTo>
                  <a:lnTo>
                    <a:pt x="926" y="46"/>
                  </a:lnTo>
                  <a:lnTo>
                    <a:pt x="927" y="58"/>
                  </a:lnTo>
                  <a:lnTo>
                    <a:pt x="927" y="559"/>
                  </a:lnTo>
                  <a:lnTo>
                    <a:pt x="926" y="571"/>
                  </a:lnTo>
                  <a:lnTo>
                    <a:pt x="922" y="582"/>
                  </a:lnTo>
                  <a:lnTo>
                    <a:pt x="917" y="592"/>
                  </a:lnTo>
                  <a:lnTo>
                    <a:pt x="910" y="601"/>
                  </a:lnTo>
                  <a:lnTo>
                    <a:pt x="901" y="608"/>
                  </a:lnTo>
                  <a:lnTo>
                    <a:pt x="891" y="612"/>
                  </a:lnTo>
                  <a:lnTo>
                    <a:pt x="881" y="617"/>
                  </a:lnTo>
                  <a:lnTo>
                    <a:pt x="868" y="618"/>
                  </a:lnTo>
                  <a:lnTo>
                    <a:pt x="298" y="618"/>
                  </a:lnTo>
                  <a:lnTo>
                    <a:pt x="115" y="8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592"/>
            <p:cNvSpPr>
              <a:spLocks/>
            </p:cNvSpPr>
            <p:nvPr/>
          </p:nvSpPr>
          <p:spPr bwMode="auto">
            <a:xfrm>
              <a:off x="636033" y="6093464"/>
              <a:ext cx="37856" cy="37856"/>
            </a:xfrm>
            <a:custGeom>
              <a:avLst/>
              <a:gdLst>
                <a:gd name="T0" fmla="*/ 39 w 76"/>
                <a:gd name="T1" fmla="*/ 0 h 77"/>
                <a:gd name="T2" fmla="*/ 46 w 76"/>
                <a:gd name="T3" fmla="*/ 1 h 77"/>
                <a:gd name="T4" fmla="*/ 53 w 76"/>
                <a:gd name="T5" fmla="*/ 2 h 77"/>
                <a:gd name="T6" fmla="*/ 60 w 76"/>
                <a:gd name="T7" fmla="*/ 7 h 77"/>
                <a:gd name="T8" fmla="*/ 66 w 76"/>
                <a:gd name="T9" fmla="*/ 11 h 77"/>
                <a:gd name="T10" fmla="*/ 70 w 76"/>
                <a:gd name="T11" fmla="*/ 17 h 77"/>
                <a:gd name="T12" fmla="*/ 73 w 76"/>
                <a:gd name="T13" fmla="*/ 24 h 77"/>
                <a:gd name="T14" fmla="*/ 76 w 76"/>
                <a:gd name="T15" fmla="*/ 31 h 77"/>
                <a:gd name="T16" fmla="*/ 76 w 76"/>
                <a:gd name="T17" fmla="*/ 38 h 77"/>
                <a:gd name="T18" fmla="*/ 76 w 76"/>
                <a:gd name="T19" fmla="*/ 46 h 77"/>
                <a:gd name="T20" fmla="*/ 73 w 76"/>
                <a:gd name="T21" fmla="*/ 53 h 77"/>
                <a:gd name="T22" fmla="*/ 70 w 76"/>
                <a:gd name="T23" fmla="*/ 60 h 77"/>
                <a:gd name="T24" fmla="*/ 66 w 76"/>
                <a:gd name="T25" fmla="*/ 66 h 77"/>
                <a:gd name="T26" fmla="*/ 60 w 76"/>
                <a:gd name="T27" fmla="*/ 70 h 77"/>
                <a:gd name="T28" fmla="*/ 53 w 76"/>
                <a:gd name="T29" fmla="*/ 74 h 77"/>
                <a:gd name="T30" fmla="*/ 46 w 76"/>
                <a:gd name="T31" fmla="*/ 76 h 77"/>
                <a:gd name="T32" fmla="*/ 39 w 76"/>
                <a:gd name="T33" fmla="*/ 77 h 77"/>
                <a:gd name="T34" fmla="*/ 30 w 76"/>
                <a:gd name="T35" fmla="*/ 76 h 77"/>
                <a:gd name="T36" fmla="*/ 23 w 76"/>
                <a:gd name="T37" fmla="*/ 74 h 77"/>
                <a:gd name="T38" fmla="*/ 17 w 76"/>
                <a:gd name="T39" fmla="*/ 70 h 77"/>
                <a:gd name="T40" fmla="*/ 11 w 76"/>
                <a:gd name="T41" fmla="*/ 66 h 77"/>
                <a:gd name="T42" fmla="*/ 5 w 76"/>
                <a:gd name="T43" fmla="*/ 60 h 77"/>
                <a:gd name="T44" fmla="*/ 3 w 76"/>
                <a:gd name="T45" fmla="*/ 53 h 77"/>
                <a:gd name="T46" fmla="*/ 0 w 76"/>
                <a:gd name="T47" fmla="*/ 46 h 77"/>
                <a:gd name="T48" fmla="*/ 0 w 76"/>
                <a:gd name="T49" fmla="*/ 38 h 77"/>
                <a:gd name="T50" fmla="*/ 0 w 76"/>
                <a:gd name="T51" fmla="*/ 31 h 77"/>
                <a:gd name="T52" fmla="*/ 3 w 76"/>
                <a:gd name="T53" fmla="*/ 24 h 77"/>
                <a:gd name="T54" fmla="*/ 5 w 76"/>
                <a:gd name="T55" fmla="*/ 17 h 77"/>
                <a:gd name="T56" fmla="*/ 11 w 76"/>
                <a:gd name="T57" fmla="*/ 11 h 77"/>
                <a:gd name="T58" fmla="*/ 17 w 76"/>
                <a:gd name="T59" fmla="*/ 7 h 77"/>
                <a:gd name="T60" fmla="*/ 23 w 76"/>
                <a:gd name="T61" fmla="*/ 2 h 77"/>
                <a:gd name="T62" fmla="*/ 30 w 76"/>
                <a:gd name="T63" fmla="*/ 1 h 77"/>
                <a:gd name="T64" fmla="*/ 39 w 76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6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3" y="24"/>
                  </a:lnTo>
                  <a:lnTo>
                    <a:pt x="76" y="31"/>
                  </a:lnTo>
                  <a:lnTo>
                    <a:pt x="76" y="38"/>
                  </a:lnTo>
                  <a:lnTo>
                    <a:pt x="76" y="46"/>
                  </a:lnTo>
                  <a:lnTo>
                    <a:pt x="73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5" y="60"/>
                  </a:lnTo>
                  <a:lnTo>
                    <a:pt x="3" y="53"/>
                  </a:lnTo>
                  <a:lnTo>
                    <a:pt x="0" y="46"/>
                  </a:lnTo>
                  <a:lnTo>
                    <a:pt x="0" y="38"/>
                  </a:lnTo>
                  <a:lnTo>
                    <a:pt x="0" y="31"/>
                  </a:lnTo>
                  <a:lnTo>
                    <a:pt x="3" y="24"/>
                  </a:lnTo>
                  <a:lnTo>
                    <a:pt x="5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593"/>
            <p:cNvSpPr>
              <a:spLocks/>
            </p:cNvSpPr>
            <p:nvPr/>
          </p:nvSpPr>
          <p:spPr bwMode="auto">
            <a:xfrm>
              <a:off x="786000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7 w 78"/>
                <a:gd name="T3" fmla="*/ 1 h 77"/>
                <a:gd name="T4" fmla="*/ 55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5 w 78"/>
                <a:gd name="T29" fmla="*/ 74 h 77"/>
                <a:gd name="T30" fmla="*/ 47 w 78"/>
                <a:gd name="T31" fmla="*/ 76 h 77"/>
                <a:gd name="T32" fmla="*/ 39 w 78"/>
                <a:gd name="T33" fmla="*/ 77 h 77"/>
                <a:gd name="T34" fmla="*/ 32 w 78"/>
                <a:gd name="T35" fmla="*/ 76 h 77"/>
                <a:gd name="T36" fmla="*/ 24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4 w 78"/>
                <a:gd name="T61" fmla="*/ 2 h 77"/>
                <a:gd name="T62" fmla="*/ 32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7" y="1"/>
                  </a:lnTo>
                  <a:lnTo>
                    <a:pt x="55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5" y="74"/>
                  </a:lnTo>
                  <a:lnTo>
                    <a:pt x="47" y="76"/>
                  </a:lnTo>
                  <a:lnTo>
                    <a:pt x="39" y="77"/>
                  </a:lnTo>
                  <a:lnTo>
                    <a:pt x="32" y="76"/>
                  </a:lnTo>
                  <a:lnTo>
                    <a:pt x="24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4" y="2"/>
                  </a:lnTo>
                  <a:lnTo>
                    <a:pt x="32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594"/>
            <p:cNvSpPr>
              <a:spLocks/>
            </p:cNvSpPr>
            <p:nvPr/>
          </p:nvSpPr>
          <p:spPr bwMode="auto">
            <a:xfrm>
              <a:off x="711745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6 w 78"/>
                <a:gd name="T3" fmla="*/ 1 h 77"/>
                <a:gd name="T4" fmla="*/ 53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3 w 78"/>
                <a:gd name="T29" fmla="*/ 74 h 77"/>
                <a:gd name="T30" fmla="*/ 46 w 78"/>
                <a:gd name="T31" fmla="*/ 76 h 77"/>
                <a:gd name="T32" fmla="*/ 39 w 78"/>
                <a:gd name="T33" fmla="*/ 77 h 77"/>
                <a:gd name="T34" fmla="*/ 30 w 78"/>
                <a:gd name="T35" fmla="*/ 76 h 77"/>
                <a:gd name="T36" fmla="*/ 23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3 w 78"/>
                <a:gd name="T61" fmla="*/ 2 h 77"/>
                <a:gd name="T62" fmla="*/ 30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1173096" y="912983"/>
            <a:ext cx="789193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ko-KR" sz="1200" dirty="0" smtClean="0"/>
              <a:t>Many </a:t>
            </a:r>
            <a:r>
              <a:rPr lang="en-US" altLang="ko-KR" sz="1200" dirty="0"/>
              <a:t>domestic CCTV suppliers are looking forward to launching our products, and we also have overseas supply contracts</a:t>
            </a:r>
            <a:endParaRPr lang="ko-KR" altLang="en-US" sz="1050" b="1" spc="-150" dirty="0">
              <a:latin typeface="+mn-ea"/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1397634" y="1608120"/>
            <a:ext cx="7450033" cy="4214950"/>
            <a:chOff x="146726" y="1807151"/>
            <a:chExt cx="7265056" cy="4110296"/>
          </a:xfrm>
        </p:grpSpPr>
        <p:grpSp>
          <p:nvGrpSpPr>
            <p:cNvPr id="40" name="Groupe 13"/>
            <p:cNvGrpSpPr/>
            <p:nvPr/>
          </p:nvGrpSpPr>
          <p:grpSpPr>
            <a:xfrm>
              <a:off x="146726" y="1807151"/>
              <a:ext cx="7265056" cy="4110296"/>
              <a:chOff x="250824" y="1412876"/>
              <a:chExt cx="8605840" cy="4868861"/>
            </a:xfrm>
            <a:solidFill>
              <a:sysClr val="window" lastClr="FFFFFF">
                <a:lumMod val="75000"/>
              </a:sysClr>
            </a:solidFill>
          </p:grpSpPr>
          <p:sp>
            <p:nvSpPr>
              <p:cNvPr id="71" name="Freeform 6"/>
              <p:cNvSpPr>
                <a:spLocks/>
              </p:cNvSpPr>
              <p:nvPr/>
            </p:nvSpPr>
            <p:spPr bwMode="auto">
              <a:xfrm>
                <a:off x="7023100" y="5295900"/>
                <a:ext cx="3175" cy="14288"/>
              </a:xfrm>
              <a:custGeom>
                <a:avLst/>
                <a:gdLst>
                  <a:gd name="T0" fmla="*/ 0 w 2"/>
                  <a:gd name="T1" fmla="*/ 0 h 9"/>
                  <a:gd name="T2" fmla="*/ 2 w 2"/>
                  <a:gd name="T3" fmla="*/ 9 h 9"/>
                  <a:gd name="T4" fmla="*/ 2 w 2"/>
                  <a:gd name="T5" fmla="*/ 9 h 9"/>
                  <a:gd name="T6" fmla="*/ 2 w 2"/>
                  <a:gd name="T7" fmla="*/ 4 h 9"/>
                  <a:gd name="T8" fmla="*/ 2 w 2"/>
                  <a:gd name="T9" fmla="*/ 0 h 9"/>
                  <a:gd name="T10" fmla="*/ 0 w 2"/>
                  <a:gd name="T11" fmla="*/ 0 h 9"/>
                  <a:gd name="T12" fmla="*/ 0 w 2"/>
                  <a:gd name="T13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9">
                    <a:moveTo>
                      <a:pt x="0" y="0"/>
                    </a:moveTo>
                    <a:lnTo>
                      <a:pt x="2" y="9"/>
                    </a:lnTo>
                    <a:lnTo>
                      <a:pt x="2" y="9"/>
                    </a:lnTo>
                    <a:lnTo>
                      <a:pt x="2" y="4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72" name="Freeform 7"/>
              <p:cNvSpPr>
                <a:spLocks/>
              </p:cNvSpPr>
              <p:nvPr/>
            </p:nvSpPr>
            <p:spPr bwMode="auto">
              <a:xfrm>
                <a:off x="4926013" y="3322638"/>
                <a:ext cx="6350" cy="9524"/>
              </a:xfrm>
              <a:custGeom>
                <a:avLst/>
                <a:gdLst>
                  <a:gd name="T0" fmla="*/ 0 w 4"/>
                  <a:gd name="T1" fmla="*/ 0 h 6"/>
                  <a:gd name="T2" fmla="*/ 4 w 4"/>
                  <a:gd name="T3" fmla="*/ 6 h 6"/>
                  <a:gd name="T4" fmla="*/ 4 w 4"/>
                  <a:gd name="T5" fmla="*/ 6 h 6"/>
                  <a:gd name="T6" fmla="*/ 4 w 4"/>
                  <a:gd name="T7" fmla="*/ 2 h 6"/>
                  <a:gd name="T8" fmla="*/ 4 w 4"/>
                  <a:gd name="T9" fmla="*/ 0 h 6"/>
                  <a:gd name="T10" fmla="*/ 0 w 4"/>
                  <a:gd name="T11" fmla="*/ 0 h 6"/>
                  <a:gd name="T12" fmla="*/ 0 w 4"/>
                  <a:gd name="T1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lnTo>
                      <a:pt x="4" y="6"/>
                    </a:lnTo>
                    <a:lnTo>
                      <a:pt x="4" y="6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73" name="Freeform 8"/>
              <p:cNvSpPr>
                <a:spLocks noEditPoints="1"/>
              </p:cNvSpPr>
              <p:nvPr/>
            </p:nvSpPr>
            <p:spPr bwMode="auto">
              <a:xfrm>
                <a:off x="7019924" y="4449762"/>
                <a:ext cx="1560514" cy="1552575"/>
              </a:xfrm>
              <a:custGeom>
                <a:avLst/>
                <a:gdLst>
                  <a:gd name="T0" fmla="*/ 529 w 983"/>
                  <a:gd name="T1" fmla="*/ 204 h 978"/>
                  <a:gd name="T2" fmla="*/ 552 w 983"/>
                  <a:gd name="T3" fmla="*/ 226 h 978"/>
                  <a:gd name="T4" fmla="*/ 482 w 983"/>
                  <a:gd name="T5" fmla="*/ 193 h 978"/>
                  <a:gd name="T6" fmla="*/ 400 w 983"/>
                  <a:gd name="T7" fmla="*/ 197 h 978"/>
                  <a:gd name="T8" fmla="*/ 382 w 983"/>
                  <a:gd name="T9" fmla="*/ 161 h 978"/>
                  <a:gd name="T10" fmla="*/ 319 w 983"/>
                  <a:gd name="T11" fmla="*/ 110 h 978"/>
                  <a:gd name="T12" fmla="*/ 290 w 983"/>
                  <a:gd name="T13" fmla="*/ 81 h 978"/>
                  <a:gd name="T14" fmla="*/ 323 w 983"/>
                  <a:gd name="T15" fmla="*/ 76 h 978"/>
                  <a:gd name="T16" fmla="*/ 375 w 983"/>
                  <a:gd name="T17" fmla="*/ 74 h 978"/>
                  <a:gd name="T18" fmla="*/ 473 w 983"/>
                  <a:gd name="T19" fmla="*/ 121 h 978"/>
                  <a:gd name="T20" fmla="*/ 516 w 983"/>
                  <a:gd name="T21" fmla="*/ 173 h 978"/>
                  <a:gd name="T22" fmla="*/ 473 w 983"/>
                  <a:gd name="T23" fmla="*/ 857 h 978"/>
                  <a:gd name="T24" fmla="*/ 525 w 983"/>
                  <a:gd name="T25" fmla="*/ 895 h 978"/>
                  <a:gd name="T26" fmla="*/ 600 w 983"/>
                  <a:gd name="T27" fmla="*/ 530 h 978"/>
                  <a:gd name="T28" fmla="*/ 552 w 983"/>
                  <a:gd name="T29" fmla="*/ 461 h 978"/>
                  <a:gd name="T30" fmla="*/ 491 w 983"/>
                  <a:gd name="T31" fmla="*/ 363 h 978"/>
                  <a:gd name="T32" fmla="*/ 455 w 983"/>
                  <a:gd name="T33" fmla="*/ 293 h 978"/>
                  <a:gd name="T34" fmla="*/ 433 w 983"/>
                  <a:gd name="T35" fmla="*/ 295 h 978"/>
                  <a:gd name="T36" fmla="*/ 422 w 983"/>
                  <a:gd name="T37" fmla="*/ 363 h 978"/>
                  <a:gd name="T38" fmla="*/ 361 w 983"/>
                  <a:gd name="T39" fmla="*/ 334 h 978"/>
                  <a:gd name="T40" fmla="*/ 328 w 983"/>
                  <a:gd name="T41" fmla="*/ 271 h 978"/>
                  <a:gd name="T42" fmla="*/ 281 w 983"/>
                  <a:gd name="T43" fmla="*/ 276 h 978"/>
                  <a:gd name="T44" fmla="*/ 250 w 983"/>
                  <a:gd name="T45" fmla="*/ 320 h 978"/>
                  <a:gd name="T46" fmla="*/ 178 w 983"/>
                  <a:gd name="T47" fmla="*/ 325 h 978"/>
                  <a:gd name="T48" fmla="*/ 136 w 983"/>
                  <a:gd name="T49" fmla="*/ 387 h 978"/>
                  <a:gd name="T50" fmla="*/ 91 w 983"/>
                  <a:gd name="T51" fmla="*/ 419 h 978"/>
                  <a:gd name="T52" fmla="*/ 11 w 983"/>
                  <a:gd name="T53" fmla="*/ 463 h 978"/>
                  <a:gd name="T54" fmla="*/ 13 w 983"/>
                  <a:gd name="T55" fmla="*/ 564 h 978"/>
                  <a:gd name="T56" fmla="*/ 37 w 983"/>
                  <a:gd name="T57" fmla="*/ 638 h 978"/>
                  <a:gd name="T58" fmla="*/ 44 w 983"/>
                  <a:gd name="T59" fmla="*/ 711 h 978"/>
                  <a:gd name="T60" fmla="*/ 134 w 983"/>
                  <a:gd name="T61" fmla="*/ 700 h 978"/>
                  <a:gd name="T62" fmla="*/ 279 w 983"/>
                  <a:gd name="T63" fmla="*/ 649 h 978"/>
                  <a:gd name="T64" fmla="*/ 330 w 983"/>
                  <a:gd name="T65" fmla="*/ 691 h 978"/>
                  <a:gd name="T66" fmla="*/ 375 w 983"/>
                  <a:gd name="T67" fmla="*/ 678 h 978"/>
                  <a:gd name="T68" fmla="*/ 370 w 983"/>
                  <a:gd name="T69" fmla="*/ 720 h 978"/>
                  <a:gd name="T70" fmla="*/ 395 w 983"/>
                  <a:gd name="T71" fmla="*/ 736 h 978"/>
                  <a:gd name="T72" fmla="*/ 437 w 983"/>
                  <a:gd name="T73" fmla="*/ 788 h 978"/>
                  <a:gd name="T74" fmla="*/ 505 w 983"/>
                  <a:gd name="T75" fmla="*/ 805 h 978"/>
                  <a:gd name="T76" fmla="*/ 556 w 983"/>
                  <a:gd name="T77" fmla="*/ 770 h 978"/>
                  <a:gd name="T78" fmla="*/ 569 w 983"/>
                  <a:gd name="T79" fmla="*/ 711 h 978"/>
                  <a:gd name="T80" fmla="*/ 603 w 983"/>
                  <a:gd name="T81" fmla="*/ 637 h 978"/>
                  <a:gd name="T82" fmla="*/ 232 w 983"/>
                  <a:gd name="T83" fmla="*/ 18 h 978"/>
                  <a:gd name="T84" fmla="*/ 223 w 983"/>
                  <a:gd name="T85" fmla="*/ 34 h 978"/>
                  <a:gd name="T86" fmla="*/ 967 w 983"/>
                  <a:gd name="T87" fmla="*/ 792 h 978"/>
                  <a:gd name="T88" fmla="*/ 913 w 983"/>
                  <a:gd name="T89" fmla="*/ 722 h 978"/>
                  <a:gd name="T90" fmla="*/ 922 w 983"/>
                  <a:gd name="T91" fmla="*/ 794 h 978"/>
                  <a:gd name="T92" fmla="*/ 938 w 983"/>
                  <a:gd name="T93" fmla="*/ 859 h 978"/>
                  <a:gd name="T94" fmla="*/ 967 w 983"/>
                  <a:gd name="T95" fmla="*/ 792 h 978"/>
                  <a:gd name="T96" fmla="*/ 846 w 983"/>
                  <a:gd name="T97" fmla="*/ 915 h 978"/>
                  <a:gd name="T98" fmla="*/ 802 w 983"/>
                  <a:gd name="T99" fmla="*/ 950 h 978"/>
                  <a:gd name="T100" fmla="*/ 862 w 983"/>
                  <a:gd name="T101" fmla="*/ 971 h 978"/>
                  <a:gd name="T102" fmla="*/ 895 w 983"/>
                  <a:gd name="T103" fmla="*/ 904 h 978"/>
                  <a:gd name="T104" fmla="*/ 893 w 983"/>
                  <a:gd name="T105" fmla="*/ 854 h 978"/>
                  <a:gd name="T106" fmla="*/ 116 w 983"/>
                  <a:gd name="T107" fmla="*/ 39 h 978"/>
                  <a:gd name="T108" fmla="*/ 165 w 983"/>
                  <a:gd name="T109" fmla="*/ 19 h 978"/>
                  <a:gd name="T110" fmla="*/ 98 w 983"/>
                  <a:gd name="T111" fmla="*/ 32 h 978"/>
                  <a:gd name="T112" fmla="*/ 91 w 983"/>
                  <a:gd name="T113" fmla="*/ 103 h 978"/>
                  <a:gd name="T114" fmla="*/ 114 w 983"/>
                  <a:gd name="T115" fmla="*/ 106 h 978"/>
                  <a:gd name="T116" fmla="*/ 138 w 983"/>
                  <a:gd name="T117" fmla="*/ 119 h 978"/>
                  <a:gd name="T118" fmla="*/ 131 w 983"/>
                  <a:gd name="T119" fmla="*/ 72 h 978"/>
                  <a:gd name="T120" fmla="*/ 205 w 983"/>
                  <a:gd name="T121" fmla="*/ 211 h 978"/>
                  <a:gd name="T122" fmla="*/ 178 w 983"/>
                  <a:gd name="T123" fmla="*/ 215 h 9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83" h="978">
                    <a:moveTo>
                      <a:pt x="516" y="173"/>
                    </a:moveTo>
                    <a:lnTo>
                      <a:pt x="516" y="173"/>
                    </a:lnTo>
                    <a:lnTo>
                      <a:pt x="514" y="175"/>
                    </a:lnTo>
                    <a:lnTo>
                      <a:pt x="513" y="179"/>
                    </a:lnTo>
                    <a:lnTo>
                      <a:pt x="513" y="182"/>
                    </a:lnTo>
                    <a:lnTo>
                      <a:pt x="514" y="186"/>
                    </a:lnTo>
                    <a:lnTo>
                      <a:pt x="514" y="186"/>
                    </a:lnTo>
                    <a:lnTo>
                      <a:pt x="518" y="190"/>
                    </a:lnTo>
                    <a:lnTo>
                      <a:pt x="522" y="191"/>
                    </a:lnTo>
                    <a:lnTo>
                      <a:pt x="522" y="191"/>
                    </a:lnTo>
                    <a:lnTo>
                      <a:pt x="525" y="193"/>
                    </a:lnTo>
                    <a:lnTo>
                      <a:pt x="529" y="195"/>
                    </a:lnTo>
                    <a:lnTo>
                      <a:pt x="529" y="195"/>
                    </a:lnTo>
                    <a:lnTo>
                      <a:pt x="529" y="197"/>
                    </a:lnTo>
                    <a:lnTo>
                      <a:pt x="529" y="199"/>
                    </a:lnTo>
                    <a:lnTo>
                      <a:pt x="529" y="202"/>
                    </a:lnTo>
                    <a:lnTo>
                      <a:pt x="529" y="204"/>
                    </a:lnTo>
                    <a:lnTo>
                      <a:pt x="529" y="204"/>
                    </a:lnTo>
                    <a:lnTo>
                      <a:pt x="533" y="204"/>
                    </a:lnTo>
                    <a:lnTo>
                      <a:pt x="534" y="206"/>
                    </a:lnTo>
                    <a:lnTo>
                      <a:pt x="534" y="206"/>
                    </a:lnTo>
                    <a:lnTo>
                      <a:pt x="534" y="208"/>
                    </a:lnTo>
                    <a:lnTo>
                      <a:pt x="534" y="209"/>
                    </a:lnTo>
                    <a:lnTo>
                      <a:pt x="534" y="211"/>
                    </a:lnTo>
                    <a:lnTo>
                      <a:pt x="536" y="215"/>
                    </a:lnTo>
                    <a:lnTo>
                      <a:pt x="536" y="215"/>
                    </a:lnTo>
                    <a:lnTo>
                      <a:pt x="538" y="215"/>
                    </a:lnTo>
                    <a:lnTo>
                      <a:pt x="540" y="215"/>
                    </a:lnTo>
                    <a:lnTo>
                      <a:pt x="545" y="217"/>
                    </a:lnTo>
                    <a:lnTo>
                      <a:pt x="545" y="217"/>
                    </a:lnTo>
                    <a:lnTo>
                      <a:pt x="547" y="219"/>
                    </a:lnTo>
                    <a:lnTo>
                      <a:pt x="549" y="222"/>
                    </a:lnTo>
                    <a:lnTo>
                      <a:pt x="549" y="222"/>
                    </a:lnTo>
                    <a:lnTo>
                      <a:pt x="552" y="226"/>
                    </a:lnTo>
                    <a:lnTo>
                      <a:pt x="558" y="229"/>
                    </a:lnTo>
                    <a:lnTo>
                      <a:pt x="562" y="235"/>
                    </a:lnTo>
                    <a:lnTo>
                      <a:pt x="562" y="238"/>
                    </a:lnTo>
                    <a:lnTo>
                      <a:pt x="560" y="240"/>
                    </a:lnTo>
                    <a:lnTo>
                      <a:pt x="560" y="240"/>
                    </a:lnTo>
                    <a:lnTo>
                      <a:pt x="554" y="240"/>
                    </a:lnTo>
                    <a:lnTo>
                      <a:pt x="549" y="240"/>
                    </a:lnTo>
                    <a:lnTo>
                      <a:pt x="538" y="237"/>
                    </a:lnTo>
                    <a:lnTo>
                      <a:pt x="538" y="237"/>
                    </a:lnTo>
                    <a:lnTo>
                      <a:pt x="529" y="231"/>
                    </a:lnTo>
                    <a:lnTo>
                      <a:pt x="518" y="226"/>
                    </a:lnTo>
                    <a:lnTo>
                      <a:pt x="511" y="217"/>
                    </a:lnTo>
                    <a:lnTo>
                      <a:pt x="502" y="208"/>
                    </a:lnTo>
                    <a:lnTo>
                      <a:pt x="502" y="208"/>
                    </a:lnTo>
                    <a:lnTo>
                      <a:pt x="493" y="199"/>
                    </a:lnTo>
                    <a:lnTo>
                      <a:pt x="487" y="195"/>
                    </a:lnTo>
                    <a:lnTo>
                      <a:pt x="482" y="193"/>
                    </a:lnTo>
                    <a:lnTo>
                      <a:pt x="482" y="193"/>
                    </a:lnTo>
                    <a:lnTo>
                      <a:pt x="475" y="191"/>
                    </a:lnTo>
                    <a:lnTo>
                      <a:pt x="466" y="193"/>
                    </a:lnTo>
                    <a:lnTo>
                      <a:pt x="458" y="197"/>
                    </a:lnTo>
                    <a:lnTo>
                      <a:pt x="453" y="202"/>
                    </a:lnTo>
                    <a:lnTo>
                      <a:pt x="453" y="202"/>
                    </a:lnTo>
                    <a:lnTo>
                      <a:pt x="446" y="209"/>
                    </a:lnTo>
                    <a:lnTo>
                      <a:pt x="442" y="213"/>
                    </a:lnTo>
                    <a:lnTo>
                      <a:pt x="435" y="213"/>
                    </a:lnTo>
                    <a:lnTo>
                      <a:pt x="435" y="213"/>
                    </a:lnTo>
                    <a:lnTo>
                      <a:pt x="428" y="213"/>
                    </a:lnTo>
                    <a:lnTo>
                      <a:pt x="420" y="213"/>
                    </a:lnTo>
                    <a:lnTo>
                      <a:pt x="413" y="211"/>
                    </a:lnTo>
                    <a:lnTo>
                      <a:pt x="408" y="206"/>
                    </a:lnTo>
                    <a:lnTo>
                      <a:pt x="408" y="206"/>
                    </a:lnTo>
                    <a:lnTo>
                      <a:pt x="404" y="200"/>
                    </a:lnTo>
                    <a:lnTo>
                      <a:pt x="400" y="197"/>
                    </a:lnTo>
                    <a:lnTo>
                      <a:pt x="395" y="197"/>
                    </a:lnTo>
                    <a:lnTo>
                      <a:pt x="390" y="197"/>
                    </a:lnTo>
                    <a:lnTo>
                      <a:pt x="390" y="197"/>
                    </a:lnTo>
                    <a:lnTo>
                      <a:pt x="381" y="199"/>
                    </a:lnTo>
                    <a:lnTo>
                      <a:pt x="375" y="200"/>
                    </a:lnTo>
                    <a:lnTo>
                      <a:pt x="371" y="200"/>
                    </a:lnTo>
                    <a:lnTo>
                      <a:pt x="371" y="200"/>
                    </a:lnTo>
                    <a:lnTo>
                      <a:pt x="368" y="197"/>
                    </a:lnTo>
                    <a:lnTo>
                      <a:pt x="368" y="193"/>
                    </a:lnTo>
                    <a:lnTo>
                      <a:pt x="370" y="188"/>
                    </a:lnTo>
                    <a:lnTo>
                      <a:pt x="371" y="184"/>
                    </a:lnTo>
                    <a:lnTo>
                      <a:pt x="371" y="184"/>
                    </a:lnTo>
                    <a:lnTo>
                      <a:pt x="379" y="179"/>
                    </a:lnTo>
                    <a:lnTo>
                      <a:pt x="381" y="175"/>
                    </a:lnTo>
                    <a:lnTo>
                      <a:pt x="382" y="170"/>
                    </a:lnTo>
                    <a:lnTo>
                      <a:pt x="382" y="170"/>
                    </a:lnTo>
                    <a:lnTo>
                      <a:pt x="382" y="161"/>
                    </a:lnTo>
                    <a:lnTo>
                      <a:pt x="382" y="161"/>
                    </a:lnTo>
                    <a:lnTo>
                      <a:pt x="381" y="157"/>
                    </a:lnTo>
                    <a:lnTo>
                      <a:pt x="379" y="153"/>
                    </a:lnTo>
                    <a:lnTo>
                      <a:pt x="373" y="146"/>
                    </a:lnTo>
                    <a:lnTo>
                      <a:pt x="373" y="146"/>
                    </a:lnTo>
                    <a:lnTo>
                      <a:pt x="368" y="139"/>
                    </a:lnTo>
                    <a:lnTo>
                      <a:pt x="366" y="137"/>
                    </a:lnTo>
                    <a:lnTo>
                      <a:pt x="362" y="133"/>
                    </a:lnTo>
                    <a:lnTo>
                      <a:pt x="362" y="133"/>
                    </a:lnTo>
                    <a:lnTo>
                      <a:pt x="355" y="130"/>
                    </a:lnTo>
                    <a:lnTo>
                      <a:pt x="346" y="128"/>
                    </a:lnTo>
                    <a:lnTo>
                      <a:pt x="337" y="126"/>
                    </a:lnTo>
                    <a:lnTo>
                      <a:pt x="330" y="121"/>
                    </a:lnTo>
                    <a:lnTo>
                      <a:pt x="330" y="121"/>
                    </a:lnTo>
                    <a:lnTo>
                      <a:pt x="324" y="115"/>
                    </a:lnTo>
                    <a:lnTo>
                      <a:pt x="319" y="110"/>
                    </a:lnTo>
                    <a:lnTo>
                      <a:pt x="319" y="110"/>
                    </a:lnTo>
                    <a:lnTo>
                      <a:pt x="314" y="110"/>
                    </a:lnTo>
                    <a:lnTo>
                      <a:pt x="308" y="110"/>
                    </a:lnTo>
                    <a:lnTo>
                      <a:pt x="308" y="110"/>
                    </a:lnTo>
                    <a:lnTo>
                      <a:pt x="303" y="108"/>
                    </a:lnTo>
                    <a:lnTo>
                      <a:pt x="297" y="105"/>
                    </a:lnTo>
                    <a:lnTo>
                      <a:pt x="295" y="99"/>
                    </a:lnTo>
                    <a:lnTo>
                      <a:pt x="295" y="95"/>
                    </a:lnTo>
                    <a:lnTo>
                      <a:pt x="295" y="94"/>
                    </a:lnTo>
                    <a:lnTo>
                      <a:pt x="295" y="94"/>
                    </a:lnTo>
                    <a:lnTo>
                      <a:pt x="299" y="90"/>
                    </a:lnTo>
                    <a:lnTo>
                      <a:pt x="303" y="88"/>
                    </a:lnTo>
                    <a:lnTo>
                      <a:pt x="310" y="88"/>
                    </a:lnTo>
                    <a:lnTo>
                      <a:pt x="310" y="88"/>
                    </a:lnTo>
                    <a:lnTo>
                      <a:pt x="310" y="85"/>
                    </a:lnTo>
                    <a:lnTo>
                      <a:pt x="308" y="83"/>
                    </a:lnTo>
                    <a:lnTo>
                      <a:pt x="303" y="83"/>
                    </a:lnTo>
                    <a:lnTo>
                      <a:pt x="290" y="81"/>
                    </a:lnTo>
                    <a:lnTo>
                      <a:pt x="290" y="81"/>
                    </a:lnTo>
                    <a:lnTo>
                      <a:pt x="285" y="79"/>
                    </a:lnTo>
                    <a:lnTo>
                      <a:pt x="279" y="76"/>
                    </a:lnTo>
                    <a:lnTo>
                      <a:pt x="277" y="70"/>
                    </a:lnTo>
                    <a:lnTo>
                      <a:pt x="276" y="65"/>
                    </a:lnTo>
                    <a:lnTo>
                      <a:pt x="276" y="65"/>
                    </a:lnTo>
                    <a:lnTo>
                      <a:pt x="279" y="59"/>
                    </a:lnTo>
                    <a:lnTo>
                      <a:pt x="283" y="56"/>
                    </a:lnTo>
                    <a:lnTo>
                      <a:pt x="288" y="54"/>
                    </a:lnTo>
                    <a:lnTo>
                      <a:pt x="295" y="54"/>
                    </a:lnTo>
                    <a:lnTo>
                      <a:pt x="295" y="54"/>
                    </a:lnTo>
                    <a:lnTo>
                      <a:pt x="306" y="56"/>
                    </a:lnTo>
                    <a:lnTo>
                      <a:pt x="315" y="57"/>
                    </a:lnTo>
                    <a:lnTo>
                      <a:pt x="319" y="61"/>
                    </a:lnTo>
                    <a:lnTo>
                      <a:pt x="321" y="65"/>
                    </a:lnTo>
                    <a:lnTo>
                      <a:pt x="323" y="68"/>
                    </a:lnTo>
                    <a:lnTo>
                      <a:pt x="323" y="76"/>
                    </a:lnTo>
                    <a:lnTo>
                      <a:pt x="323" y="76"/>
                    </a:lnTo>
                    <a:lnTo>
                      <a:pt x="323" y="79"/>
                    </a:lnTo>
                    <a:lnTo>
                      <a:pt x="324" y="83"/>
                    </a:lnTo>
                    <a:lnTo>
                      <a:pt x="328" y="86"/>
                    </a:lnTo>
                    <a:lnTo>
                      <a:pt x="332" y="88"/>
                    </a:lnTo>
                    <a:lnTo>
                      <a:pt x="335" y="90"/>
                    </a:lnTo>
                    <a:lnTo>
                      <a:pt x="341" y="90"/>
                    </a:lnTo>
                    <a:lnTo>
                      <a:pt x="344" y="90"/>
                    </a:lnTo>
                    <a:lnTo>
                      <a:pt x="350" y="86"/>
                    </a:lnTo>
                    <a:lnTo>
                      <a:pt x="350" y="86"/>
                    </a:lnTo>
                    <a:lnTo>
                      <a:pt x="353" y="83"/>
                    </a:lnTo>
                    <a:lnTo>
                      <a:pt x="357" y="77"/>
                    </a:lnTo>
                    <a:lnTo>
                      <a:pt x="357" y="77"/>
                    </a:lnTo>
                    <a:lnTo>
                      <a:pt x="361" y="74"/>
                    </a:lnTo>
                    <a:lnTo>
                      <a:pt x="366" y="74"/>
                    </a:lnTo>
                    <a:lnTo>
                      <a:pt x="371" y="74"/>
                    </a:lnTo>
                    <a:lnTo>
                      <a:pt x="375" y="74"/>
                    </a:lnTo>
                    <a:lnTo>
                      <a:pt x="375" y="74"/>
                    </a:lnTo>
                    <a:lnTo>
                      <a:pt x="386" y="81"/>
                    </a:lnTo>
                    <a:lnTo>
                      <a:pt x="395" y="86"/>
                    </a:lnTo>
                    <a:lnTo>
                      <a:pt x="395" y="86"/>
                    </a:lnTo>
                    <a:lnTo>
                      <a:pt x="404" y="92"/>
                    </a:lnTo>
                    <a:lnTo>
                      <a:pt x="415" y="94"/>
                    </a:lnTo>
                    <a:lnTo>
                      <a:pt x="415" y="94"/>
                    </a:lnTo>
                    <a:lnTo>
                      <a:pt x="429" y="97"/>
                    </a:lnTo>
                    <a:lnTo>
                      <a:pt x="429" y="97"/>
                    </a:lnTo>
                    <a:lnTo>
                      <a:pt x="444" y="101"/>
                    </a:lnTo>
                    <a:lnTo>
                      <a:pt x="451" y="103"/>
                    </a:lnTo>
                    <a:lnTo>
                      <a:pt x="458" y="108"/>
                    </a:lnTo>
                    <a:lnTo>
                      <a:pt x="458" y="108"/>
                    </a:lnTo>
                    <a:lnTo>
                      <a:pt x="462" y="112"/>
                    </a:lnTo>
                    <a:lnTo>
                      <a:pt x="466" y="117"/>
                    </a:lnTo>
                    <a:lnTo>
                      <a:pt x="466" y="117"/>
                    </a:lnTo>
                    <a:lnTo>
                      <a:pt x="473" y="121"/>
                    </a:lnTo>
                    <a:lnTo>
                      <a:pt x="482" y="124"/>
                    </a:lnTo>
                    <a:lnTo>
                      <a:pt x="482" y="124"/>
                    </a:lnTo>
                    <a:lnTo>
                      <a:pt x="485" y="128"/>
                    </a:lnTo>
                    <a:lnTo>
                      <a:pt x="489" y="132"/>
                    </a:lnTo>
                    <a:lnTo>
                      <a:pt x="496" y="139"/>
                    </a:lnTo>
                    <a:lnTo>
                      <a:pt x="496" y="139"/>
                    </a:lnTo>
                    <a:lnTo>
                      <a:pt x="500" y="143"/>
                    </a:lnTo>
                    <a:lnTo>
                      <a:pt x="504" y="144"/>
                    </a:lnTo>
                    <a:lnTo>
                      <a:pt x="513" y="148"/>
                    </a:lnTo>
                    <a:lnTo>
                      <a:pt x="522" y="152"/>
                    </a:lnTo>
                    <a:lnTo>
                      <a:pt x="525" y="153"/>
                    </a:lnTo>
                    <a:lnTo>
                      <a:pt x="527" y="157"/>
                    </a:lnTo>
                    <a:lnTo>
                      <a:pt x="527" y="157"/>
                    </a:lnTo>
                    <a:lnTo>
                      <a:pt x="527" y="162"/>
                    </a:lnTo>
                    <a:lnTo>
                      <a:pt x="523" y="166"/>
                    </a:lnTo>
                    <a:lnTo>
                      <a:pt x="516" y="173"/>
                    </a:lnTo>
                    <a:lnTo>
                      <a:pt x="516" y="173"/>
                    </a:lnTo>
                    <a:close/>
                    <a:moveTo>
                      <a:pt x="511" y="850"/>
                    </a:moveTo>
                    <a:lnTo>
                      <a:pt x="511" y="850"/>
                    </a:lnTo>
                    <a:lnTo>
                      <a:pt x="504" y="850"/>
                    </a:lnTo>
                    <a:lnTo>
                      <a:pt x="496" y="850"/>
                    </a:lnTo>
                    <a:lnTo>
                      <a:pt x="496" y="850"/>
                    </a:lnTo>
                    <a:lnTo>
                      <a:pt x="493" y="850"/>
                    </a:lnTo>
                    <a:lnTo>
                      <a:pt x="489" y="846"/>
                    </a:lnTo>
                    <a:lnTo>
                      <a:pt x="489" y="846"/>
                    </a:lnTo>
                    <a:lnTo>
                      <a:pt x="482" y="845"/>
                    </a:lnTo>
                    <a:lnTo>
                      <a:pt x="478" y="845"/>
                    </a:lnTo>
                    <a:lnTo>
                      <a:pt x="476" y="846"/>
                    </a:lnTo>
                    <a:lnTo>
                      <a:pt x="476" y="846"/>
                    </a:lnTo>
                    <a:lnTo>
                      <a:pt x="473" y="848"/>
                    </a:lnTo>
                    <a:lnTo>
                      <a:pt x="473" y="852"/>
                    </a:lnTo>
                    <a:lnTo>
                      <a:pt x="473" y="852"/>
                    </a:lnTo>
                    <a:lnTo>
                      <a:pt x="473" y="854"/>
                    </a:lnTo>
                    <a:lnTo>
                      <a:pt x="473" y="857"/>
                    </a:lnTo>
                    <a:lnTo>
                      <a:pt x="478" y="859"/>
                    </a:lnTo>
                    <a:lnTo>
                      <a:pt x="482" y="863"/>
                    </a:lnTo>
                    <a:lnTo>
                      <a:pt x="485" y="866"/>
                    </a:lnTo>
                    <a:lnTo>
                      <a:pt x="485" y="866"/>
                    </a:lnTo>
                    <a:lnTo>
                      <a:pt x="484" y="870"/>
                    </a:lnTo>
                    <a:lnTo>
                      <a:pt x="482" y="875"/>
                    </a:lnTo>
                    <a:lnTo>
                      <a:pt x="482" y="875"/>
                    </a:lnTo>
                    <a:lnTo>
                      <a:pt x="482" y="881"/>
                    </a:lnTo>
                    <a:lnTo>
                      <a:pt x="484" y="886"/>
                    </a:lnTo>
                    <a:lnTo>
                      <a:pt x="484" y="886"/>
                    </a:lnTo>
                    <a:lnTo>
                      <a:pt x="487" y="895"/>
                    </a:lnTo>
                    <a:lnTo>
                      <a:pt x="495" y="901"/>
                    </a:lnTo>
                    <a:lnTo>
                      <a:pt x="504" y="902"/>
                    </a:lnTo>
                    <a:lnTo>
                      <a:pt x="513" y="902"/>
                    </a:lnTo>
                    <a:lnTo>
                      <a:pt x="513" y="902"/>
                    </a:lnTo>
                    <a:lnTo>
                      <a:pt x="522" y="899"/>
                    </a:lnTo>
                    <a:lnTo>
                      <a:pt x="525" y="895"/>
                    </a:lnTo>
                    <a:lnTo>
                      <a:pt x="529" y="892"/>
                    </a:lnTo>
                    <a:lnTo>
                      <a:pt x="529" y="886"/>
                    </a:lnTo>
                    <a:lnTo>
                      <a:pt x="527" y="874"/>
                    </a:lnTo>
                    <a:lnTo>
                      <a:pt x="525" y="861"/>
                    </a:lnTo>
                    <a:lnTo>
                      <a:pt x="525" y="861"/>
                    </a:lnTo>
                    <a:lnTo>
                      <a:pt x="523" y="854"/>
                    </a:lnTo>
                    <a:lnTo>
                      <a:pt x="522" y="852"/>
                    </a:lnTo>
                    <a:lnTo>
                      <a:pt x="516" y="850"/>
                    </a:lnTo>
                    <a:lnTo>
                      <a:pt x="511" y="850"/>
                    </a:lnTo>
                    <a:lnTo>
                      <a:pt x="511" y="850"/>
                    </a:lnTo>
                    <a:close/>
                    <a:moveTo>
                      <a:pt x="598" y="559"/>
                    </a:moveTo>
                    <a:lnTo>
                      <a:pt x="598" y="559"/>
                    </a:lnTo>
                    <a:lnTo>
                      <a:pt x="598" y="551"/>
                    </a:lnTo>
                    <a:lnTo>
                      <a:pt x="600" y="544"/>
                    </a:lnTo>
                    <a:lnTo>
                      <a:pt x="601" y="537"/>
                    </a:lnTo>
                    <a:lnTo>
                      <a:pt x="600" y="530"/>
                    </a:lnTo>
                    <a:lnTo>
                      <a:pt x="600" y="530"/>
                    </a:lnTo>
                    <a:lnTo>
                      <a:pt x="598" y="523"/>
                    </a:lnTo>
                    <a:lnTo>
                      <a:pt x="594" y="515"/>
                    </a:lnTo>
                    <a:lnTo>
                      <a:pt x="589" y="510"/>
                    </a:lnTo>
                    <a:lnTo>
                      <a:pt x="581" y="504"/>
                    </a:lnTo>
                    <a:lnTo>
                      <a:pt x="581" y="504"/>
                    </a:lnTo>
                    <a:lnTo>
                      <a:pt x="574" y="499"/>
                    </a:lnTo>
                    <a:lnTo>
                      <a:pt x="569" y="494"/>
                    </a:lnTo>
                    <a:lnTo>
                      <a:pt x="569" y="494"/>
                    </a:lnTo>
                    <a:lnTo>
                      <a:pt x="567" y="490"/>
                    </a:lnTo>
                    <a:lnTo>
                      <a:pt x="565" y="488"/>
                    </a:lnTo>
                    <a:lnTo>
                      <a:pt x="565" y="488"/>
                    </a:lnTo>
                    <a:lnTo>
                      <a:pt x="560" y="485"/>
                    </a:lnTo>
                    <a:lnTo>
                      <a:pt x="560" y="485"/>
                    </a:lnTo>
                    <a:lnTo>
                      <a:pt x="556" y="481"/>
                    </a:lnTo>
                    <a:lnTo>
                      <a:pt x="554" y="474"/>
                    </a:lnTo>
                    <a:lnTo>
                      <a:pt x="552" y="461"/>
                    </a:lnTo>
                    <a:lnTo>
                      <a:pt x="552" y="461"/>
                    </a:lnTo>
                    <a:lnTo>
                      <a:pt x="551" y="450"/>
                    </a:lnTo>
                    <a:lnTo>
                      <a:pt x="547" y="441"/>
                    </a:lnTo>
                    <a:lnTo>
                      <a:pt x="547" y="441"/>
                    </a:lnTo>
                    <a:lnTo>
                      <a:pt x="545" y="434"/>
                    </a:lnTo>
                    <a:lnTo>
                      <a:pt x="542" y="427"/>
                    </a:lnTo>
                    <a:lnTo>
                      <a:pt x="542" y="427"/>
                    </a:lnTo>
                    <a:lnTo>
                      <a:pt x="534" y="421"/>
                    </a:lnTo>
                    <a:lnTo>
                      <a:pt x="527" y="416"/>
                    </a:lnTo>
                    <a:lnTo>
                      <a:pt x="520" y="412"/>
                    </a:lnTo>
                    <a:lnTo>
                      <a:pt x="513" y="405"/>
                    </a:lnTo>
                    <a:lnTo>
                      <a:pt x="513" y="405"/>
                    </a:lnTo>
                    <a:lnTo>
                      <a:pt x="507" y="398"/>
                    </a:lnTo>
                    <a:lnTo>
                      <a:pt x="504" y="390"/>
                    </a:lnTo>
                    <a:lnTo>
                      <a:pt x="498" y="374"/>
                    </a:lnTo>
                    <a:lnTo>
                      <a:pt x="498" y="374"/>
                    </a:lnTo>
                    <a:lnTo>
                      <a:pt x="491" y="363"/>
                    </a:lnTo>
                    <a:lnTo>
                      <a:pt x="491" y="363"/>
                    </a:lnTo>
                    <a:lnTo>
                      <a:pt x="487" y="352"/>
                    </a:lnTo>
                    <a:lnTo>
                      <a:pt x="485" y="342"/>
                    </a:lnTo>
                    <a:lnTo>
                      <a:pt x="485" y="342"/>
                    </a:lnTo>
                    <a:lnTo>
                      <a:pt x="485" y="331"/>
                    </a:lnTo>
                    <a:lnTo>
                      <a:pt x="484" y="320"/>
                    </a:lnTo>
                    <a:lnTo>
                      <a:pt x="484" y="320"/>
                    </a:lnTo>
                    <a:lnTo>
                      <a:pt x="482" y="316"/>
                    </a:lnTo>
                    <a:lnTo>
                      <a:pt x="478" y="313"/>
                    </a:lnTo>
                    <a:lnTo>
                      <a:pt x="475" y="311"/>
                    </a:lnTo>
                    <a:lnTo>
                      <a:pt x="471" y="311"/>
                    </a:lnTo>
                    <a:lnTo>
                      <a:pt x="471" y="311"/>
                    </a:lnTo>
                    <a:lnTo>
                      <a:pt x="466" y="311"/>
                    </a:lnTo>
                    <a:lnTo>
                      <a:pt x="464" y="309"/>
                    </a:lnTo>
                    <a:lnTo>
                      <a:pt x="462" y="307"/>
                    </a:lnTo>
                    <a:lnTo>
                      <a:pt x="462" y="307"/>
                    </a:lnTo>
                    <a:lnTo>
                      <a:pt x="457" y="300"/>
                    </a:lnTo>
                    <a:lnTo>
                      <a:pt x="455" y="293"/>
                    </a:lnTo>
                    <a:lnTo>
                      <a:pt x="451" y="276"/>
                    </a:lnTo>
                    <a:lnTo>
                      <a:pt x="451" y="276"/>
                    </a:lnTo>
                    <a:lnTo>
                      <a:pt x="451" y="267"/>
                    </a:lnTo>
                    <a:lnTo>
                      <a:pt x="449" y="262"/>
                    </a:lnTo>
                    <a:lnTo>
                      <a:pt x="446" y="258"/>
                    </a:lnTo>
                    <a:lnTo>
                      <a:pt x="446" y="258"/>
                    </a:lnTo>
                    <a:lnTo>
                      <a:pt x="444" y="257"/>
                    </a:lnTo>
                    <a:lnTo>
                      <a:pt x="440" y="257"/>
                    </a:lnTo>
                    <a:lnTo>
                      <a:pt x="437" y="258"/>
                    </a:lnTo>
                    <a:lnTo>
                      <a:pt x="435" y="260"/>
                    </a:lnTo>
                    <a:lnTo>
                      <a:pt x="435" y="260"/>
                    </a:lnTo>
                    <a:lnTo>
                      <a:pt x="433" y="267"/>
                    </a:lnTo>
                    <a:lnTo>
                      <a:pt x="433" y="275"/>
                    </a:lnTo>
                    <a:lnTo>
                      <a:pt x="435" y="282"/>
                    </a:lnTo>
                    <a:lnTo>
                      <a:pt x="435" y="289"/>
                    </a:lnTo>
                    <a:lnTo>
                      <a:pt x="435" y="289"/>
                    </a:lnTo>
                    <a:lnTo>
                      <a:pt x="433" y="295"/>
                    </a:lnTo>
                    <a:lnTo>
                      <a:pt x="431" y="298"/>
                    </a:lnTo>
                    <a:lnTo>
                      <a:pt x="428" y="302"/>
                    </a:lnTo>
                    <a:lnTo>
                      <a:pt x="426" y="307"/>
                    </a:lnTo>
                    <a:lnTo>
                      <a:pt x="426" y="307"/>
                    </a:lnTo>
                    <a:lnTo>
                      <a:pt x="426" y="314"/>
                    </a:lnTo>
                    <a:lnTo>
                      <a:pt x="428" y="320"/>
                    </a:lnTo>
                    <a:lnTo>
                      <a:pt x="429" y="325"/>
                    </a:lnTo>
                    <a:lnTo>
                      <a:pt x="431" y="333"/>
                    </a:lnTo>
                    <a:lnTo>
                      <a:pt x="431" y="333"/>
                    </a:lnTo>
                    <a:lnTo>
                      <a:pt x="429" y="340"/>
                    </a:lnTo>
                    <a:lnTo>
                      <a:pt x="429" y="340"/>
                    </a:lnTo>
                    <a:lnTo>
                      <a:pt x="428" y="345"/>
                    </a:lnTo>
                    <a:lnTo>
                      <a:pt x="428" y="345"/>
                    </a:lnTo>
                    <a:lnTo>
                      <a:pt x="426" y="349"/>
                    </a:lnTo>
                    <a:lnTo>
                      <a:pt x="424" y="352"/>
                    </a:lnTo>
                    <a:lnTo>
                      <a:pt x="424" y="352"/>
                    </a:lnTo>
                    <a:lnTo>
                      <a:pt x="422" y="363"/>
                    </a:lnTo>
                    <a:lnTo>
                      <a:pt x="422" y="363"/>
                    </a:lnTo>
                    <a:lnTo>
                      <a:pt x="422" y="367"/>
                    </a:lnTo>
                    <a:lnTo>
                      <a:pt x="422" y="369"/>
                    </a:lnTo>
                    <a:lnTo>
                      <a:pt x="420" y="371"/>
                    </a:lnTo>
                    <a:lnTo>
                      <a:pt x="420" y="371"/>
                    </a:lnTo>
                    <a:lnTo>
                      <a:pt x="413" y="372"/>
                    </a:lnTo>
                    <a:lnTo>
                      <a:pt x="406" y="372"/>
                    </a:lnTo>
                    <a:lnTo>
                      <a:pt x="399" y="371"/>
                    </a:lnTo>
                    <a:lnTo>
                      <a:pt x="393" y="369"/>
                    </a:lnTo>
                    <a:lnTo>
                      <a:pt x="393" y="369"/>
                    </a:lnTo>
                    <a:lnTo>
                      <a:pt x="386" y="365"/>
                    </a:lnTo>
                    <a:lnTo>
                      <a:pt x="381" y="358"/>
                    </a:lnTo>
                    <a:lnTo>
                      <a:pt x="373" y="343"/>
                    </a:lnTo>
                    <a:lnTo>
                      <a:pt x="373" y="343"/>
                    </a:lnTo>
                    <a:lnTo>
                      <a:pt x="368" y="336"/>
                    </a:lnTo>
                    <a:lnTo>
                      <a:pt x="361" y="334"/>
                    </a:lnTo>
                    <a:lnTo>
                      <a:pt x="361" y="334"/>
                    </a:lnTo>
                    <a:lnTo>
                      <a:pt x="353" y="331"/>
                    </a:lnTo>
                    <a:lnTo>
                      <a:pt x="348" y="325"/>
                    </a:lnTo>
                    <a:lnTo>
                      <a:pt x="344" y="318"/>
                    </a:lnTo>
                    <a:lnTo>
                      <a:pt x="342" y="313"/>
                    </a:lnTo>
                    <a:lnTo>
                      <a:pt x="342" y="313"/>
                    </a:lnTo>
                    <a:lnTo>
                      <a:pt x="342" y="307"/>
                    </a:lnTo>
                    <a:lnTo>
                      <a:pt x="344" y="302"/>
                    </a:lnTo>
                    <a:lnTo>
                      <a:pt x="352" y="295"/>
                    </a:lnTo>
                    <a:lnTo>
                      <a:pt x="357" y="287"/>
                    </a:lnTo>
                    <a:lnTo>
                      <a:pt x="359" y="284"/>
                    </a:lnTo>
                    <a:lnTo>
                      <a:pt x="357" y="278"/>
                    </a:lnTo>
                    <a:lnTo>
                      <a:pt x="357" y="278"/>
                    </a:lnTo>
                    <a:lnTo>
                      <a:pt x="355" y="276"/>
                    </a:lnTo>
                    <a:lnTo>
                      <a:pt x="352" y="275"/>
                    </a:lnTo>
                    <a:lnTo>
                      <a:pt x="344" y="273"/>
                    </a:lnTo>
                    <a:lnTo>
                      <a:pt x="328" y="271"/>
                    </a:lnTo>
                    <a:lnTo>
                      <a:pt x="328" y="271"/>
                    </a:lnTo>
                    <a:lnTo>
                      <a:pt x="321" y="269"/>
                    </a:lnTo>
                    <a:lnTo>
                      <a:pt x="315" y="266"/>
                    </a:lnTo>
                    <a:lnTo>
                      <a:pt x="315" y="266"/>
                    </a:lnTo>
                    <a:lnTo>
                      <a:pt x="310" y="262"/>
                    </a:lnTo>
                    <a:lnTo>
                      <a:pt x="299" y="258"/>
                    </a:lnTo>
                    <a:lnTo>
                      <a:pt x="294" y="257"/>
                    </a:lnTo>
                    <a:lnTo>
                      <a:pt x="288" y="257"/>
                    </a:lnTo>
                    <a:lnTo>
                      <a:pt x="285" y="258"/>
                    </a:lnTo>
                    <a:lnTo>
                      <a:pt x="285" y="262"/>
                    </a:lnTo>
                    <a:lnTo>
                      <a:pt x="285" y="262"/>
                    </a:lnTo>
                    <a:lnTo>
                      <a:pt x="285" y="264"/>
                    </a:lnTo>
                    <a:lnTo>
                      <a:pt x="288" y="267"/>
                    </a:lnTo>
                    <a:lnTo>
                      <a:pt x="288" y="267"/>
                    </a:lnTo>
                    <a:lnTo>
                      <a:pt x="288" y="271"/>
                    </a:lnTo>
                    <a:lnTo>
                      <a:pt x="288" y="273"/>
                    </a:lnTo>
                    <a:lnTo>
                      <a:pt x="285" y="275"/>
                    </a:lnTo>
                    <a:lnTo>
                      <a:pt x="281" y="276"/>
                    </a:lnTo>
                    <a:lnTo>
                      <a:pt x="281" y="276"/>
                    </a:lnTo>
                    <a:lnTo>
                      <a:pt x="276" y="275"/>
                    </a:lnTo>
                    <a:lnTo>
                      <a:pt x="272" y="275"/>
                    </a:lnTo>
                    <a:lnTo>
                      <a:pt x="268" y="276"/>
                    </a:lnTo>
                    <a:lnTo>
                      <a:pt x="268" y="276"/>
                    </a:lnTo>
                    <a:lnTo>
                      <a:pt x="263" y="282"/>
                    </a:lnTo>
                    <a:lnTo>
                      <a:pt x="261" y="289"/>
                    </a:lnTo>
                    <a:lnTo>
                      <a:pt x="261" y="289"/>
                    </a:lnTo>
                    <a:lnTo>
                      <a:pt x="259" y="293"/>
                    </a:lnTo>
                    <a:lnTo>
                      <a:pt x="257" y="296"/>
                    </a:lnTo>
                    <a:lnTo>
                      <a:pt x="252" y="300"/>
                    </a:lnTo>
                    <a:lnTo>
                      <a:pt x="252" y="300"/>
                    </a:lnTo>
                    <a:lnTo>
                      <a:pt x="250" y="305"/>
                    </a:lnTo>
                    <a:lnTo>
                      <a:pt x="250" y="311"/>
                    </a:lnTo>
                    <a:lnTo>
                      <a:pt x="250" y="311"/>
                    </a:lnTo>
                    <a:lnTo>
                      <a:pt x="252" y="318"/>
                    </a:lnTo>
                    <a:lnTo>
                      <a:pt x="250" y="320"/>
                    </a:lnTo>
                    <a:lnTo>
                      <a:pt x="247" y="322"/>
                    </a:lnTo>
                    <a:lnTo>
                      <a:pt x="247" y="322"/>
                    </a:lnTo>
                    <a:lnTo>
                      <a:pt x="241" y="323"/>
                    </a:lnTo>
                    <a:lnTo>
                      <a:pt x="238" y="323"/>
                    </a:lnTo>
                    <a:lnTo>
                      <a:pt x="234" y="322"/>
                    </a:lnTo>
                    <a:lnTo>
                      <a:pt x="228" y="318"/>
                    </a:lnTo>
                    <a:lnTo>
                      <a:pt x="228" y="318"/>
                    </a:lnTo>
                    <a:lnTo>
                      <a:pt x="221" y="311"/>
                    </a:lnTo>
                    <a:lnTo>
                      <a:pt x="214" y="305"/>
                    </a:lnTo>
                    <a:lnTo>
                      <a:pt x="210" y="304"/>
                    </a:lnTo>
                    <a:lnTo>
                      <a:pt x="207" y="304"/>
                    </a:lnTo>
                    <a:lnTo>
                      <a:pt x="203" y="307"/>
                    </a:lnTo>
                    <a:lnTo>
                      <a:pt x="200" y="311"/>
                    </a:lnTo>
                    <a:lnTo>
                      <a:pt x="200" y="311"/>
                    </a:lnTo>
                    <a:lnTo>
                      <a:pt x="196" y="316"/>
                    </a:lnTo>
                    <a:lnTo>
                      <a:pt x="190" y="320"/>
                    </a:lnTo>
                    <a:lnTo>
                      <a:pt x="178" y="325"/>
                    </a:lnTo>
                    <a:lnTo>
                      <a:pt x="178" y="325"/>
                    </a:lnTo>
                    <a:lnTo>
                      <a:pt x="172" y="331"/>
                    </a:lnTo>
                    <a:lnTo>
                      <a:pt x="171" y="334"/>
                    </a:lnTo>
                    <a:lnTo>
                      <a:pt x="167" y="345"/>
                    </a:lnTo>
                    <a:lnTo>
                      <a:pt x="167" y="345"/>
                    </a:lnTo>
                    <a:lnTo>
                      <a:pt x="165" y="352"/>
                    </a:lnTo>
                    <a:lnTo>
                      <a:pt x="160" y="356"/>
                    </a:lnTo>
                    <a:lnTo>
                      <a:pt x="147" y="360"/>
                    </a:lnTo>
                    <a:lnTo>
                      <a:pt x="147" y="360"/>
                    </a:lnTo>
                    <a:lnTo>
                      <a:pt x="142" y="361"/>
                    </a:lnTo>
                    <a:lnTo>
                      <a:pt x="138" y="365"/>
                    </a:lnTo>
                    <a:lnTo>
                      <a:pt x="136" y="371"/>
                    </a:lnTo>
                    <a:lnTo>
                      <a:pt x="138" y="376"/>
                    </a:lnTo>
                    <a:lnTo>
                      <a:pt x="138" y="376"/>
                    </a:lnTo>
                    <a:lnTo>
                      <a:pt x="138" y="381"/>
                    </a:lnTo>
                    <a:lnTo>
                      <a:pt x="136" y="387"/>
                    </a:lnTo>
                    <a:lnTo>
                      <a:pt x="136" y="387"/>
                    </a:lnTo>
                    <a:lnTo>
                      <a:pt x="131" y="394"/>
                    </a:lnTo>
                    <a:lnTo>
                      <a:pt x="129" y="396"/>
                    </a:lnTo>
                    <a:lnTo>
                      <a:pt x="127" y="401"/>
                    </a:lnTo>
                    <a:lnTo>
                      <a:pt x="127" y="401"/>
                    </a:lnTo>
                    <a:lnTo>
                      <a:pt x="127" y="405"/>
                    </a:lnTo>
                    <a:lnTo>
                      <a:pt x="123" y="409"/>
                    </a:lnTo>
                    <a:lnTo>
                      <a:pt x="123" y="409"/>
                    </a:lnTo>
                    <a:lnTo>
                      <a:pt x="118" y="412"/>
                    </a:lnTo>
                    <a:lnTo>
                      <a:pt x="113" y="412"/>
                    </a:lnTo>
                    <a:lnTo>
                      <a:pt x="113" y="412"/>
                    </a:lnTo>
                    <a:lnTo>
                      <a:pt x="104" y="412"/>
                    </a:lnTo>
                    <a:lnTo>
                      <a:pt x="100" y="414"/>
                    </a:lnTo>
                    <a:lnTo>
                      <a:pt x="96" y="416"/>
                    </a:lnTo>
                    <a:lnTo>
                      <a:pt x="96" y="416"/>
                    </a:lnTo>
                    <a:lnTo>
                      <a:pt x="95" y="418"/>
                    </a:lnTo>
                    <a:lnTo>
                      <a:pt x="91" y="419"/>
                    </a:lnTo>
                    <a:lnTo>
                      <a:pt x="91" y="419"/>
                    </a:lnTo>
                    <a:lnTo>
                      <a:pt x="89" y="421"/>
                    </a:lnTo>
                    <a:lnTo>
                      <a:pt x="89" y="421"/>
                    </a:lnTo>
                    <a:lnTo>
                      <a:pt x="82" y="425"/>
                    </a:lnTo>
                    <a:lnTo>
                      <a:pt x="82" y="425"/>
                    </a:lnTo>
                    <a:lnTo>
                      <a:pt x="78" y="428"/>
                    </a:lnTo>
                    <a:lnTo>
                      <a:pt x="78" y="428"/>
                    </a:lnTo>
                    <a:lnTo>
                      <a:pt x="75" y="430"/>
                    </a:lnTo>
                    <a:lnTo>
                      <a:pt x="71" y="432"/>
                    </a:lnTo>
                    <a:lnTo>
                      <a:pt x="62" y="434"/>
                    </a:lnTo>
                    <a:lnTo>
                      <a:pt x="62" y="434"/>
                    </a:lnTo>
                    <a:lnTo>
                      <a:pt x="53" y="437"/>
                    </a:lnTo>
                    <a:lnTo>
                      <a:pt x="44" y="443"/>
                    </a:lnTo>
                    <a:lnTo>
                      <a:pt x="37" y="450"/>
                    </a:lnTo>
                    <a:lnTo>
                      <a:pt x="26" y="454"/>
                    </a:lnTo>
                    <a:lnTo>
                      <a:pt x="26" y="454"/>
                    </a:lnTo>
                    <a:lnTo>
                      <a:pt x="17" y="459"/>
                    </a:lnTo>
                    <a:lnTo>
                      <a:pt x="11" y="463"/>
                    </a:lnTo>
                    <a:lnTo>
                      <a:pt x="8" y="466"/>
                    </a:lnTo>
                    <a:lnTo>
                      <a:pt x="8" y="466"/>
                    </a:lnTo>
                    <a:lnTo>
                      <a:pt x="2" y="477"/>
                    </a:lnTo>
                    <a:lnTo>
                      <a:pt x="0" y="488"/>
                    </a:lnTo>
                    <a:lnTo>
                      <a:pt x="2" y="497"/>
                    </a:lnTo>
                    <a:lnTo>
                      <a:pt x="8" y="508"/>
                    </a:lnTo>
                    <a:lnTo>
                      <a:pt x="8" y="508"/>
                    </a:lnTo>
                    <a:lnTo>
                      <a:pt x="11" y="515"/>
                    </a:lnTo>
                    <a:lnTo>
                      <a:pt x="15" y="524"/>
                    </a:lnTo>
                    <a:lnTo>
                      <a:pt x="15" y="524"/>
                    </a:lnTo>
                    <a:lnTo>
                      <a:pt x="13" y="530"/>
                    </a:lnTo>
                    <a:lnTo>
                      <a:pt x="9" y="535"/>
                    </a:lnTo>
                    <a:lnTo>
                      <a:pt x="9" y="535"/>
                    </a:lnTo>
                    <a:lnTo>
                      <a:pt x="8" y="542"/>
                    </a:lnTo>
                    <a:lnTo>
                      <a:pt x="8" y="550"/>
                    </a:lnTo>
                    <a:lnTo>
                      <a:pt x="9" y="557"/>
                    </a:lnTo>
                    <a:lnTo>
                      <a:pt x="13" y="564"/>
                    </a:lnTo>
                    <a:lnTo>
                      <a:pt x="13" y="564"/>
                    </a:lnTo>
                    <a:lnTo>
                      <a:pt x="17" y="568"/>
                    </a:lnTo>
                    <a:lnTo>
                      <a:pt x="20" y="573"/>
                    </a:lnTo>
                    <a:lnTo>
                      <a:pt x="26" y="577"/>
                    </a:lnTo>
                    <a:lnTo>
                      <a:pt x="29" y="582"/>
                    </a:lnTo>
                    <a:lnTo>
                      <a:pt x="29" y="582"/>
                    </a:lnTo>
                    <a:lnTo>
                      <a:pt x="31" y="584"/>
                    </a:lnTo>
                    <a:lnTo>
                      <a:pt x="31" y="584"/>
                    </a:lnTo>
                    <a:lnTo>
                      <a:pt x="31" y="589"/>
                    </a:lnTo>
                    <a:lnTo>
                      <a:pt x="31" y="595"/>
                    </a:lnTo>
                    <a:lnTo>
                      <a:pt x="28" y="606"/>
                    </a:lnTo>
                    <a:lnTo>
                      <a:pt x="28" y="606"/>
                    </a:lnTo>
                    <a:lnTo>
                      <a:pt x="26" y="618"/>
                    </a:lnTo>
                    <a:lnTo>
                      <a:pt x="28" y="624"/>
                    </a:lnTo>
                    <a:lnTo>
                      <a:pt x="29" y="629"/>
                    </a:lnTo>
                    <a:lnTo>
                      <a:pt x="29" y="629"/>
                    </a:lnTo>
                    <a:lnTo>
                      <a:pt x="37" y="638"/>
                    </a:lnTo>
                    <a:lnTo>
                      <a:pt x="38" y="644"/>
                    </a:lnTo>
                    <a:lnTo>
                      <a:pt x="42" y="649"/>
                    </a:lnTo>
                    <a:lnTo>
                      <a:pt x="42" y="649"/>
                    </a:lnTo>
                    <a:lnTo>
                      <a:pt x="44" y="655"/>
                    </a:lnTo>
                    <a:lnTo>
                      <a:pt x="44" y="662"/>
                    </a:lnTo>
                    <a:lnTo>
                      <a:pt x="42" y="676"/>
                    </a:lnTo>
                    <a:lnTo>
                      <a:pt x="42" y="676"/>
                    </a:lnTo>
                    <a:lnTo>
                      <a:pt x="40" y="684"/>
                    </a:lnTo>
                    <a:lnTo>
                      <a:pt x="35" y="689"/>
                    </a:lnTo>
                    <a:lnTo>
                      <a:pt x="35" y="689"/>
                    </a:lnTo>
                    <a:lnTo>
                      <a:pt x="33" y="691"/>
                    </a:lnTo>
                    <a:lnTo>
                      <a:pt x="31" y="693"/>
                    </a:lnTo>
                    <a:lnTo>
                      <a:pt x="31" y="693"/>
                    </a:lnTo>
                    <a:lnTo>
                      <a:pt x="31" y="696"/>
                    </a:lnTo>
                    <a:lnTo>
                      <a:pt x="33" y="700"/>
                    </a:lnTo>
                    <a:lnTo>
                      <a:pt x="38" y="705"/>
                    </a:lnTo>
                    <a:lnTo>
                      <a:pt x="44" y="711"/>
                    </a:lnTo>
                    <a:lnTo>
                      <a:pt x="49" y="712"/>
                    </a:lnTo>
                    <a:lnTo>
                      <a:pt x="49" y="712"/>
                    </a:lnTo>
                    <a:lnTo>
                      <a:pt x="58" y="714"/>
                    </a:lnTo>
                    <a:lnTo>
                      <a:pt x="67" y="716"/>
                    </a:lnTo>
                    <a:lnTo>
                      <a:pt x="76" y="714"/>
                    </a:lnTo>
                    <a:lnTo>
                      <a:pt x="84" y="711"/>
                    </a:lnTo>
                    <a:lnTo>
                      <a:pt x="84" y="711"/>
                    </a:lnTo>
                    <a:lnTo>
                      <a:pt x="91" y="703"/>
                    </a:lnTo>
                    <a:lnTo>
                      <a:pt x="91" y="703"/>
                    </a:lnTo>
                    <a:lnTo>
                      <a:pt x="95" y="700"/>
                    </a:lnTo>
                    <a:lnTo>
                      <a:pt x="100" y="700"/>
                    </a:lnTo>
                    <a:lnTo>
                      <a:pt x="100" y="700"/>
                    </a:lnTo>
                    <a:lnTo>
                      <a:pt x="109" y="702"/>
                    </a:lnTo>
                    <a:lnTo>
                      <a:pt x="118" y="702"/>
                    </a:lnTo>
                    <a:lnTo>
                      <a:pt x="125" y="703"/>
                    </a:lnTo>
                    <a:lnTo>
                      <a:pt x="134" y="700"/>
                    </a:lnTo>
                    <a:lnTo>
                      <a:pt x="134" y="700"/>
                    </a:lnTo>
                    <a:lnTo>
                      <a:pt x="145" y="696"/>
                    </a:lnTo>
                    <a:lnTo>
                      <a:pt x="152" y="689"/>
                    </a:lnTo>
                    <a:lnTo>
                      <a:pt x="152" y="689"/>
                    </a:lnTo>
                    <a:lnTo>
                      <a:pt x="165" y="676"/>
                    </a:lnTo>
                    <a:lnTo>
                      <a:pt x="165" y="676"/>
                    </a:lnTo>
                    <a:lnTo>
                      <a:pt x="174" y="671"/>
                    </a:lnTo>
                    <a:lnTo>
                      <a:pt x="187" y="665"/>
                    </a:lnTo>
                    <a:lnTo>
                      <a:pt x="187" y="665"/>
                    </a:lnTo>
                    <a:lnTo>
                      <a:pt x="209" y="662"/>
                    </a:lnTo>
                    <a:lnTo>
                      <a:pt x="219" y="658"/>
                    </a:lnTo>
                    <a:lnTo>
                      <a:pt x="230" y="655"/>
                    </a:lnTo>
                    <a:lnTo>
                      <a:pt x="230" y="655"/>
                    </a:lnTo>
                    <a:lnTo>
                      <a:pt x="243" y="651"/>
                    </a:lnTo>
                    <a:lnTo>
                      <a:pt x="254" y="647"/>
                    </a:lnTo>
                    <a:lnTo>
                      <a:pt x="266" y="646"/>
                    </a:lnTo>
                    <a:lnTo>
                      <a:pt x="272" y="647"/>
                    </a:lnTo>
                    <a:lnTo>
                      <a:pt x="279" y="649"/>
                    </a:lnTo>
                    <a:lnTo>
                      <a:pt x="279" y="649"/>
                    </a:lnTo>
                    <a:lnTo>
                      <a:pt x="292" y="656"/>
                    </a:lnTo>
                    <a:lnTo>
                      <a:pt x="292" y="656"/>
                    </a:lnTo>
                    <a:lnTo>
                      <a:pt x="303" y="662"/>
                    </a:lnTo>
                    <a:lnTo>
                      <a:pt x="303" y="662"/>
                    </a:lnTo>
                    <a:lnTo>
                      <a:pt x="308" y="662"/>
                    </a:lnTo>
                    <a:lnTo>
                      <a:pt x="312" y="665"/>
                    </a:lnTo>
                    <a:lnTo>
                      <a:pt x="312" y="665"/>
                    </a:lnTo>
                    <a:lnTo>
                      <a:pt x="314" y="667"/>
                    </a:lnTo>
                    <a:lnTo>
                      <a:pt x="315" y="671"/>
                    </a:lnTo>
                    <a:lnTo>
                      <a:pt x="315" y="671"/>
                    </a:lnTo>
                    <a:lnTo>
                      <a:pt x="317" y="673"/>
                    </a:lnTo>
                    <a:lnTo>
                      <a:pt x="319" y="674"/>
                    </a:lnTo>
                    <a:lnTo>
                      <a:pt x="326" y="678"/>
                    </a:lnTo>
                    <a:lnTo>
                      <a:pt x="326" y="678"/>
                    </a:lnTo>
                    <a:lnTo>
                      <a:pt x="330" y="684"/>
                    </a:lnTo>
                    <a:lnTo>
                      <a:pt x="330" y="691"/>
                    </a:lnTo>
                    <a:lnTo>
                      <a:pt x="330" y="691"/>
                    </a:lnTo>
                    <a:lnTo>
                      <a:pt x="330" y="694"/>
                    </a:lnTo>
                    <a:lnTo>
                      <a:pt x="332" y="698"/>
                    </a:lnTo>
                    <a:lnTo>
                      <a:pt x="333" y="700"/>
                    </a:lnTo>
                    <a:lnTo>
                      <a:pt x="339" y="702"/>
                    </a:lnTo>
                    <a:lnTo>
                      <a:pt x="339" y="702"/>
                    </a:lnTo>
                    <a:lnTo>
                      <a:pt x="344" y="703"/>
                    </a:lnTo>
                    <a:lnTo>
                      <a:pt x="350" y="703"/>
                    </a:lnTo>
                    <a:lnTo>
                      <a:pt x="352" y="700"/>
                    </a:lnTo>
                    <a:lnTo>
                      <a:pt x="355" y="694"/>
                    </a:lnTo>
                    <a:lnTo>
                      <a:pt x="355" y="694"/>
                    </a:lnTo>
                    <a:lnTo>
                      <a:pt x="359" y="685"/>
                    </a:lnTo>
                    <a:lnTo>
                      <a:pt x="362" y="682"/>
                    </a:lnTo>
                    <a:lnTo>
                      <a:pt x="366" y="680"/>
                    </a:lnTo>
                    <a:lnTo>
                      <a:pt x="366" y="680"/>
                    </a:lnTo>
                    <a:lnTo>
                      <a:pt x="371" y="678"/>
                    </a:lnTo>
                    <a:lnTo>
                      <a:pt x="375" y="678"/>
                    </a:lnTo>
                    <a:lnTo>
                      <a:pt x="377" y="680"/>
                    </a:lnTo>
                    <a:lnTo>
                      <a:pt x="377" y="685"/>
                    </a:lnTo>
                    <a:lnTo>
                      <a:pt x="377" y="685"/>
                    </a:lnTo>
                    <a:lnTo>
                      <a:pt x="377" y="689"/>
                    </a:lnTo>
                    <a:lnTo>
                      <a:pt x="373" y="691"/>
                    </a:lnTo>
                    <a:lnTo>
                      <a:pt x="368" y="696"/>
                    </a:lnTo>
                    <a:lnTo>
                      <a:pt x="368" y="696"/>
                    </a:lnTo>
                    <a:lnTo>
                      <a:pt x="361" y="705"/>
                    </a:lnTo>
                    <a:lnTo>
                      <a:pt x="359" y="711"/>
                    </a:lnTo>
                    <a:lnTo>
                      <a:pt x="357" y="714"/>
                    </a:lnTo>
                    <a:lnTo>
                      <a:pt x="357" y="714"/>
                    </a:lnTo>
                    <a:lnTo>
                      <a:pt x="357" y="718"/>
                    </a:lnTo>
                    <a:lnTo>
                      <a:pt x="359" y="720"/>
                    </a:lnTo>
                    <a:lnTo>
                      <a:pt x="364" y="722"/>
                    </a:lnTo>
                    <a:lnTo>
                      <a:pt x="364" y="722"/>
                    </a:lnTo>
                    <a:lnTo>
                      <a:pt x="368" y="722"/>
                    </a:lnTo>
                    <a:lnTo>
                      <a:pt x="370" y="720"/>
                    </a:lnTo>
                    <a:lnTo>
                      <a:pt x="373" y="714"/>
                    </a:lnTo>
                    <a:lnTo>
                      <a:pt x="373" y="714"/>
                    </a:lnTo>
                    <a:lnTo>
                      <a:pt x="377" y="712"/>
                    </a:lnTo>
                    <a:lnTo>
                      <a:pt x="379" y="712"/>
                    </a:lnTo>
                    <a:lnTo>
                      <a:pt x="381" y="714"/>
                    </a:lnTo>
                    <a:lnTo>
                      <a:pt x="381" y="718"/>
                    </a:lnTo>
                    <a:lnTo>
                      <a:pt x="381" y="718"/>
                    </a:lnTo>
                    <a:lnTo>
                      <a:pt x="379" y="722"/>
                    </a:lnTo>
                    <a:lnTo>
                      <a:pt x="377" y="723"/>
                    </a:lnTo>
                    <a:lnTo>
                      <a:pt x="373" y="727"/>
                    </a:lnTo>
                    <a:lnTo>
                      <a:pt x="373" y="731"/>
                    </a:lnTo>
                    <a:lnTo>
                      <a:pt x="373" y="731"/>
                    </a:lnTo>
                    <a:lnTo>
                      <a:pt x="375" y="732"/>
                    </a:lnTo>
                    <a:lnTo>
                      <a:pt x="377" y="734"/>
                    </a:lnTo>
                    <a:lnTo>
                      <a:pt x="382" y="734"/>
                    </a:lnTo>
                    <a:lnTo>
                      <a:pt x="390" y="734"/>
                    </a:lnTo>
                    <a:lnTo>
                      <a:pt x="395" y="736"/>
                    </a:lnTo>
                    <a:lnTo>
                      <a:pt x="395" y="736"/>
                    </a:lnTo>
                    <a:lnTo>
                      <a:pt x="399" y="738"/>
                    </a:lnTo>
                    <a:lnTo>
                      <a:pt x="400" y="740"/>
                    </a:lnTo>
                    <a:lnTo>
                      <a:pt x="402" y="747"/>
                    </a:lnTo>
                    <a:lnTo>
                      <a:pt x="402" y="752"/>
                    </a:lnTo>
                    <a:lnTo>
                      <a:pt x="399" y="760"/>
                    </a:lnTo>
                    <a:lnTo>
                      <a:pt x="399" y="760"/>
                    </a:lnTo>
                    <a:lnTo>
                      <a:pt x="397" y="769"/>
                    </a:lnTo>
                    <a:lnTo>
                      <a:pt x="397" y="774"/>
                    </a:lnTo>
                    <a:lnTo>
                      <a:pt x="399" y="776"/>
                    </a:lnTo>
                    <a:lnTo>
                      <a:pt x="399" y="776"/>
                    </a:lnTo>
                    <a:lnTo>
                      <a:pt x="404" y="779"/>
                    </a:lnTo>
                    <a:lnTo>
                      <a:pt x="409" y="781"/>
                    </a:lnTo>
                    <a:lnTo>
                      <a:pt x="422" y="783"/>
                    </a:lnTo>
                    <a:lnTo>
                      <a:pt x="422" y="783"/>
                    </a:lnTo>
                    <a:lnTo>
                      <a:pt x="431" y="785"/>
                    </a:lnTo>
                    <a:lnTo>
                      <a:pt x="437" y="788"/>
                    </a:lnTo>
                    <a:lnTo>
                      <a:pt x="444" y="801"/>
                    </a:lnTo>
                    <a:lnTo>
                      <a:pt x="444" y="801"/>
                    </a:lnTo>
                    <a:lnTo>
                      <a:pt x="449" y="805"/>
                    </a:lnTo>
                    <a:lnTo>
                      <a:pt x="455" y="805"/>
                    </a:lnTo>
                    <a:lnTo>
                      <a:pt x="460" y="803"/>
                    </a:lnTo>
                    <a:lnTo>
                      <a:pt x="464" y="798"/>
                    </a:lnTo>
                    <a:lnTo>
                      <a:pt x="464" y="798"/>
                    </a:lnTo>
                    <a:lnTo>
                      <a:pt x="469" y="794"/>
                    </a:lnTo>
                    <a:lnTo>
                      <a:pt x="475" y="792"/>
                    </a:lnTo>
                    <a:lnTo>
                      <a:pt x="480" y="792"/>
                    </a:lnTo>
                    <a:lnTo>
                      <a:pt x="485" y="794"/>
                    </a:lnTo>
                    <a:lnTo>
                      <a:pt x="485" y="794"/>
                    </a:lnTo>
                    <a:lnTo>
                      <a:pt x="491" y="801"/>
                    </a:lnTo>
                    <a:lnTo>
                      <a:pt x="495" y="805"/>
                    </a:lnTo>
                    <a:lnTo>
                      <a:pt x="500" y="807"/>
                    </a:lnTo>
                    <a:lnTo>
                      <a:pt x="500" y="807"/>
                    </a:lnTo>
                    <a:lnTo>
                      <a:pt x="505" y="805"/>
                    </a:lnTo>
                    <a:lnTo>
                      <a:pt x="509" y="801"/>
                    </a:lnTo>
                    <a:lnTo>
                      <a:pt x="513" y="798"/>
                    </a:lnTo>
                    <a:lnTo>
                      <a:pt x="514" y="792"/>
                    </a:lnTo>
                    <a:lnTo>
                      <a:pt x="514" y="792"/>
                    </a:lnTo>
                    <a:lnTo>
                      <a:pt x="516" y="785"/>
                    </a:lnTo>
                    <a:lnTo>
                      <a:pt x="518" y="781"/>
                    </a:lnTo>
                    <a:lnTo>
                      <a:pt x="520" y="779"/>
                    </a:lnTo>
                    <a:lnTo>
                      <a:pt x="520" y="779"/>
                    </a:lnTo>
                    <a:lnTo>
                      <a:pt x="523" y="778"/>
                    </a:lnTo>
                    <a:lnTo>
                      <a:pt x="527" y="778"/>
                    </a:lnTo>
                    <a:lnTo>
                      <a:pt x="533" y="778"/>
                    </a:lnTo>
                    <a:lnTo>
                      <a:pt x="533" y="778"/>
                    </a:lnTo>
                    <a:lnTo>
                      <a:pt x="540" y="779"/>
                    </a:lnTo>
                    <a:lnTo>
                      <a:pt x="547" y="778"/>
                    </a:lnTo>
                    <a:lnTo>
                      <a:pt x="552" y="776"/>
                    </a:lnTo>
                    <a:lnTo>
                      <a:pt x="554" y="774"/>
                    </a:lnTo>
                    <a:lnTo>
                      <a:pt x="556" y="770"/>
                    </a:lnTo>
                    <a:lnTo>
                      <a:pt x="556" y="770"/>
                    </a:lnTo>
                    <a:lnTo>
                      <a:pt x="556" y="765"/>
                    </a:lnTo>
                    <a:lnTo>
                      <a:pt x="554" y="761"/>
                    </a:lnTo>
                    <a:lnTo>
                      <a:pt x="552" y="758"/>
                    </a:lnTo>
                    <a:lnTo>
                      <a:pt x="552" y="754"/>
                    </a:lnTo>
                    <a:lnTo>
                      <a:pt x="552" y="754"/>
                    </a:lnTo>
                    <a:lnTo>
                      <a:pt x="554" y="750"/>
                    </a:lnTo>
                    <a:lnTo>
                      <a:pt x="556" y="749"/>
                    </a:lnTo>
                    <a:lnTo>
                      <a:pt x="556" y="749"/>
                    </a:lnTo>
                    <a:lnTo>
                      <a:pt x="556" y="741"/>
                    </a:lnTo>
                    <a:lnTo>
                      <a:pt x="556" y="741"/>
                    </a:lnTo>
                    <a:lnTo>
                      <a:pt x="558" y="731"/>
                    </a:lnTo>
                    <a:lnTo>
                      <a:pt x="558" y="727"/>
                    </a:lnTo>
                    <a:lnTo>
                      <a:pt x="562" y="722"/>
                    </a:lnTo>
                    <a:lnTo>
                      <a:pt x="562" y="722"/>
                    </a:lnTo>
                    <a:lnTo>
                      <a:pt x="565" y="716"/>
                    </a:lnTo>
                    <a:lnTo>
                      <a:pt x="569" y="711"/>
                    </a:lnTo>
                    <a:lnTo>
                      <a:pt x="571" y="703"/>
                    </a:lnTo>
                    <a:lnTo>
                      <a:pt x="571" y="696"/>
                    </a:lnTo>
                    <a:lnTo>
                      <a:pt x="571" y="696"/>
                    </a:lnTo>
                    <a:lnTo>
                      <a:pt x="571" y="687"/>
                    </a:lnTo>
                    <a:lnTo>
                      <a:pt x="571" y="682"/>
                    </a:lnTo>
                    <a:lnTo>
                      <a:pt x="572" y="678"/>
                    </a:lnTo>
                    <a:lnTo>
                      <a:pt x="572" y="678"/>
                    </a:lnTo>
                    <a:lnTo>
                      <a:pt x="576" y="673"/>
                    </a:lnTo>
                    <a:lnTo>
                      <a:pt x="581" y="671"/>
                    </a:lnTo>
                    <a:lnTo>
                      <a:pt x="590" y="667"/>
                    </a:lnTo>
                    <a:lnTo>
                      <a:pt x="596" y="665"/>
                    </a:lnTo>
                    <a:lnTo>
                      <a:pt x="600" y="662"/>
                    </a:lnTo>
                    <a:lnTo>
                      <a:pt x="603" y="658"/>
                    </a:lnTo>
                    <a:lnTo>
                      <a:pt x="605" y="653"/>
                    </a:lnTo>
                    <a:lnTo>
                      <a:pt x="605" y="653"/>
                    </a:lnTo>
                    <a:lnTo>
                      <a:pt x="605" y="644"/>
                    </a:lnTo>
                    <a:lnTo>
                      <a:pt x="603" y="637"/>
                    </a:lnTo>
                    <a:lnTo>
                      <a:pt x="601" y="620"/>
                    </a:lnTo>
                    <a:lnTo>
                      <a:pt x="601" y="620"/>
                    </a:lnTo>
                    <a:lnTo>
                      <a:pt x="601" y="615"/>
                    </a:lnTo>
                    <a:lnTo>
                      <a:pt x="603" y="609"/>
                    </a:lnTo>
                    <a:lnTo>
                      <a:pt x="607" y="599"/>
                    </a:lnTo>
                    <a:lnTo>
                      <a:pt x="607" y="599"/>
                    </a:lnTo>
                    <a:lnTo>
                      <a:pt x="609" y="593"/>
                    </a:lnTo>
                    <a:lnTo>
                      <a:pt x="607" y="589"/>
                    </a:lnTo>
                    <a:lnTo>
                      <a:pt x="603" y="580"/>
                    </a:lnTo>
                    <a:lnTo>
                      <a:pt x="603" y="580"/>
                    </a:lnTo>
                    <a:lnTo>
                      <a:pt x="600" y="570"/>
                    </a:lnTo>
                    <a:lnTo>
                      <a:pt x="598" y="559"/>
                    </a:lnTo>
                    <a:lnTo>
                      <a:pt x="598" y="559"/>
                    </a:lnTo>
                    <a:close/>
                    <a:moveTo>
                      <a:pt x="238" y="19"/>
                    </a:moveTo>
                    <a:lnTo>
                      <a:pt x="238" y="19"/>
                    </a:lnTo>
                    <a:lnTo>
                      <a:pt x="234" y="18"/>
                    </a:lnTo>
                    <a:lnTo>
                      <a:pt x="232" y="18"/>
                    </a:lnTo>
                    <a:lnTo>
                      <a:pt x="228" y="18"/>
                    </a:lnTo>
                    <a:lnTo>
                      <a:pt x="227" y="16"/>
                    </a:lnTo>
                    <a:lnTo>
                      <a:pt x="227" y="16"/>
                    </a:lnTo>
                    <a:lnTo>
                      <a:pt x="227" y="12"/>
                    </a:lnTo>
                    <a:lnTo>
                      <a:pt x="227" y="7"/>
                    </a:lnTo>
                    <a:lnTo>
                      <a:pt x="225" y="3"/>
                    </a:lnTo>
                    <a:lnTo>
                      <a:pt x="223" y="0"/>
                    </a:lnTo>
                    <a:lnTo>
                      <a:pt x="223" y="0"/>
                    </a:lnTo>
                    <a:lnTo>
                      <a:pt x="221" y="0"/>
                    </a:lnTo>
                    <a:lnTo>
                      <a:pt x="221" y="0"/>
                    </a:lnTo>
                    <a:lnTo>
                      <a:pt x="219" y="1"/>
                    </a:lnTo>
                    <a:lnTo>
                      <a:pt x="219" y="3"/>
                    </a:lnTo>
                    <a:lnTo>
                      <a:pt x="216" y="12"/>
                    </a:lnTo>
                    <a:lnTo>
                      <a:pt x="216" y="25"/>
                    </a:lnTo>
                    <a:lnTo>
                      <a:pt x="216" y="25"/>
                    </a:lnTo>
                    <a:lnTo>
                      <a:pt x="219" y="32"/>
                    </a:lnTo>
                    <a:lnTo>
                      <a:pt x="223" y="34"/>
                    </a:lnTo>
                    <a:lnTo>
                      <a:pt x="225" y="36"/>
                    </a:lnTo>
                    <a:lnTo>
                      <a:pt x="225" y="36"/>
                    </a:lnTo>
                    <a:lnTo>
                      <a:pt x="230" y="36"/>
                    </a:lnTo>
                    <a:lnTo>
                      <a:pt x="232" y="34"/>
                    </a:lnTo>
                    <a:lnTo>
                      <a:pt x="234" y="32"/>
                    </a:lnTo>
                    <a:lnTo>
                      <a:pt x="234" y="32"/>
                    </a:lnTo>
                    <a:lnTo>
                      <a:pt x="232" y="32"/>
                    </a:lnTo>
                    <a:lnTo>
                      <a:pt x="232" y="30"/>
                    </a:lnTo>
                    <a:lnTo>
                      <a:pt x="232" y="29"/>
                    </a:lnTo>
                    <a:lnTo>
                      <a:pt x="232" y="27"/>
                    </a:lnTo>
                    <a:lnTo>
                      <a:pt x="232" y="27"/>
                    </a:lnTo>
                    <a:lnTo>
                      <a:pt x="238" y="23"/>
                    </a:lnTo>
                    <a:lnTo>
                      <a:pt x="238" y="21"/>
                    </a:lnTo>
                    <a:lnTo>
                      <a:pt x="238" y="19"/>
                    </a:lnTo>
                    <a:lnTo>
                      <a:pt x="238" y="19"/>
                    </a:lnTo>
                    <a:close/>
                    <a:moveTo>
                      <a:pt x="967" y="792"/>
                    </a:moveTo>
                    <a:lnTo>
                      <a:pt x="967" y="792"/>
                    </a:lnTo>
                    <a:lnTo>
                      <a:pt x="958" y="790"/>
                    </a:lnTo>
                    <a:lnTo>
                      <a:pt x="949" y="787"/>
                    </a:lnTo>
                    <a:lnTo>
                      <a:pt x="949" y="787"/>
                    </a:lnTo>
                    <a:lnTo>
                      <a:pt x="945" y="783"/>
                    </a:lnTo>
                    <a:lnTo>
                      <a:pt x="943" y="776"/>
                    </a:lnTo>
                    <a:lnTo>
                      <a:pt x="943" y="776"/>
                    </a:lnTo>
                    <a:lnTo>
                      <a:pt x="942" y="769"/>
                    </a:lnTo>
                    <a:lnTo>
                      <a:pt x="938" y="763"/>
                    </a:lnTo>
                    <a:lnTo>
                      <a:pt x="933" y="760"/>
                    </a:lnTo>
                    <a:lnTo>
                      <a:pt x="929" y="752"/>
                    </a:lnTo>
                    <a:lnTo>
                      <a:pt x="929" y="752"/>
                    </a:lnTo>
                    <a:lnTo>
                      <a:pt x="927" y="747"/>
                    </a:lnTo>
                    <a:lnTo>
                      <a:pt x="925" y="738"/>
                    </a:lnTo>
                    <a:lnTo>
                      <a:pt x="924" y="731"/>
                    </a:lnTo>
                    <a:lnTo>
                      <a:pt x="920" y="725"/>
                    </a:lnTo>
                    <a:lnTo>
                      <a:pt x="920" y="725"/>
                    </a:lnTo>
                    <a:lnTo>
                      <a:pt x="913" y="722"/>
                    </a:lnTo>
                    <a:lnTo>
                      <a:pt x="907" y="722"/>
                    </a:lnTo>
                    <a:lnTo>
                      <a:pt x="904" y="722"/>
                    </a:lnTo>
                    <a:lnTo>
                      <a:pt x="904" y="722"/>
                    </a:lnTo>
                    <a:lnTo>
                      <a:pt x="902" y="723"/>
                    </a:lnTo>
                    <a:lnTo>
                      <a:pt x="902" y="723"/>
                    </a:lnTo>
                    <a:lnTo>
                      <a:pt x="902" y="729"/>
                    </a:lnTo>
                    <a:lnTo>
                      <a:pt x="905" y="732"/>
                    </a:lnTo>
                    <a:lnTo>
                      <a:pt x="911" y="740"/>
                    </a:lnTo>
                    <a:lnTo>
                      <a:pt x="911" y="740"/>
                    </a:lnTo>
                    <a:lnTo>
                      <a:pt x="916" y="747"/>
                    </a:lnTo>
                    <a:lnTo>
                      <a:pt x="920" y="758"/>
                    </a:lnTo>
                    <a:lnTo>
                      <a:pt x="924" y="779"/>
                    </a:lnTo>
                    <a:lnTo>
                      <a:pt x="924" y="779"/>
                    </a:lnTo>
                    <a:lnTo>
                      <a:pt x="924" y="787"/>
                    </a:lnTo>
                    <a:lnTo>
                      <a:pt x="924" y="790"/>
                    </a:lnTo>
                    <a:lnTo>
                      <a:pt x="922" y="794"/>
                    </a:lnTo>
                    <a:lnTo>
                      <a:pt x="922" y="794"/>
                    </a:lnTo>
                    <a:lnTo>
                      <a:pt x="916" y="801"/>
                    </a:lnTo>
                    <a:lnTo>
                      <a:pt x="914" y="805"/>
                    </a:lnTo>
                    <a:lnTo>
                      <a:pt x="914" y="810"/>
                    </a:lnTo>
                    <a:lnTo>
                      <a:pt x="914" y="810"/>
                    </a:lnTo>
                    <a:lnTo>
                      <a:pt x="916" y="816"/>
                    </a:lnTo>
                    <a:lnTo>
                      <a:pt x="918" y="821"/>
                    </a:lnTo>
                    <a:lnTo>
                      <a:pt x="925" y="832"/>
                    </a:lnTo>
                    <a:lnTo>
                      <a:pt x="925" y="832"/>
                    </a:lnTo>
                    <a:lnTo>
                      <a:pt x="931" y="834"/>
                    </a:lnTo>
                    <a:lnTo>
                      <a:pt x="933" y="837"/>
                    </a:lnTo>
                    <a:lnTo>
                      <a:pt x="933" y="837"/>
                    </a:lnTo>
                    <a:lnTo>
                      <a:pt x="931" y="843"/>
                    </a:lnTo>
                    <a:lnTo>
                      <a:pt x="929" y="848"/>
                    </a:lnTo>
                    <a:lnTo>
                      <a:pt x="929" y="848"/>
                    </a:lnTo>
                    <a:lnTo>
                      <a:pt x="931" y="852"/>
                    </a:lnTo>
                    <a:lnTo>
                      <a:pt x="934" y="857"/>
                    </a:lnTo>
                    <a:lnTo>
                      <a:pt x="938" y="859"/>
                    </a:lnTo>
                    <a:lnTo>
                      <a:pt x="943" y="859"/>
                    </a:lnTo>
                    <a:lnTo>
                      <a:pt x="943" y="859"/>
                    </a:lnTo>
                    <a:lnTo>
                      <a:pt x="949" y="855"/>
                    </a:lnTo>
                    <a:lnTo>
                      <a:pt x="952" y="850"/>
                    </a:lnTo>
                    <a:lnTo>
                      <a:pt x="956" y="837"/>
                    </a:lnTo>
                    <a:lnTo>
                      <a:pt x="956" y="837"/>
                    </a:lnTo>
                    <a:lnTo>
                      <a:pt x="962" y="828"/>
                    </a:lnTo>
                    <a:lnTo>
                      <a:pt x="969" y="821"/>
                    </a:lnTo>
                    <a:lnTo>
                      <a:pt x="969" y="821"/>
                    </a:lnTo>
                    <a:lnTo>
                      <a:pt x="978" y="808"/>
                    </a:lnTo>
                    <a:lnTo>
                      <a:pt x="981" y="803"/>
                    </a:lnTo>
                    <a:lnTo>
                      <a:pt x="983" y="799"/>
                    </a:lnTo>
                    <a:lnTo>
                      <a:pt x="981" y="796"/>
                    </a:lnTo>
                    <a:lnTo>
                      <a:pt x="981" y="796"/>
                    </a:lnTo>
                    <a:lnTo>
                      <a:pt x="980" y="792"/>
                    </a:lnTo>
                    <a:lnTo>
                      <a:pt x="976" y="792"/>
                    </a:lnTo>
                    <a:lnTo>
                      <a:pt x="967" y="792"/>
                    </a:lnTo>
                    <a:lnTo>
                      <a:pt x="967" y="792"/>
                    </a:lnTo>
                    <a:close/>
                    <a:moveTo>
                      <a:pt x="893" y="854"/>
                    </a:moveTo>
                    <a:lnTo>
                      <a:pt x="893" y="854"/>
                    </a:lnTo>
                    <a:lnTo>
                      <a:pt x="889" y="854"/>
                    </a:lnTo>
                    <a:lnTo>
                      <a:pt x="889" y="854"/>
                    </a:lnTo>
                    <a:lnTo>
                      <a:pt x="885" y="857"/>
                    </a:lnTo>
                    <a:lnTo>
                      <a:pt x="882" y="861"/>
                    </a:lnTo>
                    <a:lnTo>
                      <a:pt x="878" y="870"/>
                    </a:lnTo>
                    <a:lnTo>
                      <a:pt x="878" y="870"/>
                    </a:lnTo>
                    <a:lnTo>
                      <a:pt x="876" y="883"/>
                    </a:lnTo>
                    <a:lnTo>
                      <a:pt x="875" y="888"/>
                    </a:lnTo>
                    <a:lnTo>
                      <a:pt x="873" y="895"/>
                    </a:lnTo>
                    <a:lnTo>
                      <a:pt x="873" y="895"/>
                    </a:lnTo>
                    <a:lnTo>
                      <a:pt x="867" y="901"/>
                    </a:lnTo>
                    <a:lnTo>
                      <a:pt x="860" y="908"/>
                    </a:lnTo>
                    <a:lnTo>
                      <a:pt x="853" y="912"/>
                    </a:lnTo>
                    <a:lnTo>
                      <a:pt x="846" y="915"/>
                    </a:lnTo>
                    <a:lnTo>
                      <a:pt x="846" y="915"/>
                    </a:lnTo>
                    <a:lnTo>
                      <a:pt x="838" y="917"/>
                    </a:lnTo>
                    <a:lnTo>
                      <a:pt x="835" y="919"/>
                    </a:lnTo>
                    <a:lnTo>
                      <a:pt x="833" y="921"/>
                    </a:lnTo>
                    <a:lnTo>
                      <a:pt x="833" y="921"/>
                    </a:lnTo>
                    <a:lnTo>
                      <a:pt x="829" y="924"/>
                    </a:lnTo>
                    <a:lnTo>
                      <a:pt x="826" y="928"/>
                    </a:lnTo>
                    <a:lnTo>
                      <a:pt x="826" y="928"/>
                    </a:lnTo>
                    <a:lnTo>
                      <a:pt x="826" y="926"/>
                    </a:lnTo>
                    <a:lnTo>
                      <a:pt x="826" y="926"/>
                    </a:lnTo>
                    <a:lnTo>
                      <a:pt x="826" y="930"/>
                    </a:lnTo>
                    <a:lnTo>
                      <a:pt x="824" y="933"/>
                    </a:lnTo>
                    <a:lnTo>
                      <a:pt x="819" y="937"/>
                    </a:lnTo>
                    <a:lnTo>
                      <a:pt x="813" y="939"/>
                    </a:lnTo>
                    <a:lnTo>
                      <a:pt x="808" y="942"/>
                    </a:lnTo>
                    <a:lnTo>
                      <a:pt x="808" y="942"/>
                    </a:lnTo>
                    <a:lnTo>
                      <a:pt x="802" y="950"/>
                    </a:lnTo>
                    <a:lnTo>
                      <a:pt x="800" y="955"/>
                    </a:lnTo>
                    <a:lnTo>
                      <a:pt x="800" y="959"/>
                    </a:lnTo>
                    <a:lnTo>
                      <a:pt x="800" y="959"/>
                    </a:lnTo>
                    <a:lnTo>
                      <a:pt x="804" y="962"/>
                    </a:lnTo>
                    <a:lnTo>
                      <a:pt x="806" y="964"/>
                    </a:lnTo>
                    <a:lnTo>
                      <a:pt x="815" y="964"/>
                    </a:lnTo>
                    <a:lnTo>
                      <a:pt x="815" y="964"/>
                    </a:lnTo>
                    <a:lnTo>
                      <a:pt x="817" y="966"/>
                    </a:lnTo>
                    <a:lnTo>
                      <a:pt x="820" y="968"/>
                    </a:lnTo>
                    <a:lnTo>
                      <a:pt x="824" y="973"/>
                    </a:lnTo>
                    <a:lnTo>
                      <a:pt x="824" y="973"/>
                    </a:lnTo>
                    <a:lnTo>
                      <a:pt x="829" y="977"/>
                    </a:lnTo>
                    <a:lnTo>
                      <a:pt x="838" y="978"/>
                    </a:lnTo>
                    <a:lnTo>
                      <a:pt x="838" y="978"/>
                    </a:lnTo>
                    <a:lnTo>
                      <a:pt x="847" y="977"/>
                    </a:lnTo>
                    <a:lnTo>
                      <a:pt x="855" y="975"/>
                    </a:lnTo>
                    <a:lnTo>
                      <a:pt x="862" y="971"/>
                    </a:lnTo>
                    <a:lnTo>
                      <a:pt x="864" y="968"/>
                    </a:lnTo>
                    <a:lnTo>
                      <a:pt x="864" y="964"/>
                    </a:lnTo>
                    <a:lnTo>
                      <a:pt x="864" y="964"/>
                    </a:lnTo>
                    <a:lnTo>
                      <a:pt x="866" y="948"/>
                    </a:lnTo>
                    <a:lnTo>
                      <a:pt x="866" y="940"/>
                    </a:lnTo>
                    <a:lnTo>
                      <a:pt x="867" y="933"/>
                    </a:lnTo>
                    <a:lnTo>
                      <a:pt x="867" y="933"/>
                    </a:lnTo>
                    <a:lnTo>
                      <a:pt x="875" y="926"/>
                    </a:lnTo>
                    <a:lnTo>
                      <a:pt x="882" y="922"/>
                    </a:lnTo>
                    <a:lnTo>
                      <a:pt x="882" y="922"/>
                    </a:lnTo>
                    <a:lnTo>
                      <a:pt x="889" y="921"/>
                    </a:lnTo>
                    <a:lnTo>
                      <a:pt x="893" y="919"/>
                    </a:lnTo>
                    <a:lnTo>
                      <a:pt x="895" y="915"/>
                    </a:lnTo>
                    <a:lnTo>
                      <a:pt x="895" y="915"/>
                    </a:lnTo>
                    <a:lnTo>
                      <a:pt x="896" y="912"/>
                    </a:lnTo>
                    <a:lnTo>
                      <a:pt x="896" y="908"/>
                    </a:lnTo>
                    <a:lnTo>
                      <a:pt x="895" y="904"/>
                    </a:lnTo>
                    <a:lnTo>
                      <a:pt x="896" y="901"/>
                    </a:lnTo>
                    <a:lnTo>
                      <a:pt x="896" y="901"/>
                    </a:lnTo>
                    <a:lnTo>
                      <a:pt x="898" y="897"/>
                    </a:lnTo>
                    <a:lnTo>
                      <a:pt x="900" y="893"/>
                    </a:lnTo>
                    <a:lnTo>
                      <a:pt x="907" y="888"/>
                    </a:lnTo>
                    <a:lnTo>
                      <a:pt x="907" y="888"/>
                    </a:lnTo>
                    <a:lnTo>
                      <a:pt x="914" y="883"/>
                    </a:lnTo>
                    <a:lnTo>
                      <a:pt x="918" y="879"/>
                    </a:lnTo>
                    <a:lnTo>
                      <a:pt x="920" y="875"/>
                    </a:lnTo>
                    <a:lnTo>
                      <a:pt x="920" y="875"/>
                    </a:lnTo>
                    <a:lnTo>
                      <a:pt x="920" y="872"/>
                    </a:lnTo>
                    <a:lnTo>
                      <a:pt x="918" y="866"/>
                    </a:lnTo>
                    <a:lnTo>
                      <a:pt x="913" y="859"/>
                    </a:lnTo>
                    <a:lnTo>
                      <a:pt x="913" y="859"/>
                    </a:lnTo>
                    <a:lnTo>
                      <a:pt x="905" y="854"/>
                    </a:lnTo>
                    <a:lnTo>
                      <a:pt x="893" y="854"/>
                    </a:lnTo>
                    <a:lnTo>
                      <a:pt x="893" y="854"/>
                    </a:lnTo>
                    <a:close/>
                    <a:moveTo>
                      <a:pt x="147" y="68"/>
                    </a:moveTo>
                    <a:lnTo>
                      <a:pt x="147" y="68"/>
                    </a:lnTo>
                    <a:lnTo>
                      <a:pt x="151" y="67"/>
                    </a:lnTo>
                    <a:lnTo>
                      <a:pt x="152" y="61"/>
                    </a:lnTo>
                    <a:lnTo>
                      <a:pt x="152" y="57"/>
                    </a:lnTo>
                    <a:lnTo>
                      <a:pt x="151" y="54"/>
                    </a:lnTo>
                    <a:lnTo>
                      <a:pt x="151" y="54"/>
                    </a:lnTo>
                    <a:lnTo>
                      <a:pt x="147" y="50"/>
                    </a:lnTo>
                    <a:lnTo>
                      <a:pt x="140" y="48"/>
                    </a:lnTo>
                    <a:lnTo>
                      <a:pt x="129" y="50"/>
                    </a:lnTo>
                    <a:lnTo>
                      <a:pt x="129" y="50"/>
                    </a:lnTo>
                    <a:lnTo>
                      <a:pt x="120" y="48"/>
                    </a:lnTo>
                    <a:lnTo>
                      <a:pt x="114" y="47"/>
                    </a:lnTo>
                    <a:lnTo>
                      <a:pt x="114" y="45"/>
                    </a:lnTo>
                    <a:lnTo>
                      <a:pt x="114" y="43"/>
                    </a:lnTo>
                    <a:lnTo>
                      <a:pt x="114" y="43"/>
                    </a:lnTo>
                    <a:lnTo>
                      <a:pt x="116" y="39"/>
                    </a:lnTo>
                    <a:lnTo>
                      <a:pt x="123" y="38"/>
                    </a:lnTo>
                    <a:lnTo>
                      <a:pt x="134" y="36"/>
                    </a:lnTo>
                    <a:lnTo>
                      <a:pt x="134" y="36"/>
                    </a:lnTo>
                    <a:lnTo>
                      <a:pt x="143" y="36"/>
                    </a:lnTo>
                    <a:lnTo>
                      <a:pt x="151" y="36"/>
                    </a:lnTo>
                    <a:lnTo>
                      <a:pt x="151" y="36"/>
                    </a:lnTo>
                    <a:lnTo>
                      <a:pt x="160" y="36"/>
                    </a:lnTo>
                    <a:lnTo>
                      <a:pt x="167" y="34"/>
                    </a:lnTo>
                    <a:lnTo>
                      <a:pt x="174" y="29"/>
                    </a:lnTo>
                    <a:lnTo>
                      <a:pt x="176" y="27"/>
                    </a:lnTo>
                    <a:lnTo>
                      <a:pt x="178" y="21"/>
                    </a:lnTo>
                    <a:lnTo>
                      <a:pt x="178" y="21"/>
                    </a:lnTo>
                    <a:lnTo>
                      <a:pt x="176" y="18"/>
                    </a:lnTo>
                    <a:lnTo>
                      <a:pt x="174" y="16"/>
                    </a:lnTo>
                    <a:lnTo>
                      <a:pt x="174" y="16"/>
                    </a:lnTo>
                    <a:lnTo>
                      <a:pt x="171" y="18"/>
                    </a:lnTo>
                    <a:lnTo>
                      <a:pt x="165" y="19"/>
                    </a:lnTo>
                    <a:lnTo>
                      <a:pt x="165" y="19"/>
                    </a:lnTo>
                    <a:lnTo>
                      <a:pt x="160" y="23"/>
                    </a:lnTo>
                    <a:lnTo>
                      <a:pt x="154" y="25"/>
                    </a:lnTo>
                    <a:lnTo>
                      <a:pt x="154" y="25"/>
                    </a:lnTo>
                    <a:lnTo>
                      <a:pt x="143" y="25"/>
                    </a:lnTo>
                    <a:lnTo>
                      <a:pt x="134" y="23"/>
                    </a:lnTo>
                    <a:lnTo>
                      <a:pt x="134" y="23"/>
                    </a:lnTo>
                    <a:lnTo>
                      <a:pt x="123" y="23"/>
                    </a:lnTo>
                    <a:lnTo>
                      <a:pt x="123" y="23"/>
                    </a:lnTo>
                    <a:lnTo>
                      <a:pt x="120" y="19"/>
                    </a:lnTo>
                    <a:lnTo>
                      <a:pt x="116" y="18"/>
                    </a:lnTo>
                    <a:lnTo>
                      <a:pt x="114" y="18"/>
                    </a:lnTo>
                    <a:lnTo>
                      <a:pt x="114" y="18"/>
                    </a:lnTo>
                    <a:lnTo>
                      <a:pt x="109" y="19"/>
                    </a:lnTo>
                    <a:lnTo>
                      <a:pt x="104" y="21"/>
                    </a:lnTo>
                    <a:lnTo>
                      <a:pt x="100" y="27"/>
                    </a:lnTo>
                    <a:lnTo>
                      <a:pt x="98" y="32"/>
                    </a:lnTo>
                    <a:lnTo>
                      <a:pt x="98" y="32"/>
                    </a:lnTo>
                    <a:lnTo>
                      <a:pt x="98" y="38"/>
                    </a:lnTo>
                    <a:lnTo>
                      <a:pt x="100" y="41"/>
                    </a:lnTo>
                    <a:lnTo>
                      <a:pt x="100" y="47"/>
                    </a:lnTo>
                    <a:lnTo>
                      <a:pt x="98" y="52"/>
                    </a:lnTo>
                    <a:lnTo>
                      <a:pt x="98" y="52"/>
                    </a:lnTo>
                    <a:lnTo>
                      <a:pt x="95" y="57"/>
                    </a:lnTo>
                    <a:lnTo>
                      <a:pt x="93" y="65"/>
                    </a:lnTo>
                    <a:lnTo>
                      <a:pt x="93" y="65"/>
                    </a:lnTo>
                    <a:lnTo>
                      <a:pt x="95" y="72"/>
                    </a:lnTo>
                    <a:lnTo>
                      <a:pt x="95" y="77"/>
                    </a:lnTo>
                    <a:lnTo>
                      <a:pt x="95" y="77"/>
                    </a:lnTo>
                    <a:lnTo>
                      <a:pt x="91" y="88"/>
                    </a:lnTo>
                    <a:lnTo>
                      <a:pt x="89" y="92"/>
                    </a:lnTo>
                    <a:lnTo>
                      <a:pt x="91" y="97"/>
                    </a:lnTo>
                    <a:lnTo>
                      <a:pt x="91" y="97"/>
                    </a:lnTo>
                    <a:lnTo>
                      <a:pt x="91" y="103"/>
                    </a:lnTo>
                    <a:lnTo>
                      <a:pt x="91" y="108"/>
                    </a:lnTo>
                    <a:lnTo>
                      <a:pt x="91" y="108"/>
                    </a:lnTo>
                    <a:lnTo>
                      <a:pt x="91" y="123"/>
                    </a:lnTo>
                    <a:lnTo>
                      <a:pt x="93" y="132"/>
                    </a:lnTo>
                    <a:lnTo>
                      <a:pt x="95" y="139"/>
                    </a:lnTo>
                    <a:lnTo>
                      <a:pt x="95" y="139"/>
                    </a:lnTo>
                    <a:lnTo>
                      <a:pt x="98" y="141"/>
                    </a:lnTo>
                    <a:lnTo>
                      <a:pt x="102" y="141"/>
                    </a:lnTo>
                    <a:lnTo>
                      <a:pt x="105" y="141"/>
                    </a:lnTo>
                    <a:lnTo>
                      <a:pt x="107" y="137"/>
                    </a:lnTo>
                    <a:lnTo>
                      <a:pt x="114" y="130"/>
                    </a:lnTo>
                    <a:lnTo>
                      <a:pt x="116" y="123"/>
                    </a:lnTo>
                    <a:lnTo>
                      <a:pt x="116" y="123"/>
                    </a:lnTo>
                    <a:lnTo>
                      <a:pt x="114" y="115"/>
                    </a:lnTo>
                    <a:lnTo>
                      <a:pt x="114" y="110"/>
                    </a:lnTo>
                    <a:lnTo>
                      <a:pt x="114" y="106"/>
                    </a:lnTo>
                    <a:lnTo>
                      <a:pt x="114" y="106"/>
                    </a:lnTo>
                    <a:lnTo>
                      <a:pt x="116" y="103"/>
                    </a:lnTo>
                    <a:lnTo>
                      <a:pt x="118" y="101"/>
                    </a:lnTo>
                    <a:lnTo>
                      <a:pt x="122" y="101"/>
                    </a:lnTo>
                    <a:lnTo>
                      <a:pt x="123" y="103"/>
                    </a:lnTo>
                    <a:lnTo>
                      <a:pt x="123" y="103"/>
                    </a:lnTo>
                    <a:lnTo>
                      <a:pt x="125" y="106"/>
                    </a:lnTo>
                    <a:lnTo>
                      <a:pt x="127" y="110"/>
                    </a:lnTo>
                    <a:lnTo>
                      <a:pt x="129" y="115"/>
                    </a:lnTo>
                    <a:lnTo>
                      <a:pt x="131" y="119"/>
                    </a:lnTo>
                    <a:lnTo>
                      <a:pt x="131" y="119"/>
                    </a:lnTo>
                    <a:lnTo>
                      <a:pt x="133" y="123"/>
                    </a:lnTo>
                    <a:lnTo>
                      <a:pt x="134" y="123"/>
                    </a:lnTo>
                    <a:lnTo>
                      <a:pt x="136" y="124"/>
                    </a:lnTo>
                    <a:lnTo>
                      <a:pt x="136" y="124"/>
                    </a:lnTo>
                    <a:lnTo>
                      <a:pt x="138" y="123"/>
                    </a:lnTo>
                    <a:lnTo>
                      <a:pt x="138" y="119"/>
                    </a:lnTo>
                    <a:lnTo>
                      <a:pt x="138" y="119"/>
                    </a:lnTo>
                    <a:lnTo>
                      <a:pt x="145" y="115"/>
                    </a:lnTo>
                    <a:lnTo>
                      <a:pt x="147" y="114"/>
                    </a:lnTo>
                    <a:lnTo>
                      <a:pt x="149" y="112"/>
                    </a:lnTo>
                    <a:lnTo>
                      <a:pt x="149" y="112"/>
                    </a:lnTo>
                    <a:lnTo>
                      <a:pt x="149" y="108"/>
                    </a:lnTo>
                    <a:lnTo>
                      <a:pt x="147" y="105"/>
                    </a:lnTo>
                    <a:lnTo>
                      <a:pt x="142" y="99"/>
                    </a:lnTo>
                    <a:lnTo>
                      <a:pt x="142" y="99"/>
                    </a:lnTo>
                    <a:lnTo>
                      <a:pt x="134" y="94"/>
                    </a:lnTo>
                    <a:lnTo>
                      <a:pt x="131" y="92"/>
                    </a:lnTo>
                    <a:lnTo>
                      <a:pt x="129" y="88"/>
                    </a:lnTo>
                    <a:lnTo>
                      <a:pt x="129" y="88"/>
                    </a:lnTo>
                    <a:lnTo>
                      <a:pt x="127" y="85"/>
                    </a:lnTo>
                    <a:lnTo>
                      <a:pt x="127" y="81"/>
                    </a:lnTo>
                    <a:lnTo>
                      <a:pt x="129" y="76"/>
                    </a:lnTo>
                    <a:lnTo>
                      <a:pt x="131" y="72"/>
                    </a:lnTo>
                    <a:lnTo>
                      <a:pt x="131" y="72"/>
                    </a:lnTo>
                    <a:lnTo>
                      <a:pt x="134" y="70"/>
                    </a:lnTo>
                    <a:lnTo>
                      <a:pt x="140" y="70"/>
                    </a:lnTo>
                    <a:lnTo>
                      <a:pt x="143" y="70"/>
                    </a:lnTo>
                    <a:lnTo>
                      <a:pt x="147" y="68"/>
                    </a:lnTo>
                    <a:lnTo>
                      <a:pt x="147" y="68"/>
                    </a:lnTo>
                    <a:close/>
                    <a:moveTo>
                      <a:pt x="156" y="242"/>
                    </a:moveTo>
                    <a:lnTo>
                      <a:pt x="156" y="242"/>
                    </a:lnTo>
                    <a:lnTo>
                      <a:pt x="161" y="240"/>
                    </a:lnTo>
                    <a:lnTo>
                      <a:pt x="165" y="238"/>
                    </a:lnTo>
                    <a:lnTo>
                      <a:pt x="174" y="233"/>
                    </a:lnTo>
                    <a:lnTo>
                      <a:pt x="174" y="233"/>
                    </a:lnTo>
                    <a:lnTo>
                      <a:pt x="180" y="229"/>
                    </a:lnTo>
                    <a:lnTo>
                      <a:pt x="183" y="226"/>
                    </a:lnTo>
                    <a:lnTo>
                      <a:pt x="190" y="219"/>
                    </a:lnTo>
                    <a:lnTo>
                      <a:pt x="190" y="219"/>
                    </a:lnTo>
                    <a:lnTo>
                      <a:pt x="200" y="215"/>
                    </a:lnTo>
                    <a:lnTo>
                      <a:pt x="205" y="211"/>
                    </a:lnTo>
                    <a:lnTo>
                      <a:pt x="209" y="208"/>
                    </a:lnTo>
                    <a:lnTo>
                      <a:pt x="209" y="208"/>
                    </a:lnTo>
                    <a:lnTo>
                      <a:pt x="209" y="206"/>
                    </a:lnTo>
                    <a:lnTo>
                      <a:pt x="207" y="204"/>
                    </a:lnTo>
                    <a:lnTo>
                      <a:pt x="207" y="204"/>
                    </a:lnTo>
                    <a:lnTo>
                      <a:pt x="201" y="204"/>
                    </a:lnTo>
                    <a:lnTo>
                      <a:pt x="198" y="206"/>
                    </a:lnTo>
                    <a:lnTo>
                      <a:pt x="198" y="206"/>
                    </a:lnTo>
                    <a:lnTo>
                      <a:pt x="194" y="208"/>
                    </a:lnTo>
                    <a:lnTo>
                      <a:pt x="190" y="209"/>
                    </a:lnTo>
                    <a:lnTo>
                      <a:pt x="190" y="209"/>
                    </a:lnTo>
                    <a:lnTo>
                      <a:pt x="185" y="209"/>
                    </a:lnTo>
                    <a:lnTo>
                      <a:pt x="185" y="209"/>
                    </a:lnTo>
                    <a:lnTo>
                      <a:pt x="181" y="209"/>
                    </a:lnTo>
                    <a:lnTo>
                      <a:pt x="180" y="211"/>
                    </a:lnTo>
                    <a:lnTo>
                      <a:pt x="180" y="213"/>
                    </a:lnTo>
                    <a:lnTo>
                      <a:pt x="178" y="215"/>
                    </a:lnTo>
                    <a:lnTo>
                      <a:pt x="178" y="215"/>
                    </a:lnTo>
                    <a:lnTo>
                      <a:pt x="174" y="217"/>
                    </a:lnTo>
                    <a:lnTo>
                      <a:pt x="171" y="217"/>
                    </a:lnTo>
                    <a:lnTo>
                      <a:pt x="171" y="217"/>
                    </a:lnTo>
                    <a:lnTo>
                      <a:pt x="167" y="219"/>
                    </a:lnTo>
                    <a:lnTo>
                      <a:pt x="165" y="220"/>
                    </a:lnTo>
                    <a:lnTo>
                      <a:pt x="165" y="220"/>
                    </a:lnTo>
                    <a:lnTo>
                      <a:pt x="154" y="231"/>
                    </a:lnTo>
                    <a:lnTo>
                      <a:pt x="154" y="231"/>
                    </a:lnTo>
                    <a:lnTo>
                      <a:pt x="151" y="235"/>
                    </a:lnTo>
                    <a:lnTo>
                      <a:pt x="149" y="238"/>
                    </a:lnTo>
                    <a:lnTo>
                      <a:pt x="151" y="240"/>
                    </a:lnTo>
                    <a:lnTo>
                      <a:pt x="156" y="242"/>
                    </a:lnTo>
                    <a:lnTo>
                      <a:pt x="156" y="24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74" name="Freeform 9"/>
              <p:cNvSpPr>
                <a:spLocks noEditPoints="1"/>
              </p:cNvSpPr>
              <p:nvPr/>
            </p:nvSpPr>
            <p:spPr bwMode="auto">
              <a:xfrm>
                <a:off x="250824" y="1412876"/>
                <a:ext cx="3741738" cy="2843212"/>
              </a:xfrm>
              <a:custGeom>
                <a:avLst/>
                <a:gdLst>
                  <a:gd name="T0" fmla="*/ 1408 w 2357"/>
                  <a:gd name="T1" fmla="*/ 487 h 1791"/>
                  <a:gd name="T2" fmla="*/ 1207 w 2357"/>
                  <a:gd name="T3" fmla="*/ 268 h 1791"/>
                  <a:gd name="T4" fmla="*/ 1005 w 2357"/>
                  <a:gd name="T5" fmla="*/ 246 h 1791"/>
                  <a:gd name="T6" fmla="*/ 1095 w 2357"/>
                  <a:gd name="T7" fmla="*/ 469 h 1791"/>
                  <a:gd name="T8" fmla="*/ 1050 w 2357"/>
                  <a:gd name="T9" fmla="*/ 391 h 1791"/>
                  <a:gd name="T10" fmla="*/ 786 w 2357"/>
                  <a:gd name="T11" fmla="*/ 313 h 1791"/>
                  <a:gd name="T12" fmla="*/ 773 w 2357"/>
                  <a:gd name="T13" fmla="*/ 223 h 1791"/>
                  <a:gd name="T14" fmla="*/ 829 w 2357"/>
                  <a:gd name="T15" fmla="*/ 273 h 1791"/>
                  <a:gd name="T16" fmla="*/ 891 w 2357"/>
                  <a:gd name="T17" fmla="*/ 255 h 1791"/>
                  <a:gd name="T18" fmla="*/ 923 w 2357"/>
                  <a:gd name="T19" fmla="*/ 353 h 1791"/>
                  <a:gd name="T20" fmla="*/ 755 w 2357"/>
                  <a:gd name="T21" fmla="*/ 364 h 1791"/>
                  <a:gd name="T22" fmla="*/ 901 w 2357"/>
                  <a:gd name="T23" fmla="*/ 447 h 1791"/>
                  <a:gd name="T24" fmla="*/ 865 w 2357"/>
                  <a:gd name="T25" fmla="*/ 221 h 1791"/>
                  <a:gd name="T26" fmla="*/ 1531 w 2357"/>
                  <a:gd name="T27" fmla="*/ 483 h 1791"/>
                  <a:gd name="T28" fmla="*/ 1249 w 2357"/>
                  <a:gd name="T29" fmla="*/ 380 h 1791"/>
                  <a:gd name="T30" fmla="*/ 1435 w 2357"/>
                  <a:gd name="T31" fmla="*/ 539 h 1791"/>
                  <a:gd name="T32" fmla="*/ 1560 w 2357"/>
                  <a:gd name="T33" fmla="*/ 592 h 1791"/>
                  <a:gd name="T34" fmla="*/ 1146 w 2357"/>
                  <a:gd name="T35" fmla="*/ 166 h 1791"/>
                  <a:gd name="T36" fmla="*/ 1215 w 2357"/>
                  <a:gd name="T37" fmla="*/ 208 h 1791"/>
                  <a:gd name="T38" fmla="*/ 1392 w 2357"/>
                  <a:gd name="T39" fmla="*/ 192 h 1791"/>
                  <a:gd name="T40" fmla="*/ 1604 w 2357"/>
                  <a:gd name="T41" fmla="*/ 67 h 1791"/>
                  <a:gd name="T42" fmla="*/ 1381 w 2357"/>
                  <a:gd name="T43" fmla="*/ 38 h 1791"/>
                  <a:gd name="T44" fmla="*/ 1229 w 2357"/>
                  <a:gd name="T45" fmla="*/ 71 h 1791"/>
                  <a:gd name="T46" fmla="*/ 1274 w 2357"/>
                  <a:gd name="T47" fmla="*/ 98 h 1791"/>
                  <a:gd name="T48" fmla="*/ 1229 w 2357"/>
                  <a:gd name="T49" fmla="*/ 128 h 1791"/>
                  <a:gd name="T50" fmla="*/ 1307 w 2357"/>
                  <a:gd name="T51" fmla="*/ 603 h 1791"/>
                  <a:gd name="T52" fmla="*/ 1694 w 2357"/>
                  <a:gd name="T53" fmla="*/ 910 h 1791"/>
                  <a:gd name="T54" fmla="*/ 1419 w 2357"/>
                  <a:gd name="T55" fmla="*/ 1596 h 1791"/>
                  <a:gd name="T56" fmla="*/ 1394 w 2357"/>
                  <a:gd name="T57" fmla="*/ 1552 h 1791"/>
                  <a:gd name="T58" fmla="*/ 2246 w 2357"/>
                  <a:gd name="T59" fmla="*/ 333 h 1791"/>
                  <a:gd name="T60" fmla="*/ 2252 w 2357"/>
                  <a:gd name="T61" fmla="*/ 195 h 1791"/>
                  <a:gd name="T62" fmla="*/ 2232 w 2357"/>
                  <a:gd name="T63" fmla="*/ 89 h 1791"/>
                  <a:gd name="T64" fmla="*/ 2215 w 2357"/>
                  <a:gd name="T65" fmla="*/ 36 h 1791"/>
                  <a:gd name="T66" fmla="*/ 1949 w 2357"/>
                  <a:gd name="T67" fmla="*/ 25 h 1791"/>
                  <a:gd name="T68" fmla="*/ 1776 w 2357"/>
                  <a:gd name="T69" fmla="*/ 81 h 1791"/>
                  <a:gd name="T70" fmla="*/ 1528 w 2357"/>
                  <a:gd name="T71" fmla="*/ 125 h 1791"/>
                  <a:gd name="T72" fmla="*/ 1484 w 2357"/>
                  <a:gd name="T73" fmla="*/ 246 h 1791"/>
                  <a:gd name="T74" fmla="*/ 1718 w 2357"/>
                  <a:gd name="T75" fmla="*/ 431 h 1791"/>
                  <a:gd name="T76" fmla="*/ 1758 w 2357"/>
                  <a:gd name="T77" fmla="*/ 577 h 1791"/>
                  <a:gd name="T78" fmla="*/ 1924 w 2357"/>
                  <a:gd name="T79" fmla="*/ 610 h 1791"/>
                  <a:gd name="T80" fmla="*/ 1272 w 2357"/>
                  <a:gd name="T81" fmla="*/ 1717 h 1791"/>
                  <a:gd name="T82" fmla="*/ 1106 w 2357"/>
                  <a:gd name="T83" fmla="*/ 1598 h 1791"/>
                  <a:gd name="T84" fmla="*/ 1330 w 2357"/>
                  <a:gd name="T85" fmla="*/ 1451 h 1791"/>
                  <a:gd name="T86" fmla="*/ 1511 w 2357"/>
                  <a:gd name="T87" fmla="*/ 1073 h 1791"/>
                  <a:gd name="T88" fmla="*/ 1569 w 2357"/>
                  <a:gd name="T89" fmla="*/ 966 h 1791"/>
                  <a:gd name="T90" fmla="*/ 1642 w 2357"/>
                  <a:gd name="T91" fmla="*/ 869 h 1791"/>
                  <a:gd name="T92" fmla="*/ 1423 w 2357"/>
                  <a:gd name="T93" fmla="*/ 626 h 1791"/>
                  <a:gd name="T94" fmla="*/ 1316 w 2357"/>
                  <a:gd name="T95" fmla="*/ 887 h 1791"/>
                  <a:gd name="T96" fmla="*/ 1182 w 2357"/>
                  <a:gd name="T97" fmla="*/ 565 h 1791"/>
                  <a:gd name="T98" fmla="*/ 1267 w 2357"/>
                  <a:gd name="T99" fmla="*/ 465 h 1791"/>
                  <a:gd name="T100" fmla="*/ 1164 w 2357"/>
                  <a:gd name="T101" fmla="*/ 414 h 1791"/>
                  <a:gd name="T102" fmla="*/ 1097 w 2357"/>
                  <a:gd name="T103" fmla="*/ 385 h 1791"/>
                  <a:gd name="T104" fmla="*/ 1010 w 2357"/>
                  <a:gd name="T105" fmla="*/ 496 h 1791"/>
                  <a:gd name="T106" fmla="*/ 811 w 2357"/>
                  <a:gd name="T107" fmla="*/ 476 h 1791"/>
                  <a:gd name="T108" fmla="*/ 552 w 2357"/>
                  <a:gd name="T109" fmla="*/ 458 h 1791"/>
                  <a:gd name="T110" fmla="*/ 65 w 2357"/>
                  <a:gd name="T111" fmla="*/ 445 h 1791"/>
                  <a:gd name="T112" fmla="*/ 67 w 2357"/>
                  <a:gd name="T113" fmla="*/ 572 h 1791"/>
                  <a:gd name="T114" fmla="*/ 87 w 2357"/>
                  <a:gd name="T115" fmla="*/ 720 h 1791"/>
                  <a:gd name="T116" fmla="*/ 217 w 2357"/>
                  <a:gd name="T117" fmla="*/ 697 h 1791"/>
                  <a:gd name="T118" fmla="*/ 469 w 2357"/>
                  <a:gd name="T119" fmla="*/ 733 h 1791"/>
                  <a:gd name="T120" fmla="*/ 650 w 2357"/>
                  <a:gd name="T121" fmla="*/ 977 h 1791"/>
                  <a:gd name="T122" fmla="*/ 880 w 2357"/>
                  <a:gd name="T123" fmla="*/ 1489 h 1791"/>
                  <a:gd name="T124" fmla="*/ 1122 w 2357"/>
                  <a:gd name="T125" fmla="*/ 1647 h 1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357" h="1791">
                    <a:moveTo>
                      <a:pt x="1086" y="284"/>
                    </a:moveTo>
                    <a:lnTo>
                      <a:pt x="1086" y="284"/>
                    </a:lnTo>
                    <a:lnTo>
                      <a:pt x="1086" y="279"/>
                    </a:lnTo>
                    <a:lnTo>
                      <a:pt x="1088" y="275"/>
                    </a:lnTo>
                    <a:lnTo>
                      <a:pt x="1093" y="268"/>
                    </a:lnTo>
                    <a:lnTo>
                      <a:pt x="1093" y="268"/>
                    </a:lnTo>
                    <a:lnTo>
                      <a:pt x="1102" y="261"/>
                    </a:lnTo>
                    <a:lnTo>
                      <a:pt x="1102" y="261"/>
                    </a:lnTo>
                    <a:lnTo>
                      <a:pt x="1111" y="259"/>
                    </a:lnTo>
                    <a:lnTo>
                      <a:pt x="1111" y="259"/>
                    </a:lnTo>
                    <a:lnTo>
                      <a:pt x="1115" y="261"/>
                    </a:lnTo>
                    <a:lnTo>
                      <a:pt x="1119" y="262"/>
                    </a:lnTo>
                    <a:lnTo>
                      <a:pt x="1124" y="268"/>
                    </a:lnTo>
                    <a:lnTo>
                      <a:pt x="1128" y="275"/>
                    </a:lnTo>
                    <a:lnTo>
                      <a:pt x="1128" y="282"/>
                    </a:lnTo>
                    <a:lnTo>
                      <a:pt x="1128" y="282"/>
                    </a:lnTo>
                    <a:lnTo>
                      <a:pt x="1126" y="290"/>
                    </a:lnTo>
                    <a:lnTo>
                      <a:pt x="1122" y="291"/>
                    </a:lnTo>
                    <a:lnTo>
                      <a:pt x="1117" y="293"/>
                    </a:lnTo>
                    <a:lnTo>
                      <a:pt x="1110" y="293"/>
                    </a:lnTo>
                    <a:lnTo>
                      <a:pt x="1110" y="293"/>
                    </a:lnTo>
                    <a:lnTo>
                      <a:pt x="1097" y="291"/>
                    </a:lnTo>
                    <a:lnTo>
                      <a:pt x="1090" y="290"/>
                    </a:lnTo>
                    <a:lnTo>
                      <a:pt x="1088" y="286"/>
                    </a:lnTo>
                    <a:lnTo>
                      <a:pt x="1086" y="284"/>
                    </a:lnTo>
                    <a:lnTo>
                      <a:pt x="1086" y="284"/>
                    </a:lnTo>
                    <a:close/>
                    <a:moveTo>
                      <a:pt x="1122" y="214"/>
                    </a:moveTo>
                    <a:lnTo>
                      <a:pt x="1122" y="214"/>
                    </a:lnTo>
                    <a:lnTo>
                      <a:pt x="1131" y="214"/>
                    </a:lnTo>
                    <a:lnTo>
                      <a:pt x="1137" y="210"/>
                    </a:lnTo>
                    <a:lnTo>
                      <a:pt x="1140" y="208"/>
                    </a:lnTo>
                    <a:lnTo>
                      <a:pt x="1142" y="204"/>
                    </a:lnTo>
                    <a:lnTo>
                      <a:pt x="1140" y="201"/>
                    </a:lnTo>
                    <a:lnTo>
                      <a:pt x="1137" y="197"/>
                    </a:lnTo>
                    <a:lnTo>
                      <a:pt x="1131" y="197"/>
                    </a:lnTo>
                    <a:lnTo>
                      <a:pt x="1122" y="197"/>
                    </a:lnTo>
                    <a:lnTo>
                      <a:pt x="1122" y="197"/>
                    </a:lnTo>
                    <a:lnTo>
                      <a:pt x="1115" y="201"/>
                    </a:lnTo>
                    <a:lnTo>
                      <a:pt x="1106" y="204"/>
                    </a:lnTo>
                    <a:lnTo>
                      <a:pt x="1100" y="204"/>
                    </a:lnTo>
                    <a:lnTo>
                      <a:pt x="1100" y="204"/>
                    </a:lnTo>
                    <a:lnTo>
                      <a:pt x="1099" y="203"/>
                    </a:lnTo>
                    <a:lnTo>
                      <a:pt x="1095" y="203"/>
                    </a:lnTo>
                    <a:lnTo>
                      <a:pt x="1091" y="208"/>
                    </a:lnTo>
                    <a:lnTo>
                      <a:pt x="1091" y="208"/>
                    </a:lnTo>
                    <a:lnTo>
                      <a:pt x="1095" y="208"/>
                    </a:lnTo>
                    <a:lnTo>
                      <a:pt x="1097" y="208"/>
                    </a:lnTo>
                    <a:lnTo>
                      <a:pt x="1099" y="206"/>
                    </a:lnTo>
                    <a:lnTo>
                      <a:pt x="1100" y="206"/>
                    </a:lnTo>
                    <a:lnTo>
                      <a:pt x="1100" y="206"/>
                    </a:lnTo>
                    <a:lnTo>
                      <a:pt x="1111" y="210"/>
                    </a:lnTo>
                    <a:lnTo>
                      <a:pt x="1117" y="212"/>
                    </a:lnTo>
                    <a:lnTo>
                      <a:pt x="1122" y="214"/>
                    </a:lnTo>
                    <a:lnTo>
                      <a:pt x="1122" y="214"/>
                    </a:lnTo>
                    <a:close/>
                    <a:moveTo>
                      <a:pt x="1403" y="481"/>
                    </a:moveTo>
                    <a:lnTo>
                      <a:pt x="1403" y="481"/>
                    </a:lnTo>
                    <a:lnTo>
                      <a:pt x="1401" y="481"/>
                    </a:lnTo>
                    <a:lnTo>
                      <a:pt x="1401" y="481"/>
                    </a:lnTo>
                    <a:lnTo>
                      <a:pt x="1397" y="483"/>
                    </a:lnTo>
                    <a:lnTo>
                      <a:pt x="1394" y="485"/>
                    </a:lnTo>
                    <a:lnTo>
                      <a:pt x="1392" y="487"/>
                    </a:lnTo>
                    <a:lnTo>
                      <a:pt x="1392" y="490"/>
                    </a:lnTo>
                    <a:lnTo>
                      <a:pt x="1392" y="499"/>
                    </a:lnTo>
                    <a:lnTo>
                      <a:pt x="1396" y="501"/>
                    </a:lnTo>
                    <a:lnTo>
                      <a:pt x="1397" y="505"/>
                    </a:lnTo>
                    <a:lnTo>
                      <a:pt x="1397" y="505"/>
                    </a:lnTo>
                    <a:lnTo>
                      <a:pt x="1403" y="505"/>
                    </a:lnTo>
                    <a:lnTo>
                      <a:pt x="1406" y="503"/>
                    </a:lnTo>
                    <a:lnTo>
                      <a:pt x="1408" y="499"/>
                    </a:lnTo>
                    <a:lnTo>
                      <a:pt x="1410" y="496"/>
                    </a:lnTo>
                    <a:lnTo>
                      <a:pt x="1410" y="490"/>
                    </a:lnTo>
                    <a:lnTo>
                      <a:pt x="1408" y="487"/>
                    </a:lnTo>
                    <a:lnTo>
                      <a:pt x="1406" y="483"/>
                    </a:lnTo>
                    <a:lnTo>
                      <a:pt x="1403" y="481"/>
                    </a:lnTo>
                    <a:lnTo>
                      <a:pt x="1403" y="481"/>
                    </a:lnTo>
                    <a:close/>
                    <a:moveTo>
                      <a:pt x="1153" y="268"/>
                    </a:moveTo>
                    <a:lnTo>
                      <a:pt x="1153" y="268"/>
                    </a:lnTo>
                    <a:lnTo>
                      <a:pt x="1155" y="275"/>
                    </a:lnTo>
                    <a:lnTo>
                      <a:pt x="1157" y="282"/>
                    </a:lnTo>
                    <a:lnTo>
                      <a:pt x="1160" y="286"/>
                    </a:lnTo>
                    <a:lnTo>
                      <a:pt x="1166" y="290"/>
                    </a:lnTo>
                    <a:lnTo>
                      <a:pt x="1166" y="290"/>
                    </a:lnTo>
                    <a:lnTo>
                      <a:pt x="1173" y="291"/>
                    </a:lnTo>
                    <a:lnTo>
                      <a:pt x="1182" y="291"/>
                    </a:lnTo>
                    <a:lnTo>
                      <a:pt x="1182" y="291"/>
                    </a:lnTo>
                    <a:lnTo>
                      <a:pt x="1187" y="290"/>
                    </a:lnTo>
                    <a:lnTo>
                      <a:pt x="1191" y="290"/>
                    </a:lnTo>
                    <a:lnTo>
                      <a:pt x="1191" y="290"/>
                    </a:lnTo>
                    <a:lnTo>
                      <a:pt x="1196" y="293"/>
                    </a:lnTo>
                    <a:lnTo>
                      <a:pt x="1200" y="295"/>
                    </a:lnTo>
                    <a:lnTo>
                      <a:pt x="1200" y="295"/>
                    </a:lnTo>
                    <a:lnTo>
                      <a:pt x="1204" y="295"/>
                    </a:lnTo>
                    <a:lnTo>
                      <a:pt x="1205" y="295"/>
                    </a:lnTo>
                    <a:lnTo>
                      <a:pt x="1213" y="290"/>
                    </a:lnTo>
                    <a:lnTo>
                      <a:pt x="1224" y="280"/>
                    </a:lnTo>
                    <a:lnTo>
                      <a:pt x="1224" y="280"/>
                    </a:lnTo>
                    <a:lnTo>
                      <a:pt x="1229" y="277"/>
                    </a:lnTo>
                    <a:lnTo>
                      <a:pt x="1236" y="277"/>
                    </a:lnTo>
                    <a:lnTo>
                      <a:pt x="1242" y="279"/>
                    </a:lnTo>
                    <a:lnTo>
                      <a:pt x="1247" y="282"/>
                    </a:lnTo>
                    <a:lnTo>
                      <a:pt x="1247" y="282"/>
                    </a:lnTo>
                    <a:lnTo>
                      <a:pt x="1254" y="288"/>
                    </a:lnTo>
                    <a:lnTo>
                      <a:pt x="1260" y="291"/>
                    </a:lnTo>
                    <a:lnTo>
                      <a:pt x="1265" y="291"/>
                    </a:lnTo>
                    <a:lnTo>
                      <a:pt x="1274" y="290"/>
                    </a:lnTo>
                    <a:lnTo>
                      <a:pt x="1274" y="290"/>
                    </a:lnTo>
                    <a:lnTo>
                      <a:pt x="1280" y="286"/>
                    </a:lnTo>
                    <a:lnTo>
                      <a:pt x="1283" y="284"/>
                    </a:lnTo>
                    <a:lnTo>
                      <a:pt x="1287" y="284"/>
                    </a:lnTo>
                    <a:lnTo>
                      <a:pt x="1287" y="284"/>
                    </a:lnTo>
                    <a:lnTo>
                      <a:pt x="1292" y="288"/>
                    </a:lnTo>
                    <a:lnTo>
                      <a:pt x="1298" y="291"/>
                    </a:lnTo>
                    <a:lnTo>
                      <a:pt x="1298" y="291"/>
                    </a:lnTo>
                    <a:lnTo>
                      <a:pt x="1307" y="293"/>
                    </a:lnTo>
                    <a:lnTo>
                      <a:pt x="1320" y="291"/>
                    </a:lnTo>
                    <a:lnTo>
                      <a:pt x="1330" y="288"/>
                    </a:lnTo>
                    <a:lnTo>
                      <a:pt x="1334" y="286"/>
                    </a:lnTo>
                    <a:lnTo>
                      <a:pt x="1336" y="282"/>
                    </a:lnTo>
                    <a:lnTo>
                      <a:pt x="1336" y="282"/>
                    </a:lnTo>
                    <a:lnTo>
                      <a:pt x="1338" y="273"/>
                    </a:lnTo>
                    <a:lnTo>
                      <a:pt x="1336" y="268"/>
                    </a:lnTo>
                    <a:lnTo>
                      <a:pt x="1330" y="262"/>
                    </a:lnTo>
                    <a:lnTo>
                      <a:pt x="1323" y="259"/>
                    </a:lnTo>
                    <a:lnTo>
                      <a:pt x="1323" y="259"/>
                    </a:lnTo>
                    <a:lnTo>
                      <a:pt x="1307" y="259"/>
                    </a:lnTo>
                    <a:lnTo>
                      <a:pt x="1307" y="259"/>
                    </a:lnTo>
                    <a:lnTo>
                      <a:pt x="1300" y="257"/>
                    </a:lnTo>
                    <a:lnTo>
                      <a:pt x="1292" y="255"/>
                    </a:lnTo>
                    <a:lnTo>
                      <a:pt x="1292" y="255"/>
                    </a:lnTo>
                    <a:lnTo>
                      <a:pt x="1287" y="255"/>
                    </a:lnTo>
                    <a:lnTo>
                      <a:pt x="1283" y="255"/>
                    </a:lnTo>
                    <a:lnTo>
                      <a:pt x="1276" y="257"/>
                    </a:lnTo>
                    <a:lnTo>
                      <a:pt x="1276" y="257"/>
                    </a:lnTo>
                    <a:lnTo>
                      <a:pt x="1271" y="259"/>
                    </a:lnTo>
                    <a:lnTo>
                      <a:pt x="1265" y="259"/>
                    </a:lnTo>
                    <a:lnTo>
                      <a:pt x="1253" y="257"/>
                    </a:lnTo>
                    <a:lnTo>
                      <a:pt x="1253" y="257"/>
                    </a:lnTo>
                    <a:lnTo>
                      <a:pt x="1247" y="257"/>
                    </a:lnTo>
                    <a:lnTo>
                      <a:pt x="1242" y="259"/>
                    </a:lnTo>
                    <a:lnTo>
                      <a:pt x="1231" y="264"/>
                    </a:lnTo>
                    <a:lnTo>
                      <a:pt x="1231" y="264"/>
                    </a:lnTo>
                    <a:lnTo>
                      <a:pt x="1224" y="266"/>
                    </a:lnTo>
                    <a:lnTo>
                      <a:pt x="1215" y="268"/>
                    </a:lnTo>
                    <a:lnTo>
                      <a:pt x="1207" y="268"/>
                    </a:lnTo>
                    <a:lnTo>
                      <a:pt x="1200" y="264"/>
                    </a:lnTo>
                    <a:lnTo>
                      <a:pt x="1200" y="264"/>
                    </a:lnTo>
                    <a:lnTo>
                      <a:pt x="1195" y="261"/>
                    </a:lnTo>
                    <a:lnTo>
                      <a:pt x="1195" y="261"/>
                    </a:lnTo>
                    <a:lnTo>
                      <a:pt x="1187" y="259"/>
                    </a:lnTo>
                    <a:lnTo>
                      <a:pt x="1187" y="259"/>
                    </a:lnTo>
                    <a:lnTo>
                      <a:pt x="1186" y="255"/>
                    </a:lnTo>
                    <a:lnTo>
                      <a:pt x="1184" y="252"/>
                    </a:lnTo>
                    <a:lnTo>
                      <a:pt x="1182" y="244"/>
                    </a:lnTo>
                    <a:lnTo>
                      <a:pt x="1182" y="244"/>
                    </a:lnTo>
                    <a:lnTo>
                      <a:pt x="1178" y="239"/>
                    </a:lnTo>
                    <a:lnTo>
                      <a:pt x="1175" y="237"/>
                    </a:lnTo>
                    <a:lnTo>
                      <a:pt x="1169" y="237"/>
                    </a:lnTo>
                    <a:lnTo>
                      <a:pt x="1164" y="235"/>
                    </a:lnTo>
                    <a:lnTo>
                      <a:pt x="1164" y="235"/>
                    </a:lnTo>
                    <a:lnTo>
                      <a:pt x="1158" y="230"/>
                    </a:lnTo>
                    <a:lnTo>
                      <a:pt x="1155" y="228"/>
                    </a:lnTo>
                    <a:lnTo>
                      <a:pt x="1151" y="228"/>
                    </a:lnTo>
                    <a:lnTo>
                      <a:pt x="1151" y="228"/>
                    </a:lnTo>
                    <a:lnTo>
                      <a:pt x="1146" y="228"/>
                    </a:lnTo>
                    <a:lnTo>
                      <a:pt x="1139" y="230"/>
                    </a:lnTo>
                    <a:lnTo>
                      <a:pt x="1139" y="230"/>
                    </a:lnTo>
                    <a:lnTo>
                      <a:pt x="1135" y="230"/>
                    </a:lnTo>
                    <a:lnTo>
                      <a:pt x="1133" y="228"/>
                    </a:lnTo>
                    <a:lnTo>
                      <a:pt x="1131" y="226"/>
                    </a:lnTo>
                    <a:lnTo>
                      <a:pt x="1129" y="223"/>
                    </a:lnTo>
                    <a:lnTo>
                      <a:pt x="1129" y="223"/>
                    </a:lnTo>
                    <a:lnTo>
                      <a:pt x="1122" y="221"/>
                    </a:lnTo>
                    <a:lnTo>
                      <a:pt x="1115" y="219"/>
                    </a:lnTo>
                    <a:lnTo>
                      <a:pt x="1106" y="221"/>
                    </a:lnTo>
                    <a:lnTo>
                      <a:pt x="1099" y="224"/>
                    </a:lnTo>
                    <a:lnTo>
                      <a:pt x="1099" y="224"/>
                    </a:lnTo>
                    <a:lnTo>
                      <a:pt x="1097" y="226"/>
                    </a:lnTo>
                    <a:lnTo>
                      <a:pt x="1097" y="226"/>
                    </a:lnTo>
                    <a:lnTo>
                      <a:pt x="1095" y="230"/>
                    </a:lnTo>
                    <a:lnTo>
                      <a:pt x="1097" y="232"/>
                    </a:lnTo>
                    <a:lnTo>
                      <a:pt x="1100" y="235"/>
                    </a:lnTo>
                    <a:lnTo>
                      <a:pt x="1106" y="237"/>
                    </a:lnTo>
                    <a:lnTo>
                      <a:pt x="1111" y="237"/>
                    </a:lnTo>
                    <a:lnTo>
                      <a:pt x="1111" y="237"/>
                    </a:lnTo>
                    <a:lnTo>
                      <a:pt x="1133" y="237"/>
                    </a:lnTo>
                    <a:lnTo>
                      <a:pt x="1144" y="241"/>
                    </a:lnTo>
                    <a:lnTo>
                      <a:pt x="1148" y="242"/>
                    </a:lnTo>
                    <a:lnTo>
                      <a:pt x="1151" y="246"/>
                    </a:lnTo>
                    <a:lnTo>
                      <a:pt x="1151" y="246"/>
                    </a:lnTo>
                    <a:lnTo>
                      <a:pt x="1153" y="250"/>
                    </a:lnTo>
                    <a:lnTo>
                      <a:pt x="1153" y="257"/>
                    </a:lnTo>
                    <a:lnTo>
                      <a:pt x="1153" y="268"/>
                    </a:lnTo>
                    <a:lnTo>
                      <a:pt x="1153" y="268"/>
                    </a:lnTo>
                    <a:close/>
                    <a:moveTo>
                      <a:pt x="1032" y="226"/>
                    </a:moveTo>
                    <a:lnTo>
                      <a:pt x="1032" y="226"/>
                    </a:lnTo>
                    <a:lnTo>
                      <a:pt x="1028" y="228"/>
                    </a:lnTo>
                    <a:lnTo>
                      <a:pt x="1026" y="232"/>
                    </a:lnTo>
                    <a:lnTo>
                      <a:pt x="1026" y="233"/>
                    </a:lnTo>
                    <a:lnTo>
                      <a:pt x="1026" y="237"/>
                    </a:lnTo>
                    <a:lnTo>
                      <a:pt x="1030" y="242"/>
                    </a:lnTo>
                    <a:lnTo>
                      <a:pt x="1030" y="250"/>
                    </a:lnTo>
                    <a:lnTo>
                      <a:pt x="1030" y="250"/>
                    </a:lnTo>
                    <a:lnTo>
                      <a:pt x="1030" y="253"/>
                    </a:lnTo>
                    <a:lnTo>
                      <a:pt x="1028" y="255"/>
                    </a:lnTo>
                    <a:lnTo>
                      <a:pt x="1026" y="253"/>
                    </a:lnTo>
                    <a:lnTo>
                      <a:pt x="1023" y="252"/>
                    </a:lnTo>
                    <a:lnTo>
                      <a:pt x="1015" y="239"/>
                    </a:lnTo>
                    <a:lnTo>
                      <a:pt x="1015" y="239"/>
                    </a:lnTo>
                    <a:lnTo>
                      <a:pt x="1014" y="237"/>
                    </a:lnTo>
                    <a:lnTo>
                      <a:pt x="1008" y="235"/>
                    </a:lnTo>
                    <a:lnTo>
                      <a:pt x="1005" y="235"/>
                    </a:lnTo>
                    <a:lnTo>
                      <a:pt x="1003" y="237"/>
                    </a:lnTo>
                    <a:lnTo>
                      <a:pt x="1003" y="237"/>
                    </a:lnTo>
                    <a:lnTo>
                      <a:pt x="1001" y="241"/>
                    </a:lnTo>
                    <a:lnTo>
                      <a:pt x="1003" y="242"/>
                    </a:lnTo>
                    <a:lnTo>
                      <a:pt x="1005" y="246"/>
                    </a:lnTo>
                    <a:lnTo>
                      <a:pt x="1010" y="250"/>
                    </a:lnTo>
                    <a:lnTo>
                      <a:pt x="1012" y="255"/>
                    </a:lnTo>
                    <a:lnTo>
                      <a:pt x="1012" y="255"/>
                    </a:lnTo>
                    <a:lnTo>
                      <a:pt x="1012" y="259"/>
                    </a:lnTo>
                    <a:lnTo>
                      <a:pt x="1008" y="261"/>
                    </a:lnTo>
                    <a:lnTo>
                      <a:pt x="1001" y="262"/>
                    </a:lnTo>
                    <a:lnTo>
                      <a:pt x="1001" y="262"/>
                    </a:lnTo>
                    <a:lnTo>
                      <a:pt x="996" y="262"/>
                    </a:lnTo>
                    <a:lnTo>
                      <a:pt x="992" y="266"/>
                    </a:lnTo>
                    <a:lnTo>
                      <a:pt x="990" y="268"/>
                    </a:lnTo>
                    <a:lnTo>
                      <a:pt x="992" y="273"/>
                    </a:lnTo>
                    <a:lnTo>
                      <a:pt x="992" y="273"/>
                    </a:lnTo>
                    <a:lnTo>
                      <a:pt x="996" y="275"/>
                    </a:lnTo>
                    <a:lnTo>
                      <a:pt x="997" y="275"/>
                    </a:lnTo>
                    <a:lnTo>
                      <a:pt x="1003" y="273"/>
                    </a:lnTo>
                    <a:lnTo>
                      <a:pt x="1012" y="270"/>
                    </a:lnTo>
                    <a:lnTo>
                      <a:pt x="1012" y="270"/>
                    </a:lnTo>
                    <a:lnTo>
                      <a:pt x="1019" y="266"/>
                    </a:lnTo>
                    <a:lnTo>
                      <a:pt x="1023" y="266"/>
                    </a:lnTo>
                    <a:lnTo>
                      <a:pt x="1026" y="266"/>
                    </a:lnTo>
                    <a:lnTo>
                      <a:pt x="1026" y="266"/>
                    </a:lnTo>
                    <a:lnTo>
                      <a:pt x="1028" y="268"/>
                    </a:lnTo>
                    <a:lnTo>
                      <a:pt x="1028" y="270"/>
                    </a:lnTo>
                    <a:lnTo>
                      <a:pt x="1026" y="273"/>
                    </a:lnTo>
                    <a:lnTo>
                      <a:pt x="1026" y="273"/>
                    </a:lnTo>
                    <a:lnTo>
                      <a:pt x="1026" y="277"/>
                    </a:lnTo>
                    <a:lnTo>
                      <a:pt x="1026" y="280"/>
                    </a:lnTo>
                    <a:lnTo>
                      <a:pt x="1030" y="284"/>
                    </a:lnTo>
                    <a:lnTo>
                      <a:pt x="1035" y="286"/>
                    </a:lnTo>
                    <a:lnTo>
                      <a:pt x="1035" y="286"/>
                    </a:lnTo>
                    <a:lnTo>
                      <a:pt x="1048" y="286"/>
                    </a:lnTo>
                    <a:lnTo>
                      <a:pt x="1061" y="284"/>
                    </a:lnTo>
                    <a:lnTo>
                      <a:pt x="1061" y="284"/>
                    </a:lnTo>
                    <a:lnTo>
                      <a:pt x="1066" y="282"/>
                    </a:lnTo>
                    <a:lnTo>
                      <a:pt x="1072" y="275"/>
                    </a:lnTo>
                    <a:lnTo>
                      <a:pt x="1072" y="275"/>
                    </a:lnTo>
                    <a:lnTo>
                      <a:pt x="1073" y="270"/>
                    </a:lnTo>
                    <a:lnTo>
                      <a:pt x="1072" y="266"/>
                    </a:lnTo>
                    <a:lnTo>
                      <a:pt x="1068" y="262"/>
                    </a:lnTo>
                    <a:lnTo>
                      <a:pt x="1066" y="257"/>
                    </a:lnTo>
                    <a:lnTo>
                      <a:pt x="1066" y="257"/>
                    </a:lnTo>
                    <a:lnTo>
                      <a:pt x="1064" y="253"/>
                    </a:lnTo>
                    <a:lnTo>
                      <a:pt x="1066" y="248"/>
                    </a:lnTo>
                    <a:lnTo>
                      <a:pt x="1066" y="242"/>
                    </a:lnTo>
                    <a:lnTo>
                      <a:pt x="1066" y="237"/>
                    </a:lnTo>
                    <a:lnTo>
                      <a:pt x="1066" y="237"/>
                    </a:lnTo>
                    <a:lnTo>
                      <a:pt x="1061" y="232"/>
                    </a:lnTo>
                    <a:lnTo>
                      <a:pt x="1052" y="226"/>
                    </a:lnTo>
                    <a:lnTo>
                      <a:pt x="1052" y="226"/>
                    </a:lnTo>
                    <a:lnTo>
                      <a:pt x="1044" y="224"/>
                    </a:lnTo>
                    <a:lnTo>
                      <a:pt x="1035" y="224"/>
                    </a:lnTo>
                    <a:lnTo>
                      <a:pt x="1035" y="224"/>
                    </a:lnTo>
                    <a:lnTo>
                      <a:pt x="1032" y="226"/>
                    </a:lnTo>
                    <a:lnTo>
                      <a:pt x="1032" y="226"/>
                    </a:lnTo>
                    <a:close/>
                    <a:moveTo>
                      <a:pt x="1061" y="434"/>
                    </a:moveTo>
                    <a:lnTo>
                      <a:pt x="1061" y="434"/>
                    </a:lnTo>
                    <a:lnTo>
                      <a:pt x="1055" y="432"/>
                    </a:lnTo>
                    <a:lnTo>
                      <a:pt x="1048" y="434"/>
                    </a:lnTo>
                    <a:lnTo>
                      <a:pt x="1044" y="438"/>
                    </a:lnTo>
                    <a:lnTo>
                      <a:pt x="1041" y="443"/>
                    </a:lnTo>
                    <a:lnTo>
                      <a:pt x="1041" y="443"/>
                    </a:lnTo>
                    <a:lnTo>
                      <a:pt x="1041" y="451"/>
                    </a:lnTo>
                    <a:lnTo>
                      <a:pt x="1044" y="458"/>
                    </a:lnTo>
                    <a:lnTo>
                      <a:pt x="1050" y="463"/>
                    </a:lnTo>
                    <a:lnTo>
                      <a:pt x="1057" y="469"/>
                    </a:lnTo>
                    <a:lnTo>
                      <a:pt x="1066" y="472"/>
                    </a:lnTo>
                    <a:lnTo>
                      <a:pt x="1075" y="474"/>
                    </a:lnTo>
                    <a:lnTo>
                      <a:pt x="1082" y="474"/>
                    </a:lnTo>
                    <a:lnTo>
                      <a:pt x="1090" y="472"/>
                    </a:lnTo>
                    <a:lnTo>
                      <a:pt x="1090" y="472"/>
                    </a:lnTo>
                    <a:lnTo>
                      <a:pt x="1093" y="470"/>
                    </a:lnTo>
                    <a:lnTo>
                      <a:pt x="1095" y="469"/>
                    </a:lnTo>
                    <a:lnTo>
                      <a:pt x="1097" y="461"/>
                    </a:lnTo>
                    <a:lnTo>
                      <a:pt x="1095" y="454"/>
                    </a:lnTo>
                    <a:lnTo>
                      <a:pt x="1095" y="447"/>
                    </a:lnTo>
                    <a:lnTo>
                      <a:pt x="1095" y="447"/>
                    </a:lnTo>
                    <a:lnTo>
                      <a:pt x="1090" y="443"/>
                    </a:lnTo>
                    <a:lnTo>
                      <a:pt x="1082" y="440"/>
                    </a:lnTo>
                    <a:lnTo>
                      <a:pt x="1068" y="434"/>
                    </a:lnTo>
                    <a:lnTo>
                      <a:pt x="1068" y="434"/>
                    </a:lnTo>
                    <a:lnTo>
                      <a:pt x="1061" y="434"/>
                    </a:lnTo>
                    <a:lnTo>
                      <a:pt x="1061" y="434"/>
                    </a:lnTo>
                    <a:close/>
                    <a:moveTo>
                      <a:pt x="1077" y="346"/>
                    </a:moveTo>
                    <a:lnTo>
                      <a:pt x="1077" y="346"/>
                    </a:lnTo>
                    <a:lnTo>
                      <a:pt x="1072" y="344"/>
                    </a:lnTo>
                    <a:lnTo>
                      <a:pt x="1064" y="340"/>
                    </a:lnTo>
                    <a:lnTo>
                      <a:pt x="1061" y="335"/>
                    </a:lnTo>
                    <a:lnTo>
                      <a:pt x="1061" y="333"/>
                    </a:lnTo>
                    <a:lnTo>
                      <a:pt x="1062" y="329"/>
                    </a:lnTo>
                    <a:lnTo>
                      <a:pt x="1062" y="329"/>
                    </a:lnTo>
                    <a:lnTo>
                      <a:pt x="1066" y="326"/>
                    </a:lnTo>
                    <a:lnTo>
                      <a:pt x="1072" y="324"/>
                    </a:lnTo>
                    <a:lnTo>
                      <a:pt x="1072" y="324"/>
                    </a:lnTo>
                    <a:lnTo>
                      <a:pt x="1073" y="320"/>
                    </a:lnTo>
                    <a:lnTo>
                      <a:pt x="1073" y="315"/>
                    </a:lnTo>
                    <a:lnTo>
                      <a:pt x="1072" y="311"/>
                    </a:lnTo>
                    <a:lnTo>
                      <a:pt x="1070" y="308"/>
                    </a:lnTo>
                    <a:lnTo>
                      <a:pt x="1070" y="308"/>
                    </a:lnTo>
                    <a:lnTo>
                      <a:pt x="1068" y="306"/>
                    </a:lnTo>
                    <a:lnTo>
                      <a:pt x="1064" y="304"/>
                    </a:lnTo>
                    <a:lnTo>
                      <a:pt x="1057" y="304"/>
                    </a:lnTo>
                    <a:lnTo>
                      <a:pt x="1057" y="304"/>
                    </a:lnTo>
                    <a:lnTo>
                      <a:pt x="1052" y="306"/>
                    </a:lnTo>
                    <a:lnTo>
                      <a:pt x="1048" y="308"/>
                    </a:lnTo>
                    <a:lnTo>
                      <a:pt x="1048" y="308"/>
                    </a:lnTo>
                    <a:lnTo>
                      <a:pt x="1039" y="313"/>
                    </a:lnTo>
                    <a:lnTo>
                      <a:pt x="1030" y="315"/>
                    </a:lnTo>
                    <a:lnTo>
                      <a:pt x="1030" y="315"/>
                    </a:lnTo>
                    <a:lnTo>
                      <a:pt x="1023" y="317"/>
                    </a:lnTo>
                    <a:lnTo>
                      <a:pt x="1017" y="320"/>
                    </a:lnTo>
                    <a:lnTo>
                      <a:pt x="1015" y="322"/>
                    </a:lnTo>
                    <a:lnTo>
                      <a:pt x="1015" y="324"/>
                    </a:lnTo>
                    <a:lnTo>
                      <a:pt x="1017" y="328"/>
                    </a:lnTo>
                    <a:lnTo>
                      <a:pt x="1021" y="331"/>
                    </a:lnTo>
                    <a:lnTo>
                      <a:pt x="1021" y="331"/>
                    </a:lnTo>
                    <a:lnTo>
                      <a:pt x="1024" y="335"/>
                    </a:lnTo>
                    <a:lnTo>
                      <a:pt x="1026" y="340"/>
                    </a:lnTo>
                    <a:lnTo>
                      <a:pt x="1026" y="342"/>
                    </a:lnTo>
                    <a:lnTo>
                      <a:pt x="1024" y="346"/>
                    </a:lnTo>
                    <a:lnTo>
                      <a:pt x="1023" y="346"/>
                    </a:lnTo>
                    <a:lnTo>
                      <a:pt x="1019" y="347"/>
                    </a:lnTo>
                    <a:lnTo>
                      <a:pt x="1019" y="347"/>
                    </a:lnTo>
                    <a:lnTo>
                      <a:pt x="1015" y="347"/>
                    </a:lnTo>
                    <a:lnTo>
                      <a:pt x="1010" y="346"/>
                    </a:lnTo>
                    <a:lnTo>
                      <a:pt x="1006" y="344"/>
                    </a:lnTo>
                    <a:lnTo>
                      <a:pt x="1003" y="342"/>
                    </a:lnTo>
                    <a:lnTo>
                      <a:pt x="1003" y="342"/>
                    </a:lnTo>
                    <a:lnTo>
                      <a:pt x="997" y="344"/>
                    </a:lnTo>
                    <a:lnTo>
                      <a:pt x="996" y="346"/>
                    </a:lnTo>
                    <a:lnTo>
                      <a:pt x="994" y="349"/>
                    </a:lnTo>
                    <a:lnTo>
                      <a:pt x="992" y="355"/>
                    </a:lnTo>
                    <a:lnTo>
                      <a:pt x="992" y="355"/>
                    </a:lnTo>
                    <a:lnTo>
                      <a:pt x="994" y="360"/>
                    </a:lnTo>
                    <a:lnTo>
                      <a:pt x="997" y="362"/>
                    </a:lnTo>
                    <a:lnTo>
                      <a:pt x="1008" y="362"/>
                    </a:lnTo>
                    <a:lnTo>
                      <a:pt x="1008" y="362"/>
                    </a:lnTo>
                    <a:lnTo>
                      <a:pt x="1015" y="364"/>
                    </a:lnTo>
                    <a:lnTo>
                      <a:pt x="1021" y="369"/>
                    </a:lnTo>
                    <a:lnTo>
                      <a:pt x="1030" y="380"/>
                    </a:lnTo>
                    <a:lnTo>
                      <a:pt x="1030" y="380"/>
                    </a:lnTo>
                    <a:lnTo>
                      <a:pt x="1039" y="387"/>
                    </a:lnTo>
                    <a:lnTo>
                      <a:pt x="1043" y="391"/>
                    </a:lnTo>
                    <a:lnTo>
                      <a:pt x="1050" y="391"/>
                    </a:lnTo>
                    <a:lnTo>
                      <a:pt x="1050" y="391"/>
                    </a:lnTo>
                    <a:lnTo>
                      <a:pt x="1055" y="389"/>
                    </a:lnTo>
                    <a:lnTo>
                      <a:pt x="1061" y="387"/>
                    </a:lnTo>
                    <a:lnTo>
                      <a:pt x="1072" y="384"/>
                    </a:lnTo>
                    <a:lnTo>
                      <a:pt x="1072" y="384"/>
                    </a:lnTo>
                    <a:lnTo>
                      <a:pt x="1077" y="382"/>
                    </a:lnTo>
                    <a:lnTo>
                      <a:pt x="1079" y="380"/>
                    </a:lnTo>
                    <a:lnTo>
                      <a:pt x="1084" y="373"/>
                    </a:lnTo>
                    <a:lnTo>
                      <a:pt x="1088" y="364"/>
                    </a:lnTo>
                    <a:lnTo>
                      <a:pt x="1090" y="355"/>
                    </a:lnTo>
                    <a:lnTo>
                      <a:pt x="1090" y="355"/>
                    </a:lnTo>
                    <a:lnTo>
                      <a:pt x="1088" y="349"/>
                    </a:lnTo>
                    <a:lnTo>
                      <a:pt x="1086" y="347"/>
                    </a:lnTo>
                    <a:lnTo>
                      <a:pt x="1077" y="346"/>
                    </a:lnTo>
                    <a:lnTo>
                      <a:pt x="1077" y="346"/>
                    </a:lnTo>
                    <a:close/>
                    <a:moveTo>
                      <a:pt x="1068" y="183"/>
                    </a:moveTo>
                    <a:lnTo>
                      <a:pt x="1068" y="183"/>
                    </a:lnTo>
                    <a:lnTo>
                      <a:pt x="1072" y="185"/>
                    </a:lnTo>
                    <a:lnTo>
                      <a:pt x="1072" y="186"/>
                    </a:lnTo>
                    <a:lnTo>
                      <a:pt x="1072" y="190"/>
                    </a:lnTo>
                    <a:lnTo>
                      <a:pt x="1073" y="194"/>
                    </a:lnTo>
                    <a:lnTo>
                      <a:pt x="1073" y="194"/>
                    </a:lnTo>
                    <a:lnTo>
                      <a:pt x="1077" y="197"/>
                    </a:lnTo>
                    <a:lnTo>
                      <a:pt x="1081" y="199"/>
                    </a:lnTo>
                    <a:lnTo>
                      <a:pt x="1090" y="201"/>
                    </a:lnTo>
                    <a:lnTo>
                      <a:pt x="1099" y="199"/>
                    </a:lnTo>
                    <a:lnTo>
                      <a:pt x="1106" y="195"/>
                    </a:lnTo>
                    <a:lnTo>
                      <a:pt x="1106" y="195"/>
                    </a:lnTo>
                    <a:lnTo>
                      <a:pt x="1108" y="192"/>
                    </a:lnTo>
                    <a:lnTo>
                      <a:pt x="1108" y="190"/>
                    </a:lnTo>
                    <a:lnTo>
                      <a:pt x="1106" y="186"/>
                    </a:lnTo>
                    <a:lnTo>
                      <a:pt x="1104" y="183"/>
                    </a:lnTo>
                    <a:lnTo>
                      <a:pt x="1090" y="174"/>
                    </a:lnTo>
                    <a:lnTo>
                      <a:pt x="1090" y="174"/>
                    </a:lnTo>
                    <a:lnTo>
                      <a:pt x="1084" y="168"/>
                    </a:lnTo>
                    <a:lnTo>
                      <a:pt x="1075" y="165"/>
                    </a:lnTo>
                    <a:lnTo>
                      <a:pt x="1068" y="163"/>
                    </a:lnTo>
                    <a:lnTo>
                      <a:pt x="1064" y="163"/>
                    </a:lnTo>
                    <a:lnTo>
                      <a:pt x="1061" y="165"/>
                    </a:lnTo>
                    <a:lnTo>
                      <a:pt x="1061" y="165"/>
                    </a:lnTo>
                    <a:lnTo>
                      <a:pt x="1057" y="168"/>
                    </a:lnTo>
                    <a:lnTo>
                      <a:pt x="1057" y="168"/>
                    </a:lnTo>
                    <a:lnTo>
                      <a:pt x="1055" y="170"/>
                    </a:lnTo>
                    <a:lnTo>
                      <a:pt x="1055" y="172"/>
                    </a:lnTo>
                    <a:lnTo>
                      <a:pt x="1059" y="177"/>
                    </a:lnTo>
                    <a:lnTo>
                      <a:pt x="1068" y="183"/>
                    </a:lnTo>
                    <a:lnTo>
                      <a:pt x="1068" y="183"/>
                    </a:lnTo>
                    <a:close/>
                    <a:moveTo>
                      <a:pt x="679" y="391"/>
                    </a:moveTo>
                    <a:lnTo>
                      <a:pt x="679" y="391"/>
                    </a:lnTo>
                    <a:lnTo>
                      <a:pt x="691" y="393"/>
                    </a:lnTo>
                    <a:lnTo>
                      <a:pt x="702" y="391"/>
                    </a:lnTo>
                    <a:lnTo>
                      <a:pt x="702" y="391"/>
                    </a:lnTo>
                    <a:lnTo>
                      <a:pt x="710" y="391"/>
                    </a:lnTo>
                    <a:lnTo>
                      <a:pt x="711" y="389"/>
                    </a:lnTo>
                    <a:lnTo>
                      <a:pt x="713" y="389"/>
                    </a:lnTo>
                    <a:lnTo>
                      <a:pt x="713" y="389"/>
                    </a:lnTo>
                    <a:lnTo>
                      <a:pt x="715" y="384"/>
                    </a:lnTo>
                    <a:lnTo>
                      <a:pt x="715" y="380"/>
                    </a:lnTo>
                    <a:lnTo>
                      <a:pt x="719" y="371"/>
                    </a:lnTo>
                    <a:lnTo>
                      <a:pt x="719" y="371"/>
                    </a:lnTo>
                    <a:lnTo>
                      <a:pt x="724" y="362"/>
                    </a:lnTo>
                    <a:lnTo>
                      <a:pt x="731" y="355"/>
                    </a:lnTo>
                    <a:lnTo>
                      <a:pt x="731" y="355"/>
                    </a:lnTo>
                    <a:lnTo>
                      <a:pt x="740" y="347"/>
                    </a:lnTo>
                    <a:lnTo>
                      <a:pt x="751" y="342"/>
                    </a:lnTo>
                    <a:lnTo>
                      <a:pt x="751" y="342"/>
                    </a:lnTo>
                    <a:lnTo>
                      <a:pt x="771" y="335"/>
                    </a:lnTo>
                    <a:lnTo>
                      <a:pt x="780" y="329"/>
                    </a:lnTo>
                    <a:lnTo>
                      <a:pt x="784" y="326"/>
                    </a:lnTo>
                    <a:lnTo>
                      <a:pt x="786" y="320"/>
                    </a:lnTo>
                    <a:lnTo>
                      <a:pt x="786" y="320"/>
                    </a:lnTo>
                    <a:lnTo>
                      <a:pt x="787" y="317"/>
                    </a:lnTo>
                    <a:lnTo>
                      <a:pt x="786" y="313"/>
                    </a:lnTo>
                    <a:lnTo>
                      <a:pt x="786" y="309"/>
                    </a:lnTo>
                    <a:lnTo>
                      <a:pt x="782" y="308"/>
                    </a:lnTo>
                    <a:lnTo>
                      <a:pt x="776" y="306"/>
                    </a:lnTo>
                    <a:lnTo>
                      <a:pt x="769" y="308"/>
                    </a:lnTo>
                    <a:lnTo>
                      <a:pt x="769" y="308"/>
                    </a:lnTo>
                    <a:lnTo>
                      <a:pt x="764" y="311"/>
                    </a:lnTo>
                    <a:lnTo>
                      <a:pt x="760" y="313"/>
                    </a:lnTo>
                    <a:lnTo>
                      <a:pt x="755" y="313"/>
                    </a:lnTo>
                    <a:lnTo>
                      <a:pt x="755" y="313"/>
                    </a:lnTo>
                    <a:lnTo>
                      <a:pt x="746" y="311"/>
                    </a:lnTo>
                    <a:lnTo>
                      <a:pt x="737" y="309"/>
                    </a:lnTo>
                    <a:lnTo>
                      <a:pt x="737" y="309"/>
                    </a:lnTo>
                    <a:lnTo>
                      <a:pt x="720" y="304"/>
                    </a:lnTo>
                    <a:lnTo>
                      <a:pt x="708" y="299"/>
                    </a:lnTo>
                    <a:lnTo>
                      <a:pt x="708" y="299"/>
                    </a:lnTo>
                    <a:lnTo>
                      <a:pt x="700" y="297"/>
                    </a:lnTo>
                    <a:lnTo>
                      <a:pt x="693" y="297"/>
                    </a:lnTo>
                    <a:lnTo>
                      <a:pt x="693" y="297"/>
                    </a:lnTo>
                    <a:lnTo>
                      <a:pt x="684" y="300"/>
                    </a:lnTo>
                    <a:lnTo>
                      <a:pt x="675" y="306"/>
                    </a:lnTo>
                    <a:lnTo>
                      <a:pt x="670" y="313"/>
                    </a:lnTo>
                    <a:lnTo>
                      <a:pt x="666" y="320"/>
                    </a:lnTo>
                    <a:lnTo>
                      <a:pt x="666" y="320"/>
                    </a:lnTo>
                    <a:lnTo>
                      <a:pt x="664" y="337"/>
                    </a:lnTo>
                    <a:lnTo>
                      <a:pt x="664" y="337"/>
                    </a:lnTo>
                    <a:lnTo>
                      <a:pt x="661" y="347"/>
                    </a:lnTo>
                    <a:lnTo>
                      <a:pt x="657" y="360"/>
                    </a:lnTo>
                    <a:lnTo>
                      <a:pt x="657" y="360"/>
                    </a:lnTo>
                    <a:lnTo>
                      <a:pt x="659" y="369"/>
                    </a:lnTo>
                    <a:lnTo>
                      <a:pt x="662" y="378"/>
                    </a:lnTo>
                    <a:lnTo>
                      <a:pt x="670" y="387"/>
                    </a:lnTo>
                    <a:lnTo>
                      <a:pt x="679" y="391"/>
                    </a:lnTo>
                    <a:lnTo>
                      <a:pt x="679" y="391"/>
                    </a:lnTo>
                    <a:close/>
                    <a:moveTo>
                      <a:pt x="690" y="257"/>
                    </a:moveTo>
                    <a:lnTo>
                      <a:pt x="690" y="257"/>
                    </a:lnTo>
                    <a:lnTo>
                      <a:pt x="693" y="255"/>
                    </a:lnTo>
                    <a:lnTo>
                      <a:pt x="697" y="255"/>
                    </a:lnTo>
                    <a:lnTo>
                      <a:pt x="706" y="257"/>
                    </a:lnTo>
                    <a:lnTo>
                      <a:pt x="706" y="257"/>
                    </a:lnTo>
                    <a:lnTo>
                      <a:pt x="708" y="257"/>
                    </a:lnTo>
                    <a:lnTo>
                      <a:pt x="711" y="255"/>
                    </a:lnTo>
                    <a:lnTo>
                      <a:pt x="717" y="253"/>
                    </a:lnTo>
                    <a:lnTo>
                      <a:pt x="717" y="253"/>
                    </a:lnTo>
                    <a:lnTo>
                      <a:pt x="720" y="252"/>
                    </a:lnTo>
                    <a:lnTo>
                      <a:pt x="724" y="253"/>
                    </a:lnTo>
                    <a:lnTo>
                      <a:pt x="724" y="253"/>
                    </a:lnTo>
                    <a:lnTo>
                      <a:pt x="728" y="252"/>
                    </a:lnTo>
                    <a:lnTo>
                      <a:pt x="731" y="250"/>
                    </a:lnTo>
                    <a:lnTo>
                      <a:pt x="735" y="248"/>
                    </a:lnTo>
                    <a:lnTo>
                      <a:pt x="738" y="244"/>
                    </a:lnTo>
                    <a:lnTo>
                      <a:pt x="738" y="244"/>
                    </a:lnTo>
                    <a:lnTo>
                      <a:pt x="738" y="237"/>
                    </a:lnTo>
                    <a:lnTo>
                      <a:pt x="740" y="230"/>
                    </a:lnTo>
                    <a:lnTo>
                      <a:pt x="740" y="230"/>
                    </a:lnTo>
                    <a:lnTo>
                      <a:pt x="742" y="228"/>
                    </a:lnTo>
                    <a:lnTo>
                      <a:pt x="744" y="228"/>
                    </a:lnTo>
                    <a:lnTo>
                      <a:pt x="748" y="230"/>
                    </a:lnTo>
                    <a:lnTo>
                      <a:pt x="748" y="230"/>
                    </a:lnTo>
                    <a:lnTo>
                      <a:pt x="751" y="224"/>
                    </a:lnTo>
                    <a:lnTo>
                      <a:pt x="753" y="223"/>
                    </a:lnTo>
                    <a:lnTo>
                      <a:pt x="755" y="224"/>
                    </a:lnTo>
                    <a:lnTo>
                      <a:pt x="755" y="224"/>
                    </a:lnTo>
                    <a:lnTo>
                      <a:pt x="755" y="228"/>
                    </a:lnTo>
                    <a:lnTo>
                      <a:pt x="753" y="232"/>
                    </a:lnTo>
                    <a:lnTo>
                      <a:pt x="751" y="235"/>
                    </a:lnTo>
                    <a:lnTo>
                      <a:pt x="753" y="237"/>
                    </a:lnTo>
                    <a:lnTo>
                      <a:pt x="755" y="239"/>
                    </a:lnTo>
                    <a:lnTo>
                      <a:pt x="755" y="239"/>
                    </a:lnTo>
                    <a:lnTo>
                      <a:pt x="757" y="239"/>
                    </a:lnTo>
                    <a:lnTo>
                      <a:pt x="760" y="239"/>
                    </a:lnTo>
                    <a:lnTo>
                      <a:pt x="766" y="233"/>
                    </a:lnTo>
                    <a:lnTo>
                      <a:pt x="773" y="223"/>
                    </a:lnTo>
                    <a:lnTo>
                      <a:pt x="773" y="223"/>
                    </a:lnTo>
                    <a:lnTo>
                      <a:pt x="778" y="219"/>
                    </a:lnTo>
                    <a:lnTo>
                      <a:pt x="786" y="217"/>
                    </a:lnTo>
                    <a:lnTo>
                      <a:pt x="789" y="214"/>
                    </a:lnTo>
                    <a:lnTo>
                      <a:pt x="791" y="210"/>
                    </a:lnTo>
                    <a:lnTo>
                      <a:pt x="791" y="206"/>
                    </a:lnTo>
                    <a:lnTo>
                      <a:pt x="791" y="206"/>
                    </a:lnTo>
                    <a:lnTo>
                      <a:pt x="791" y="199"/>
                    </a:lnTo>
                    <a:lnTo>
                      <a:pt x="787" y="194"/>
                    </a:lnTo>
                    <a:lnTo>
                      <a:pt x="787" y="194"/>
                    </a:lnTo>
                    <a:lnTo>
                      <a:pt x="780" y="190"/>
                    </a:lnTo>
                    <a:lnTo>
                      <a:pt x="776" y="190"/>
                    </a:lnTo>
                    <a:lnTo>
                      <a:pt x="773" y="190"/>
                    </a:lnTo>
                    <a:lnTo>
                      <a:pt x="773" y="190"/>
                    </a:lnTo>
                    <a:lnTo>
                      <a:pt x="773" y="190"/>
                    </a:lnTo>
                    <a:lnTo>
                      <a:pt x="773" y="190"/>
                    </a:lnTo>
                    <a:lnTo>
                      <a:pt x="771" y="192"/>
                    </a:lnTo>
                    <a:lnTo>
                      <a:pt x="769" y="195"/>
                    </a:lnTo>
                    <a:lnTo>
                      <a:pt x="766" y="199"/>
                    </a:lnTo>
                    <a:lnTo>
                      <a:pt x="766" y="199"/>
                    </a:lnTo>
                    <a:lnTo>
                      <a:pt x="764" y="203"/>
                    </a:lnTo>
                    <a:lnTo>
                      <a:pt x="762" y="203"/>
                    </a:lnTo>
                    <a:lnTo>
                      <a:pt x="755" y="203"/>
                    </a:lnTo>
                    <a:lnTo>
                      <a:pt x="742" y="201"/>
                    </a:lnTo>
                    <a:lnTo>
                      <a:pt x="742" y="201"/>
                    </a:lnTo>
                    <a:lnTo>
                      <a:pt x="735" y="201"/>
                    </a:lnTo>
                    <a:lnTo>
                      <a:pt x="728" y="201"/>
                    </a:lnTo>
                    <a:lnTo>
                      <a:pt x="720" y="204"/>
                    </a:lnTo>
                    <a:lnTo>
                      <a:pt x="715" y="208"/>
                    </a:lnTo>
                    <a:lnTo>
                      <a:pt x="715" y="208"/>
                    </a:lnTo>
                    <a:lnTo>
                      <a:pt x="711" y="212"/>
                    </a:lnTo>
                    <a:lnTo>
                      <a:pt x="708" y="215"/>
                    </a:lnTo>
                    <a:lnTo>
                      <a:pt x="708" y="215"/>
                    </a:lnTo>
                    <a:lnTo>
                      <a:pt x="702" y="219"/>
                    </a:lnTo>
                    <a:lnTo>
                      <a:pt x="697" y="221"/>
                    </a:lnTo>
                    <a:lnTo>
                      <a:pt x="697" y="221"/>
                    </a:lnTo>
                    <a:lnTo>
                      <a:pt x="690" y="223"/>
                    </a:lnTo>
                    <a:lnTo>
                      <a:pt x="682" y="226"/>
                    </a:lnTo>
                    <a:lnTo>
                      <a:pt x="677" y="232"/>
                    </a:lnTo>
                    <a:lnTo>
                      <a:pt x="672" y="237"/>
                    </a:lnTo>
                    <a:lnTo>
                      <a:pt x="672" y="237"/>
                    </a:lnTo>
                    <a:lnTo>
                      <a:pt x="670" y="242"/>
                    </a:lnTo>
                    <a:lnTo>
                      <a:pt x="670" y="248"/>
                    </a:lnTo>
                    <a:lnTo>
                      <a:pt x="672" y="253"/>
                    </a:lnTo>
                    <a:lnTo>
                      <a:pt x="673" y="259"/>
                    </a:lnTo>
                    <a:lnTo>
                      <a:pt x="673" y="259"/>
                    </a:lnTo>
                    <a:lnTo>
                      <a:pt x="677" y="261"/>
                    </a:lnTo>
                    <a:lnTo>
                      <a:pt x="681" y="261"/>
                    </a:lnTo>
                    <a:lnTo>
                      <a:pt x="690" y="257"/>
                    </a:lnTo>
                    <a:lnTo>
                      <a:pt x="690" y="257"/>
                    </a:lnTo>
                    <a:close/>
                    <a:moveTo>
                      <a:pt x="776" y="259"/>
                    </a:moveTo>
                    <a:lnTo>
                      <a:pt x="776" y="259"/>
                    </a:lnTo>
                    <a:lnTo>
                      <a:pt x="775" y="264"/>
                    </a:lnTo>
                    <a:lnTo>
                      <a:pt x="776" y="268"/>
                    </a:lnTo>
                    <a:lnTo>
                      <a:pt x="778" y="271"/>
                    </a:lnTo>
                    <a:lnTo>
                      <a:pt x="782" y="275"/>
                    </a:lnTo>
                    <a:lnTo>
                      <a:pt x="786" y="277"/>
                    </a:lnTo>
                    <a:lnTo>
                      <a:pt x="791" y="277"/>
                    </a:lnTo>
                    <a:lnTo>
                      <a:pt x="796" y="275"/>
                    </a:lnTo>
                    <a:lnTo>
                      <a:pt x="800" y="271"/>
                    </a:lnTo>
                    <a:lnTo>
                      <a:pt x="800" y="271"/>
                    </a:lnTo>
                    <a:lnTo>
                      <a:pt x="804" y="266"/>
                    </a:lnTo>
                    <a:lnTo>
                      <a:pt x="805" y="264"/>
                    </a:lnTo>
                    <a:lnTo>
                      <a:pt x="807" y="262"/>
                    </a:lnTo>
                    <a:lnTo>
                      <a:pt x="807" y="262"/>
                    </a:lnTo>
                    <a:lnTo>
                      <a:pt x="813" y="261"/>
                    </a:lnTo>
                    <a:lnTo>
                      <a:pt x="815" y="264"/>
                    </a:lnTo>
                    <a:lnTo>
                      <a:pt x="818" y="268"/>
                    </a:lnTo>
                    <a:lnTo>
                      <a:pt x="820" y="271"/>
                    </a:lnTo>
                    <a:lnTo>
                      <a:pt x="820" y="271"/>
                    </a:lnTo>
                    <a:lnTo>
                      <a:pt x="825" y="273"/>
                    </a:lnTo>
                    <a:lnTo>
                      <a:pt x="829" y="273"/>
                    </a:lnTo>
                    <a:lnTo>
                      <a:pt x="840" y="271"/>
                    </a:lnTo>
                    <a:lnTo>
                      <a:pt x="840" y="271"/>
                    </a:lnTo>
                    <a:lnTo>
                      <a:pt x="858" y="271"/>
                    </a:lnTo>
                    <a:lnTo>
                      <a:pt x="858" y="271"/>
                    </a:lnTo>
                    <a:lnTo>
                      <a:pt x="863" y="271"/>
                    </a:lnTo>
                    <a:lnTo>
                      <a:pt x="863" y="273"/>
                    </a:lnTo>
                    <a:lnTo>
                      <a:pt x="863" y="275"/>
                    </a:lnTo>
                    <a:lnTo>
                      <a:pt x="863" y="275"/>
                    </a:lnTo>
                    <a:lnTo>
                      <a:pt x="860" y="279"/>
                    </a:lnTo>
                    <a:lnTo>
                      <a:pt x="854" y="280"/>
                    </a:lnTo>
                    <a:lnTo>
                      <a:pt x="843" y="282"/>
                    </a:lnTo>
                    <a:lnTo>
                      <a:pt x="843" y="282"/>
                    </a:lnTo>
                    <a:lnTo>
                      <a:pt x="834" y="284"/>
                    </a:lnTo>
                    <a:lnTo>
                      <a:pt x="824" y="288"/>
                    </a:lnTo>
                    <a:lnTo>
                      <a:pt x="818" y="291"/>
                    </a:lnTo>
                    <a:lnTo>
                      <a:pt x="815" y="295"/>
                    </a:lnTo>
                    <a:lnTo>
                      <a:pt x="815" y="299"/>
                    </a:lnTo>
                    <a:lnTo>
                      <a:pt x="816" y="302"/>
                    </a:lnTo>
                    <a:lnTo>
                      <a:pt x="816" y="302"/>
                    </a:lnTo>
                    <a:lnTo>
                      <a:pt x="822" y="304"/>
                    </a:lnTo>
                    <a:lnTo>
                      <a:pt x="825" y="306"/>
                    </a:lnTo>
                    <a:lnTo>
                      <a:pt x="831" y="304"/>
                    </a:lnTo>
                    <a:lnTo>
                      <a:pt x="836" y="302"/>
                    </a:lnTo>
                    <a:lnTo>
                      <a:pt x="847" y="297"/>
                    </a:lnTo>
                    <a:lnTo>
                      <a:pt x="856" y="291"/>
                    </a:lnTo>
                    <a:lnTo>
                      <a:pt x="856" y="291"/>
                    </a:lnTo>
                    <a:lnTo>
                      <a:pt x="869" y="286"/>
                    </a:lnTo>
                    <a:lnTo>
                      <a:pt x="876" y="284"/>
                    </a:lnTo>
                    <a:lnTo>
                      <a:pt x="883" y="284"/>
                    </a:lnTo>
                    <a:lnTo>
                      <a:pt x="883" y="284"/>
                    </a:lnTo>
                    <a:lnTo>
                      <a:pt x="894" y="284"/>
                    </a:lnTo>
                    <a:lnTo>
                      <a:pt x="905" y="282"/>
                    </a:lnTo>
                    <a:lnTo>
                      <a:pt x="905" y="282"/>
                    </a:lnTo>
                    <a:lnTo>
                      <a:pt x="912" y="280"/>
                    </a:lnTo>
                    <a:lnTo>
                      <a:pt x="923" y="275"/>
                    </a:lnTo>
                    <a:lnTo>
                      <a:pt x="932" y="270"/>
                    </a:lnTo>
                    <a:lnTo>
                      <a:pt x="934" y="264"/>
                    </a:lnTo>
                    <a:lnTo>
                      <a:pt x="936" y="261"/>
                    </a:lnTo>
                    <a:lnTo>
                      <a:pt x="936" y="261"/>
                    </a:lnTo>
                    <a:lnTo>
                      <a:pt x="936" y="255"/>
                    </a:lnTo>
                    <a:lnTo>
                      <a:pt x="934" y="248"/>
                    </a:lnTo>
                    <a:lnTo>
                      <a:pt x="932" y="246"/>
                    </a:lnTo>
                    <a:lnTo>
                      <a:pt x="930" y="246"/>
                    </a:lnTo>
                    <a:lnTo>
                      <a:pt x="927" y="246"/>
                    </a:lnTo>
                    <a:lnTo>
                      <a:pt x="925" y="250"/>
                    </a:lnTo>
                    <a:lnTo>
                      <a:pt x="925" y="250"/>
                    </a:lnTo>
                    <a:lnTo>
                      <a:pt x="921" y="257"/>
                    </a:lnTo>
                    <a:lnTo>
                      <a:pt x="919" y="259"/>
                    </a:lnTo>
                    <a:lnTo>
                      <a:pt x="914" y="259"/>
                    </a:lnTo>
                    <a:lnTo>
                      <a:pt x="914" y="259"/>
                    </a:lnTo>
                    <a:lnTo>
                      <a:pt x="912" y="255"/>
                    </a:lnTo>
                    <a:lnTo>
                      <a:pt x="910" y="250"/>
                    </a:lnTo>
                    <a:lnTo>
                      <a:pt x="909" y="246"/>
                    </a:lnTo>
                    <a:lnTo>
                      <a:pt x="907" y="241"/>
                    </a:lnTo>
                    <a:lnTo>
                      <a:pt x="907" y="241"/>
                    </a:lnTo>
                    <a:lnTo>
                      <a:pt x="900" y="235"/>
                    </a:lnTo>
                    <a:lnTo>
                      <a:pt x="900" y="235"/>
                    </a:lnTo>
                    <a:lnTo>
                      <a:pt x="892" y="226"/>
                    </a:lnTo>
                    <a:lnTo>
                      <a:pt x="892" y="226"/>
                    </a:lnTo>
                    <a:lnTo>
                      <a:pt x="887" y="224"/>
                    </a:lnTo>
                    <a:lnTo>
                      <a:pt x="883" y="223"/>
                    </a:lnTo>
                    <a:lnTo>
                      <a:pt x="883" y="223"/>
                    </a:lnTo>
                    <a:lnTo>
                      <a:pt x="878" y="224"/>
                    </a:lnTo>
                    <a:lnTo>
                      <a:pt x="876" y="226"/>
                    </a:lnTo>
                    <a:lnTo>
                      <a:pt x="874" y="228"/>
                    </a:lnTo>
                    <a:lnTo>
                      <a:pt x="874" y="228"/>
                    </a:lnTo>
                    <a:lnTo>
                      <a:pt x="874" y="233"/>
                    </a:lnTo>
                    <a:lnTo>
                      <a:pt x="876" y="235"/>
                    </a:lnTo>
                    <a:lnTo>
                      <a:pt x="881" y="242"/>
                    </a:lnTo>
                    <a:lnTo>
                      <a:pt x="887" y="248"/>
                    </a:lnTo>
                    <a:lnTo>
                      <a:pt x="889" y="252"/>
                    </a:lnTo>
                    <a:lnTo>
                      <a:pt x="891" y="255"/>
                    </a:lnTo>
                    <a:lnTo>
                      <a:pt x="891" y="255"/>
                    </a:lnTo>
                    <a:lnTo>
                      <a:pt x="889" y="259"/>
                    </a:lnTo>
                    <a:lnTo>
                      <a:pt x="887" y="261"/>
                    </a:lnTo>
                    <a:lnTo>
                      <a:pt x="881" y="264"/>
                    </a:lnTo>
                    <a:lnTo>
                      <a:pt x="874" y="266"/>
                    </a:lnTo>
                    <a:lnTo>
                      <a:pt x="869" y="266"/>
                    </a:lnTo>
                    <a:lnTo>
                      <a:pt x="869" y="266"/>
                    </a:lnTo>
                    <a:lnTo>
                      <a:pt x="862" y="264"/>
                    </a:lnTo>
                    <a:lnTo>
                      <a:pt x="856" y="259"/>
                    </a:lnTo>
                    <a:lnTo>
                      <a:pt x="851" y="255"/>
                    </a:lnTo>
                    <a:lnTo>
                      <a:pt x="843" y="252"/>
                    </a:lnTo>
                    <a:lnTo>
                      <a:pt x="843" y="252"/>
                    </a:lnTo>
                    <a:lnTo>
                      <a:pt x="838" y="252"/>
                    </a:lnTo>
                    <a:lnTo>
                      <a:pt x="833" y="252"/>
                    </a:lnTo>
                    <a:lnTo>
                      <a:pt x="833" y="252"/>
                    </a:lnTo>
                    <a:lnTo>
                      <a:pt x="825" y="248"/>
                    </a:lnTo>
                    <a:lnTo>
                      <a:pt x="820" y="244"/>
                    </a:lnTo>
                    <a:lnTo>
                      <a:pt x="820" y="244"/>
                    </a:lnTo>
                    <a:lnTo>
                      <a:pt x="813" y="242"/>
                    </a:lnTo>
                    <a:lnTo>
                      <a:pt x="807" y="242"/>
                    </a:lnTo>
                    <a:lnTo>
                      <a:pt x="795" y="244"/>
                    </a:lnTo>
                    <a:lnTo>
                      <a:pt x="795" y="244"/>
                    </a:lnTo>
                    <a:lnTo>
                      <a:pt x="787" y="246"/>
                    </a:lnTo>
                    <a:lnTo>
                      <a:pt x="782" y="248"/>
                    </a:lnTo>
                    <a:lnTo>
                      <a:pt x="778" y="252"/>
                    </a:lnTo>
                    <a:lnTo>
                      <a:pt x="776" y="259"/>
                    </a:lnTo>
                    <a:lnTo>
                      <a:pt x="776" y="259"/>
                    </a:lnTo>
                    <a:close/>
                    <a:moveTo>
                      <a:pt x="952" y="166"/>
                    </a:moveTo>
                    <a:lnTo>
                      <a:pt x="952" y="166"/>
                    </a:lnTo>
                    <a:lnTo>
                      <a:pt x="956" y="170"/>
                    </a:lnTo>
                    <a:lnTo>
                      <a:pt x="959" y="176"/>
                    </a:lnTo>
                    <a:lnTo>
                      <a:pt x="959" y="176"/>
                    </a:lnTo>
                    <a:lnTo>
                      <a:pt x="965" y="179"/>
                    </a:lnTo>
                    <a:lnTo>
                      <a:pt x="972" y="179"/>
                    </a:lnTo>
                    <a:lnTo>
                      <a:pt x="985" y="177"/>
                    </a:lnTo>
                    <a:lnTo>
                      <a:pt x="985" y="177"/>
                    </a:lnTo>
                    <a:lnTo>
                      <a:pt x="990" y="177"/>
                    </a:lnTo>
                    <a:lnTo>
                      <a:pt x="996" y="177"/>
                    </a:lnTo>
                    <a:lnTo>
                      <a:pt x="999" y="179"/>
                    </a:lnTo>
                    <a:lnTo>
                      <a:pt x="1005" y="183"/>
                    </a:lnTo>
                    <a:lnTo>
                      <a:pt x="1005" y="183"/>
                    </a:lnTo>
                    <a:lnTo>
                      <a:pt x="1017" y="195"/>
                    </a:lnTo>
                    <a:lnTo>
                      <a:pt x="1024" y="201"/>
                    </a:lnTo>
                    <a:lnTo>
                      <a:pt x="1034" y="203"/>
                    </a:lnTo>
                    <a:lnTo>
                      <a:pt x="1034" y="203"/>
                    </a:lnTo>
                    <a:lnTo>
                      <a:pt x="1037" y="201"/>
                    </a:lnTo>
                    <a:lnTo>
                      <a:pt x="1039" y="197"/>
                    </a:lnTo>
                    <a:lnTo>
                      <a:pt x="1039" y="194"/>
                    </a:lnTo>
                    <a:lnTo>
                      <a:pt x="1037" y="190"/>
                    </a:lnTo>
                    <a:lnTo>
                      <a:pt x="1037" y="190"/>
                    </a:lnTo>
                    <a:lnTo>
                      <a:pt x="1034" y="185"/>
                    </a:lnTo>
                    <a:lnTo>
                      <a:pt x="1028" y="181"/>
                    </a:lnTo>
                    <a:lnTo>
                      <a:pt x="1015" y="176"/>
                    </a:lnTo>
                    <a:lnTo>
                      <a:pt x="1015" y="176"/>
                    </a:lnTo>
                    <a:lnTo>
                      <a:pt x="1008" y="170"/>
                    </a:lnTo>
                    <a:lnTo>
                      <a:pt x="1001" y="165"/>
                    </a:lnTo>
                    <a:lnTo>
                      <a:pt x="1001" y="165"/>
                    </a:lnTo>
                    <a:lnTo>
                      <a:pt x="992" y="161"/>
                    </a:lnTo>
                    <a:lnTo>
                      <a:pt x="976" y="156"/>
                    </a:lnTo>
                    <a:lnTo>
                      <a:pt x="959" y="154"/>
                    </a:lnTo>
                    <a:lnTo>
                      <a:pt x="952" y="154"/>
                    </a:lnTo>
                    <a:lnTo>
                      <a:pt x="947" y="156"/>
                    </a:lnTo>
                    <a:lnTo>
                      <a:pt x="947" y="156"/>
                    </a:lnTo>
                    <a:lnTo>
                      <a:pt x="945" y="157"/>
                    </a:lnTo>
                    <a:lnTo>
                      <a:pt x="945" y="161"/>
                    </a:lnTo>
                    <a:lnTo>
                      <a:pt x="945" y="161"/>
                    </a:lnTo>
                    <a:lnTo>
                      <a:pt x="947" y="165"/>
                    </a:lnTo>
                    <a:lnTo>
                      <a:pt x="952" y="166"/>
                    </a:lnTo>
                    <a:lnTo>
                      <a:pt x="952" y="166"/>
                    </a:lnTo>
                    <a:close/>
                    <a:moveTo>
                      <a:pt x="918" y="346"/>
                    </a:moveTo>
                    <a:lnTo>
                      <a:pt x="918" y="346"/>
                    </a:lnTo>
                    <a:lnTo>
                      <a:pt x="923" y="353"/>
                    </a:lnTo>
                    <a:lnTo>
                      <a:pt x="930" y="358"/>
                    </a:lnTo>
                    <a:lnTo>
                      <a:pt x="930" y="358"/>
                    </a:lnTo>
                    <a:lnTo>
                      <a:pt x="936" y="360"/>
                    </a:lnTo>
                    <a:lnTo>
                      <a:pt x="938" y="362"/>
                    </a:lnTo>
                    <a:lnTo>
                      <a:pt x="938" y="366"/>
                    </a:lnTo>
                    <a:lnTo>
                      <a:pt x="938" y="366"/>
                    </a:lnTo>
                    <a:lnTo>
                      <a:pt x="932" y="367"/>
                    </a:lnTo>
                    <a:lnTo>
                      <a:pt x="929" y="366"/>
                    </a:lnTo>
                    <a:lnTo>
                      <a:pt x="923" y="366"/>
                    </a:lnTo>
                    <a:lnTo>
                      <a:pt x="919" y="367"/>
                    </a:lnTo>
                    <a:lnTo>
                      <a:pt x="919" y="367"/>
                    </a:lnTo>
                    <a:lnTo>
                      <a:pt x="918" y="369"/>
                    </a:lnTo>
                    <a:lnTo>
                      <a:pt x="914" y="375"/>
                    </a:lnTo>
                    <a:lnTo>
                      <a:pt x="910" y="378"/>
                    </a:lnTo>
                    <a:lnTo>
                      <a:pt x="907" y="378"/>
                    </a:lnTo>
                    <a:lnTo>
                      <a:pt x="907" y="378"/>
                    </a:lnTo>
                    <a:lnTo>
                      <a:pt x="905" y="376"/>
                    </a:lnTo>
                    <a:lnTo>
                      <a:pt x="903" y="371"/>
                    </a:lnTo>
                    <a:lnTo>
                      <a:pt x="903" y="367"/>
                    </a:lnTo>
                    <a:lnTo>
                      <a:pt x="903" y="364"/>
                    </a:lnTo>
                    <a:lnTo>
                      <a:pt x="903" y="364"/>
                    </a:lnTo>
                    <a:lnTo>
                      <a:pt x="909" y="360"/>
                    </a:lnTo>
                    <a:lnTo>
                      <a:pt x="910" y="356"/>
                    </a:lnTo>
                    <a:lnTo>
                      <a:pt x="912" y="355"/>
                    </a:lnTo>
                    <a:lnTo>
                      <a:pt x="912" y="355"/>
                    </a:lnTo>
                    <a:lnTo>
                      <a:pt x="910" y="351"/>
                    </a:lnTo>
                    <a:lnTo>
                      <a:pt x="909" y="349"/>
                    </a:lnTo>
                    <a:lnTo>
                      <a:pt x="905" y="344"/>
                    </a:lnTo>
                    <a:lnTo>
                      <a:pt x="905" y="344"/>
                    </a:lnTo>
                    <a:lnTo>
                      <a:pt x="900" y="342"/>
                    </a:lnTo>
                    <a:lnTo>
                      <a:pt x="894" y="344"/>
                    </a:lnTo>
                    <a:lnTo>
                      <a:pt x="883" y="349"/>
                    </a:lnTo>
                    <a:lnTo>
                      <a:pt x="878" y="353"/>
                    </a:lnTo>
                    <a:lnTo>
                      <a:pt x="874" y="353"/>
                    </a:lnTo>
                    <a:lnTo>
                      <a:pt x="869" y="351"/>
                    </a:lnTo>
                    <a:lnTo>
                      <a:pt x="865" y="344"/>
                    </a:lnTo>
                    <a:lnTo>
                      <a:pt x="865" y="344"/>
                    </a:lnTo>
                    <a:lnTo>
                      <a:pt x="865" y="340"/>
                    </a:lnTo>
                    <a:lnTo>
                      <a:pt x="863" y="338"/>
                    </a:lnTo>
                    <a:lnTo>
                      <a:pt x="863" y="338"/>
                    </a:lnTo>
                    <a:lnTo>
                      <a:pt x="858" y="335"/>
                    </a:lnTo>
                    <a:lnTo>
                      <a:pt x="853" y="335"/>
                    </a:lnTo>
                    <a:lnTo>
                      <a:pt x="853" y="335"/>
                    </a:lnTo>
                    <a:lnTo>
                      <a:pt x="849" y="335"/>
                    </a:lnTo>
                    <a:lnTo>
                      <a:pt x="847" y="337"/>
                    </a:lnTo>
                    <a:lnTo>
                      <a:pt x="845" y="342"/>
                    </a:lnTo>
                    <a:lnTo>
                      <a:pt x="845" y="349"/>
                    </a:lnTo>
                    <a:lnTo>
                      <a:pt x="845" y="353"/>
                    </a:lnTo>
                    <a:lnTo>
                      <a:pt x="842" y="355"/>
                    </a:lnTo>
                    <a:lnTo>
                      <a:pt x="842" y="355"/>
                    </a:lnTo>
                    <a:lnTo>
                      <a:pt x="836" y="356"/>
                    </a:lnTo>
                    <a:lnTo>
                      <a:pt x="831" y="356"/>
                    </a:lnTo>
                    <a:lnTo>
                      <a:pt x="825" y="353"/>
                    </a:lnTo>
                    <a:lnTo>
                      <a:pt x="822" y="347"/>
                    </a:lnTo>
                    <a:lnTo>
                      <a:pt x="822" y="347"/>
                    </a:lnTo>
                    <a:lnTo>
                      <a:pt x="818" y="338"/>
                    </a:lnTo>
                    <a:lnTo>
                      <a:pt x="816" y="335"/>
                    </a:lnTo>
                    <a:lnTo>
                      <a:pt x="811" y="333"/>
                    </a:lnTo>
                    <a:lnTo>
                      <a:pt x="811" y="333"/>
                    </a:lnTo>
                    <a:lnTo>
                      <a:pt x="805" y="335"/>
                    </a:lnTo>
                    <a:lnTo>
                      <a:pt x="805" y="335"/>
                    </a:lnTo>
                    <a:lnTo>
                      <a:pt x="796" y="338"/>
                    </a:lnTo>
                    <a:lnTo>
                      <a:pt x="793" y="342"/>
                    </a:lnTo>
                    <a:lnTo>
                      <a:pt x="787" y="344"/>
                    </a:lnTo>
                    <a:lnTo>
                      <a:pt x="787" y="344"/>
                    </a:lnTo>
                    <a:lnTo>
                      <a:pt x="773" y="347"/>
                    </a:lnTo>
                    <a:lnTo>
                      <a:pt x="767" y="351"/>
                    </a:lnTo>
                    <a:lnTo>
                      <a:pt x="762" y="355"/>
                    </a:lnTo>
                    <a:lnTo>
                      <a:pt x="762" y="355"/>
                    </a:lnTo>
                    <a:lnTo>
                      <a:pt x="758" y="360"/>
                    </a:lnTo>
                    <a:lnTo>
                      <a:pt x="755" y="364"/>
                    </a:lnTo>
                    <a:lnTo>
                      <a:pt x="755" y="364"/>
                    </a:lnTo>
                    <a:lnTo>
                      <a:pt x="749" y="367"/>
                    </a:lnTo>
                    <a:lnTo>
                      <a:pt x="748" y="371"/>
                    </a:lnTo>
                    <a:lnTo>
                      <a:pt x="746" y="375"/>
                    </a:lnTo>
                    <a:lnTo>
                      <a:pt x="746" y="375"/>
                    </a:lnTo>
                    <a:lnTo>
                      <a:pt x="748" y="378"/>
                    </a:lnTo>
                    <a:lnTo>
                      <a:pt x="749" y="380"/>
                    </a:lnTo>
                    <a:lnTo>
                      <a:pt x="753" y="384"/>
                    </a:lnTo>
                    <a:lnTo>
                      <a:pt x="760" y="384"/>
                    </a:lnTo>
                    <a:lnTo>
                      <a:pt x="766" y="385"/>
                    </a:lnTo>
                    <a:lnTo>
                      <a:pt x="766" y="385"/>
                    </a:lnTo>
                    <a:lnTo>
                      <a:pt x="782" y="382"/>
                    </a:lnTo>
                    <a:lnTo>
                      <a:pt x="782" y="382"/>
                    </a:lnTo>
                    <a:lnTo>
                      <a:pt x="795" y="382"/>
                    </a:lnTo>
                    <a:lnTo>
                      <a:pt x="807" y="384"/>
                    </a:lnTo>
                    <a:lnTo>
                      <a:pt x="807" y="384"/>
                    </a:lnTo>
                    <a:lnTo>
                      <a:pt x="807" y="387"/>
                    </a:lnTo>
                    <a:lnTo>
                      <a:pt x="807" y="389"/>
                    </a:lnTo>
                    <a:lnTo>
                      <a:pt x="802" y="393"/>
                    </a:lnTo>
                    <a:lnTo>
                      <a:pt x="795" y="394"/>
                    </a:lnTo>
                    <a:lnTo>
                      <a:pt x="786" y="394"/>
                    </a:lnTo>
                    <a:lnTo>
                      <a:pt x="776" y="396"/>
                    </a:lnTo>
                    <a:lnTo>
                      <a:pt x="769" y="398"/>
                    </a:lnTo>
                    <a:lnTo>
                      <a:pt x="764" y="400"/>
                    </a:lnTo>
                    <a:lnTo>
                      <a:pt x="762" y="402"/>
                    </a:lnTo>
                    <a:lnTo>
                      <a:pt x="762" y="405"/>
                    </a:lnTo>
                    <a:lnTo>
                      <a:pt x="762" y="405"/>
                    </a:lnTo>
                    <a:lnTo>
                      <a:pt x="764" y="409"/>
                    </a:lnTo>
                    <a:lnTo>
                      <a:pt x="769" y="411"/>
                    </a:lnTo>
                    <a:lnTo>
                      <a:pt x="775" y="411"/>
                    </a:lnTo>
                    <a:lnTo>
                      <a:pt x="784" y="411"/>
                    </a:lnTo>
                    <a:lnTo>
                      <a:pt x="798" y="407"/>
                    </a:lnTo>
                    <a:lnTo>
                      <a:pt x="809" y="405"/>
                    </a:lnTo>
                    <a:lnTo>
                      <a:pt x="809" y="405"/>
                    </a:lnTo>
                    <a:lnTo>
                      <a:pt x="818" y="402"/>
                    </a:lnTo>
                    <a:lnTo>
                      <a:pt x="829" y="400"/>
                    </a:lnTo>
                    <a:lnTo>
                      <a:pt x="834" y="400"/>
                    </a:lnTo>
                    <a:lnTo>
                      <a:pt x="840" y="402"/>
                    </a:lnTo>
                    <a:lnTo>
                      <a:pt x="845" y="404"/>
                    </a:lnTo>
                    <a:lnTo>
                      <a:pt x="849" y="407"/>
                    </a:lnTo>
                    <a:lnTo>
                      <a:pt x="849" y="407"/>
                    </a:lnTo>
                    <a:lnTo>
                      <a:pt x="851" y="411"/>
                    </a:lnTo>
                    <a:lnTo>
                      <a:pt x="851" y="414"/>
                    </a:lnTo>
                    <a:lnTo>
                      <a:pt x="851" y="416"/>
                    </a:lnTo>
                    <a:lnTo>
                      <a:pt x="849" y="418"/>
                    </a:lnTo>
                    <a:lnTo>
                      <a:pt x="842" y="420"/>
                    </a:lnTo>
                    <a:lnTo>
                      <a:pt x="834" y="420"/>
                    </a:lnTo>
                    <a:lnTo>
                      <a:pt x="834" y="420"/>
                    </a:lnTo>
                    <a:lnTo>
                      <a:pt x="820" y="420"/>
                    </a:lnTo>
                    <a:lnTo>
                      <a:pt x="798" y="422"/>
                    </a:lnTo>
                    <a:lnTo>
                      <a:pt x="787" y="423"/>
                    </a:lnTo>
                    <a:lnTo>
                      <a:pt x="780" y="427"/>
                    </a:lnTo>
                    <a:lnTo>
                      <a:pt x="778" y="429"/>
                    </a:lnTo>
                    <a:lnTo>
                      <a:pt x="778" y="432"/>
                    </a:lnTo>
                    <a:lnTo>
                      <a:pt x="778" y="436"/>
                    </a:lnTo>
                    <a:lnTo>
                      <a:pt x="780" y="442"/>
                    </a:lnTo>
                    <a:lnTo>
                      <a:pt x="780" y="442"/>
                    </a:lnTo>
                    <a:lnTo>
                      <a:pt x="782" y="445"/>
                    </a:lnTo>
                    <a:lnTo>
                      <a:pt x="786" y="449"/>
                    </a:lnTo>
                    <a:lnTo>
                      <a:pt x="795" y="452"/>
                    </a:lnTo>
                    <a:lnTo>
                      <a:pt x="795" y="452"/>
                    </a:lnTo>
                    <a:lnTo>
                      <a:pt x="809" y="460"/>
                    </a:lnTo>
                    <a:lnTo>
                      <a:pt x="824" y="465"/>
                    </a:lnTo>
                    <a:lnTo>
                      <a:pt x="824" y="465"/>
                    </a:lnTo>
                    <a:lnTo>
                      <a:pt x="834" y="465"/>
                    </a:lnTo>
                    <a:lnTo>
                      <a:pt x="843" y="465"/>
                    </a:lnTo>
                    <a:lnTo>
                      <a:pt x="863" y="461"/>
                    </a:lnTo>
                    <a:lnTo>
                      <a:pt x="863" y="461"/>
                    </a:lnTo>
                    <a:lnTo>
                      <a:pt x="872" y="460"/>
                    </a:lnTo>
                    <a:lnTo>
                      <a:pt x="880" y="456"/>
                    </a:lnTo>
                    <a:lnTo>
                      <a:pt x="880" y="456"/>
                    </a:lnTo>
                    <a:lnTo>
                      <a:pt x="891" y="451"/>
                    </a:lnTo>
                    <a:lnTo>
                      <a:pt x="901" y="447"/>
                    </a:lnTo>
                    <a:lnTo>
                      <a:pt x="901" y="447"/>
                    </a:lnTo>
                    <a:lnTo>
                      <a:pt x="914" y="445"/>
                    </a:lnTo>
                    <a:lnTo>
                      <a:pt x="927" y="443"/>
                    </a:lnTo>
                    <a:lnTo>
                      <a:pt x="927" y="443"/>
                    </a:lnTo>
                    <a:lnTo>
                      <a:pt x="930" y="443"/>
                    </a:lnTo>
                    <a:lnTo>
                      <a:pt x="932" y="440"/>
                    </a:lnTo>
                    <a:lnTo>
                      <a:pt x="936" y="438"/>
                    </a:lnTo>
                    <a:lnTo>
                      <a:pt x="939" y="438"/>
                    </a:lnTo>
                    <a:lnTo>
                      <a:pt x="939" y="438"/>
                    </a:lnTo>
                    <a:lnTo>
                      <a:pt x="945" y="440"/>
                    </a:lnTo>
                    <a:lnTo>
                      <a:pt x="948" y="443"/>
                    </a:lnTo>
                    <a:lnTo>
                      <a:pt x="956" y="452"/>
                    </a:lnTo>
                    <a:lnTo>
                      <a:pt x="956" y="452"/>
                    </a:lnTo>
                    <a:lnTo>
                      <a:pt x="963" y="458"/>
                    </a:lnTo>
                    <a:lnTo>
                      <a:pt x="972" y="461"/>
                    </a:lnTo>
                    <a:lnTo>
                      <a:pt x="979" y="463"/>
                    </a:lnTo>
                    <a:lnTo>
                      <a:pt x="988" y="463"/>
                    </a:lnTo>
                    <a:lnTo>
                      <a:pt x="988" y="463"/>
                    </a:lnTo>
                    <a:lnTo>
                      <a:pt x="994" y="461"/>
                    </a:lnTo>
                    <a:lnTo>
                      <a:pt x="997" y="460"/>
                    </a:lnTo>
                    <a:lnTo>
                      <a:pt x="999" y="456"/>
                    </a:lnTo>
                    <a:lnTo>
                      <a:pt x="996" y="452"/>
                    </a:lnTo>
                    <a:lnTo>
                      <a:pt x="996" y="452"/>
                    </a:lnTo>
                    <a:lnTo>
                      <a:pt x="986" y="447"/>
                    </a:lnTo>
                    <a:lnTo>
                      <a:pt x="983" y="443"/>
                    </a:lnTo>
                    <a:lnTo>
                      <a:pt x="983" y="442"/>
                    </a:lnTo>
                    <a:lnTo>
                      <a:pt x="985" y="440"/>
                    </a:lnTo>
                    <a:lnTo>
                      <a:pt x="985" y="440"/>
                    </a:lnTo>
                    <a:lnTo>
                      <a:pt x="988" y="438"/>
                    </a:lnTo>
                    <a:lnTo>
                      <a:pt x="994" y="438"/>
                    </a:lnTo>
                    <a:lnTo>
                      <a:pt x="1006" y="438"/>
                    </a:lnTo>
                    <a:lnTo>
                      <a:pt x="1012" y="438"/>
                    </a:lnTo>
                    <a:lnTo>
                      <a:pt x="1015" y="436"/>
                    </a:lnTo>
                    <a:lnTo>
                      <a:pt x="1017" y="432"/>
                    </a:lnTo>
                    <a:lnTo>
                      <a:pt x="1015" y="427"/>
                    </a:lnTo>
                    <a:lnTo>
                      <a:pt x="1015" y="427"/>
                    </a:lnTo>
                    <a:lnTo>
                      <a:pt x="1010" y="422"/>
                    </a:lnTo>
                    <a:lnTo>
                      <a:pt x="1003" y="418"/>
                    </a:lnTo>
                    <a:lnTo>
                      <a:pt x="990" y="414"/>
                    </a:lnTo>
                    <a:lnTo>
                      <a:pt x="990" y="414"/>
                    </a:lnTo>
                    <a:lnTo>
                      <a:pt x="974" y="407"/>
                    </a:lnTo>
                    <a:lnTo>
                      <a:pt x="968" y="402"/>
                    </a:lnTo>
                    <a:lnTo>
                      <a:pt x="961" y="396"/>
                    </a:lnTo>
                    <a:lnTo>
                      <a:pt x="961" y="396"/>
                    </a:lnTo>
                    <a:lnTo>
                      <a:pt x="957" y="391"/>
                    </a:lnTo>
                    <a:lnTo>
                      <a:pt x="956" y="384"/>
                    </a:lnTo>
                    <a:lnTo>
                      <a:pt x="956" y="384"/>
                    </a:lnTo>
                    <a:lnTo>
                      <a:pt x="954" y="376"/>
                    </a:lnTo>
                    <a:lnTo>
                      <a:pt x="954" y="373"/>
                    </a:lnTo>
                    <a:lnTo>
                      <a:pt x="952" y="369"/>
                    </a:lnTo>
                    <a:lnTo>
                      <a:pt x="952" y="369"/>
                    </a:lnTo>
                    <a:lnTo>
                      <a:pt x="947" y="367"/>
                    </a:lnTo>
                    <a:lnTo>
                      <a:pt x="945" y="366"/>
                    </a:lnTo>
                    <a:lnTo>
                      <a:pt x="943" y="362"/>
                    </a:lnTo>
                    <a:lnTo>
                      <a:pt x="943" y="362"/>
                    </a:lnTo>
                    <a:lnTo>
                      <a:pt x="943" y="358"/>
                    </a:lnTo>
                    <a:lnTo>
                      <a:pt x="945" y="356"/>
                    </a:lnTo>
                    <a:lnTo>
                      <a:pt x="945" y="353"/>
                    </a:lnTo>
                    <a:lnTo>
                      <a:pt x="945" y="349"/>
                    </a:lnTo>
                    <a:lnTo>
                      <a:pt x="945" y="349"/>
                    </a:lnTo>
                    <a:lnTo>
                      <a:pt x="939" y="340"/>
                    </a:lnTo>
                    <a:lnTo>
                      <a:pt x="932" y="335"/>
                    </a:lnTo>
                    <a:lnTo>
                      <a:pt x="932" y="335"/>
                    </a:lnTo>
                    <a:lnTo>
                      <a:pt x="927" y="333"/>
                    </a:lnTo>
                    <a:lnTo>
                      <a:pt x="921" y="337"/>
                    </a:lnTo>
                    <a:lnTo>
                      <a:pt x="918" y="340"/>
                    </a:lnTo>
                    <a:lnTo>
                      <a:pt x="918" y="344"/>
                    </a:lnTo>
                    <a:lnTo>
                      <a:pt x="918" y="346"/>
                    </a:lnTo>
                    <a:lnTo>
                      <a:pt x="918" y="346"/>
                    </a:lnTo>
                    <a:close/>
                    <a:moveTo>
                      <a:pt x="858" y="223"/>
                    </a:moveTo>
                    <a:lnTo>
                      <a:pt x="858" y="223"/>
                    </a:lnTo>
                    <a:lnTo>
                      <a:pt x="865" y="221"/>
                    </a:lnTo>
                    <a:lnTo>
                      <a:pt x="869" y="219"/>
                    </a:lnTo>
                    <a:lnTo>
                      <a:pt x="871" y="217"/>
                    </a:lnTo>
                    <a:lnTo>
                      <a:pt x="871" y="217"/>
                    </a:lnTo>
                    <a:lnTo>
                      <a:pt x="872" y="212"/>
                    </a:lnTo>
                    <a:lnTo>
                      <a:pt x="874" y="208"/>
                    </a:lnTo>
                    <a:lnTo>
                      <a:pt x="874" y="203"/>
                    </a:lnTo>
                    <a:lnTo>
                      <a:pt x="876" y="199"/>
                    </a:lnTo>
                    <a:lnTo>
                      <a:pt x="876" y="199"/>
                    </a:lnTo>
                    <a:lnTo>
                      <a:pt x="880" y="195"/>
                    </a:lnTo>
                    <a:lnTo>
                      <a:pt x="881" y="194"/>
                    </a:lnTo>
                    <a:lnTo>
                      <a:pt x="883" y="192"/>
                    </a:lnTo>
                    <a:lnTo>
                      <a:pt x="883" y="192"/>
                    </a:lnTo>
                    <a:lnTo>
                      <a:pt x="881" y="190"/>
                    </a:lnTo>
                    <a:lnTo>
                      <a:pt x="878" y="186"/>
                    </a:lnTo>
                    <a:lnTo>
                      <a:pt x="869" y="185"/>
                    </a:lnTo>
                    <a:lnTo>
                      <a:pt x="869" y="185"/>
                    </a:lnTo>
                    <a:lnTo>
                      <a:pt x="863" y="186"/>
                    </a:lnTo>
                    <a:lnTo>
                      <a:pt x="858" y="190"/>
                    </a:lnTo>
                    <a:lnTo>
                      <a:pt x="858" y="190"/>
                    </a:lnTo>
                    <a:lnTo>
                      <a:pt x="851" y="195"/>
                    </a:lnTo>
                    <a:lnTo>
                      <a:pt x="843" y="199"/>
                    </a:lnTo>
                    <a:lnTo>
                      <a:pt x="843" y="199"/>
                    </a:lnTo>
                    <a:lnTo>
                      <a:pt x="838" y="201"/>
                    </a:lnTo>
                    <a:lnTo>
                      <a:pt x="834" y="201"/>
                    </a:lnTo>
                    <a:lnTo>
                      <a:pt x="833" y="203"/>
                    </a:lnTo>
                    <a:lnTo>
                      <a:pt x="833" y="203"/>
                    </a:lnTo>
                    <a:lnTo>
                      <a:pt x="831" y="208"/>
                    </a:lnTo>
                    <a:lnTo>
                      <a:pt x="831" y="212"/>
                    </a:lnTo>
                    <a:lnTo>
                      <a:pt x="833" y="215"/>
                    </a:lnTo>
                    <a:lnTo>
                      <a:pt x="838" y="219"/>
                    </a:lnTo>
                    <a:lnTo>
                      <a:pt x="849" y="221"/>
                    </a:lnTo>
                    <a:lnTo>
                      <a:pt x="858" y="223"/>
                    </a:lnTo>
                    <a:lnTo>
                      <a:pt x="858" y="223"/>
                    </a:lnTo>
                    <a:close/>
                    <a:moveTo>
                      <a:pt x="872" y="181"/>
                    </a:moveTo>
                    <a:lnTo>
                      <a:pt x="872" y="181"/>
                    </a:lnTo>
                    <a:lnTo>
                      <a:pt x="876" y="183"/>
                    </a:lnTo>
                    <a:lnTo>
                      <a:pt x="880" y="183"/>
                    </a:lnTo>
                    <a:lnTo>
                      <a:pt x="883" y="183"/>
                    </a:lnTo>
                    <a:lnTo>
                      <a:pt x="883" y="183"/>
                    </a:lnTo>
                    <a:lnTo>
                      <a:pt x="889" y="181"/>
                    </a:lnTo>
                    <a:lnTo>
                      <a:pt x="892" y="176"/>
                    </a:lnTo>
                    <a:lnTo>
                      <a:pt x="891" y="170"/>
                    </a:lnTo>
                    <a:lnTo>
                      <a:pt x="887" y="166"/>
                    </a:lnTo>
                    <a:lnTo>
                      <a:pt x="887" y="166"/>
                    </a:lnTo>
                    <a:lnTo>
                      <a:pt x="883" y="165"/>
                    </a:lnTo>
                    <a:lnTo>
                      <a:pt x="880" y="165"/>
                    </a:lnTo>
                    <a:lnTo>
                      <a:pt x="880" y="165"/>
                    </a:lnTo>
                    <a:lnTo>
                      <a:pt x="872" y="168"/>
                    </a:lnTo>
                    <a:lnTo>
                      <a:pt x="867" y="174"/>
                    </a:lnTo>
                    <a:lnTo>
                      <a:pt x="865" y="176"/>
                    </a:lnTo>
                    <a:lnTo>
                      <a:pt x="867" y="177"/>
                    </a:lnTo>
                    <a:lnTo>
                      <a:pt x="869" y="179"/>
                    </a:lnTo>
                    <a:lnTo>
                      <a:pt x="872" y="181"/>
                    </a:lnTo>
                    <a:lnTo>
                      <a:pt x="872" y="181"/>
                    </a:lnTo>
                    <a:close/>
                    <a:moveTo>
                      <a:pt x="1624" y="532"/>
                    </a:moveTo>
                    <a:lnTo>
                      <a:pt x="1624" y="532"/>
                    </a:lnTo>
                    <a:lnTo>
                      <a:pt x="1624" y="527"/>
                    </a:lnTo>
                    <a:lnTo>
                      <a:pt x="1624" y="521"/>
                    </a:lnTo>
                    <a:lnTo>
                      <a:pt x="1624" y="517"/>
                    </a:lnTo>
                    <a:lnTo>
                      <a:pt x="1620" y="514"/>
                    </a:lnTo>
                    <a:lnTo>
                      <a:pt x="1618" y="510"/>
                    </a:lnTo>
                    <a:lnTo>
                      <a:pt x="1613" y="508"/>
                    </a:lnTo>
                    <a:lnTo>
                      <a:pt x="1604" y="507"/>
                    </a:lnTo>
                    <a:lnTo>
                      <a:pt x="1604" y="507"/>
                    </a:lnTo>
                    <a:lnTo>
                      <a:pt x="1584" y="507"/>
                    </a:lnTo>
                    <a:lnTo>
                      <a:pt x="1575" y="505"/>
                    </a:lnTo>
                    <a:lnTo>
                      <a:pt x="1566" y="501"/>
                    </a:lnTo>
                    <a:lnTo>
                      <a:pt x="1566" y="501"/>
                    </a:lnTo>
                    <a:lnTo>
                      <a:pt x="1548" y="492"/>
                    </a:lnTo>
                    <a:lnTo>
                      <a:pt x="1539" y="489"/>
                    </a:lnTo>
                    <a:lnTo>
                      <a:pt x="1531" y="483"/>
                    </a:lnTo>
                    <a:lnTo>
                      <a:pt x="1531" y="483"/>
                    </a:lnTo>
                    <a:lnTo>
                      <a:pt x="1528" y="478"/>
                    </a:lnTo>
                    <a:lnTo>
                      <a:pt x="1524" y="472"/>
                    </a:lnTo>
                    <a:lnTo>
                      <a:pt x="1519" y="460"/>
                    </a:lnTo>
                    <a:lnTo>
                      <a:pt x="1513" y="447"/>
                    </a:lnTo>
                    <a:lnTo>
                      <a:pt x="1510" y="434"/>
                    </a:lnTo>
                    <a:lnTo>
                      <a:pt x="1510" y="434"/>
                    </a:lnTo>
                    <a:lnTo>
                      <a:pt x="1499" y="418"/>
                    </a:lnTo>
                    <a:lnTo>
                      <a:pt x="1493" y="411"/>
                    </a:lnTo>
                    <a:lnTo>
                      <a:pt x="1486" y="405"/>
                    </a:lnTo>
                    <a:lnTo>
                      <a:pt x="1486" y="405"/>
                    </a:lnTo>
                    <a:lnTo>
                      <a:pt x="1477" y="400"/>
                    </a:lnTo>
                    <a:lnTo>
                      <a:pt x="1466" y="396"/>
                    </a:lnTo>
                    <a:lnTo>
                      <a:pt x="1466" y="396"/>
                    </a:lnTo>
                    <a:lnTo>
                      <a:pt x="1455" y="393"/>
                    </a:lnTo>
                    <a:lnTo>
                      <a:pt x="1455" y="393"/>
                    </a:lnTo>
                    <a:lnTo>
                      <a:pt x="1450" y="391"/>
                    </a:lnTo>
                    <a:lnTo>
                      <a:pt x="1450" y="391"/>
                    </a:lnTo>
                    <a:lnTo>
                      <a:pt x="1450" y="387"/>
                    </a:lnTo>
                    <a:lnTo>
                      <a:pt x="1448" y="387"/>
                    </a:lnTo>
                    <a:lnTo>
                      <a:pt x="1450" y="389"/>
                    </a:lnTo>
                    <a:lnTo>
                      <a:pt x="1450" y="389"/>
                    </a:lnTo>
                    <a:lnTo>
                      <a:pt x="1444" y="385"/>
                    </a:lnTo>
                    <a:lnTo>
                      <a:pt x="1441" y="380"/>
                    </a:lnTo>
                    <a:lnTo>
                      <a:pt x="1432" y="369"/>
                    </a:lnTo>
                    <a:lnTo>
                      <a:pt x="1432" y="369"/>
                    </a:lnTo>
                    <a:lnTo>
                      <a:pt x="1426" y="364"/>
                    </a:lnTo>
                    <a:lnTo>
                      <a:pt x="1419" y="362"/>
                    </a:lnTo>
                    <a:lnTo>
                      <a:pt x="1403" y="358"/>
                    </a:lnTo>
                    <a:lnTo>
                      <a:pt x="1403" y="358"/>
                    </a:lnTo>
                    <a:lnTo>
                      <a:pt x="1390" y="356"/>
                    </a:lnTo>
                    <a:lnTo>
                      <a:pt x="1374" y="353"/>
                    </a:lnTo>
                    <a:lnTo>
                      <a:pt x="1367" y="351"/>
                    </a:lnTo>
                    <a:lnTo>
                      <a:pt x="1361" y="346"/>
                    </a:lnTo>
                    <a:lnTo>
                      <a:pt x="1359" y="340"/>
                    </a:lnTo>
                    <a:lnTo>
                      <a:pt x="1363" y="333"/>
                    </a:lnTo>
                    <a:lnTo>
                      <a:pt x="1363" y="333"/>
                    </a:lnTo>
                    <a:lnTo>
                      <a:pt x="1368" y="328"/>
                    </a:lnTo>
                    <a:lnTo>
                      <a:pt x="1370" y="324"/>
                    </a:lnTo>
                    <a:lnTo>
                      <a:pt x="1372" y="320"/>
                    </a:lnTo>
                    <a:lnTo>
                      <a:pt x="1372" y="320"/>
                    </a:lnTo>
                    <a:lnTo>
                      <a:pt x="1370" y="317"/>
                    </a:lnTo>
                    <a:lnTo>
                      <a:pt x="1368" y="315"/>
                    </a:lnTo>
                    <a:lnTo>
                      <a:pt x="1361" y="313"/>
                    </a:lnTo>
                    <a:lnTo>
                      <a:pt x="1354" y="313"/>
                    </a:lnTo>
                    <a:lnTo>
                      <a:pt x="1348" y="315"/>
                    </a:lnTo>
                    <a:lnTo>
                      <a:pt x="1348" y="315"/>
                    </a:lnTo>
                    <a:lnTo>
                      <a:pt x="1338" y="318"/>
                    </a:lnTo>
                    <a:lnTo>
                      <a:pt x="1325" y="320"/>
                    </a:lnTo>
                    <a:lnTo>
                      <a:pt x="1325" y="320"/>
                    </a:lnTo>
                    <a:lnTo>
                      <a:pt x="1316" y="320"/>
                    </a:lnTo>
                    <a:lnTo>
                      <a:pt x="1305" y="320"/>
                    </a:lnTo>
                    <a:lnTo>
                      <a:pt x="1305" y="320"/>
                    </a:lnTo>
                    <a:lnTo>
                      <a:pt x="1294" y="320"/>
                    </a:lnTo>
                    <a:lnTo>
                      <a:pt x="1281" y="322"/>
                    </a:lnTo>
                    <a:lnTo>
                      <a:pt x="1271" y="328"/>
                    </a:lnTo>
                    <a:lnTo>
                      <a:pt x="1265" y="329"/>
                    </a:lnTo>
                    <a:lnTo>
                      <a:pt x="1263" y="335"/>
                    </a:lnTo>
                    <a:lnTo>
                      <a:pt x="1263" y="335"/>
                    </a:lnTo>
                    <a:lnTo>
                      <a:pt x="1262" y="340"/>
                    </a:lnTo>
                    <a:lnTo>
                      <a:pt x="1263" y="347"/>
                    </a:lnTo>
                    <a:lnTo>
                      <a:pt x="1267" y="362"/>
                    </a:lnTo>
                    <a:lnTo>
                      <a:pt x="1267" y="362"/>
                    </a:lnTo>
                    <a:lnTo>
                      <a:pt x="1271" y="375"/>
                    </a:lnTo>
                    <a:lnTo>
                      <a:pt x="1271" y="382"/>
                    </a:lnTo>
                    <a:lnTo>
                      <a:pt x="1271" y="384"/>
                    </a:lnTo>
                    <a:lnTo>
                      <a:pt x="1269" y="385"/>
                    </a:lnTo>
                    <a:lnTo>
                      <a:pt x="1269" y="385"/>
                    </a:lnTo>
                    <a:lnTo>
                      <a:pt x="1263" y="387"/>
                    </a:lnTo>
                    <a:lnTo>
                      <a:pt x="1258" y="385"/>
                    </a:lnTo>
                    <a:lnTo>
                      <a:pt x="1253" y="384"/>
                    </a:lnTo>
                    <a:lnTo>
                      <a:pt x="1249" y="380"/>
                    </a:lnTo>
                    <a:lnTo>
                      <a:pt x="1249" y="380"/>
                    </a:lnTo>
                    <a:lnTo>
                      <a:pt x="1247" y="375"/>
                    </a:lnTo>
                    <a:lnTo>
                      <a:pt x="1245" y="367"/>
                    </a:lnTo>
                    <a:lnTo>
                      <a:pt x="1245" y="355"/>
                    </a:lnTo>
                    <a:lnTo>
                      <a:pt x="1245" y="355"/>
                    </a:lnTo>
                    <a:lnTo>
                      <a:pt x="1247" y="337"/>
                    </a:lnTo>
                    <a:lnTo>
                      <a:pt x="1247" y="326"/>
                    </a:lnTo>
                    <a:lnTo>
                      <a:pt x="1243" y="322"/>
                    </a:lnTo>
                    <a:lnTo>
                      <a:pt x="1242" y="318"/>
                    </a:lnTo>
                    <a:lnTo>
                      <a:pt x="1242" y="318"/>
                    </a:lnTo>
                    <a:lnTo>
                      <a:pt x="1236" y="317"/>
                    </a:lnTo>
                    <a:lnTo>
                      <a:pt x="1233" y="317"/>
                    </a:lnTo>
                    <a:lnTo>
                      <a:pt x="1227" y="317"/>
                    </a:lnTo>
                    <a:lnTo>
                      <a:pt x="1224" y="318"/>
                    </a:lnTo>
                    <a:lnTo>
                      <a:pt x="1218" y="326"/>
                    </a:lnTo>
                    <a:lnTo>
                      <a:pt x="1213" y="333"/>
                    </a:lnTo>
                    <a:lnTo>
                      <a:pt x="1213" y="333"/>
                    </a:lnTo>
                    <a:lnTo>
                      <a:pt x="1205" y="344"/>
                    </a:lnTo>
                    <a:lnTo>
                      <a:pt x="1202" y="347"/>
                    </a:lnTo>
                    <a:lnTo>
                      <a:pt x="1198" y="355"/>
                    </a:lnTo>
                    <a:lnTo>
                      <a:pt x="1198" y="355"/>
                    </a:lnTo>
                    <a:lnTo>
                      <a:pt x="1195" y="369"/>
                    </a:lnTo>
                    <a:lnTo>
                      <a:pt x="1195" y="376"/>
                    </a:lnTo>
                    <a:lnTo>
                      <a:pt x="1195" y="380"/>
                    </a:lnTo>
                    <a:lnTo>
                      <a:pt x="1198" y="382"/>
                    </a:lnTo>
                    <a:lnTo>
                      <a:pt x="1198" y="382"/>
                    </a:lnTo>
                    <a:lnTo>
                      <a:pt x="1205" y="387"/>
                    </a:lnTo>
                    <a:lnTo>
                      <a:pt x="1207" y="389"/>
                    </a:lnTo>
                    <a:lnTo>
                      <a:pt x="1211" y="393"/>
                    </a:lnTo>
                    <a:lnTo>
                      <a:pt x="1211" y="393"/>
                    </a:lnTo>
                    <a:lnTo>
                      <a:pt x="1215" y="398"/>
                    </a:lnTo>
                    <a:lnTo>
                      <a:pt x="1216" y="405"/>
                    </a:lnTo>
                    <a:lnTo>
                      <a:pt x="1218" y="411"/>
                    </a:lnTo>
                    <a:lnTo>
                      <a:pt x="1224" y="414"/>
                    </a:lnTo>
                    <a:lnTo>
                      <a:pt x="1224" y="414"/>
                    </a:lnTo>
                    <a:lnTo>
                      <a:pt x="1231" y="420"/>
                    </a:lnTo>
                    <a:lnTo>
                      <a:pt x="1238" y="420"/>
                    </a:lnTo>
                    <a:lnTo>
                      <a:pt x="1245" y="418"/>
                    </a:lnTo>
                    <a:lnTo>
                      <a:pt x="1254" y="418"/>
                    </a:lnTo>
                    <a:lnTo>
                      <a:pt x="1254" y="418"/>
                    </a:lnTo>
                    <a:lnTo>
                      <a:pt x="1262" y="420"/>
                    </a:lnTo>
                    <a:lnTo>
                      <a:pt x="1267" y="423"/>
                    </a:lnTo>
                    <a:lnTo>
                      <a:pt x="1267" y="423"/>
                    </a:lnTo>
                    <a:lnTo>
                      <a:pt x="1274" y="425"/>
                    </a:lnTo>
                    <a:lnTo>
                      <a:pt x="1281" y="427"/>
                    </a:lnTo>
                    <a:lnTo>
                      <a:pt x="1281" y="427"/>
                    </a:lnTo>
                    <a:lnTo>
                      <a:pt x="1296" y="427"/>
                    </a:lnTo>
                    <a:lnTo>
                      <a:pt x="1296" y="427"/>
                    </a:lnTo>
                    <a:lnTo>
                      <a:pt x="1303" y="429"/>
                    </a:lnTo>
                    <a:lnTo>
                      <a:pt x="1312" y="431"/>
                    </a:lnTo>
                    <a:lnTo>
                      <a:pt x="1312" y="431"/>
                    </a:lnTo>
                    <a:lnTo>
                      <a:pt x="1318" y="429"/>
                    </a:lnTo>
                    <a:lnTo>
                      <a:pt x="1323" y="427"/>
                    </a:lnTo>
                    <a:lnTo>
                      <a:pt x="1332" y="422"/>
                    </a:lnTo>
                    <a:lnTo>
                      <a:pt x="1332" y="422"/>
                    </a:lnTo>
                    <a:lnTo>
                      <a:pt x="1339" y="420"/>
                    </a:lnTo>
                    <a:lnTo>
                      <a:pt x="1347" y="420"/>
                    </a:lnTo>
                    <a:lnTo>
                      <a:pt x="1361" y="420"/>
                    </a:lnTo>
                    <a:lnTo>
                      <a:pt x="1374" y="425"/>
                    </a:lnTo>
                    <a:lnTo>
                      <a:pt x="1386" y="429"/>
                    </a:lnTo>
                    <a:lnTo>
                      <a:pt x="1386" y="429"/>
                    </a:lnTo>
                    <a:lnTo>
                      <a:pt x="1397" y="434"/>
                    </a:lnTo>
                    <a:lnTo>
                      <a:pt x="1406" y="442"/>
                    </a:lnTo>
                    <a:lnTo>
                      <a:pt x="1415" y="447"/>
                    </a:lnTo>
                    <a:lnTo>
                      <a:pt x="1424" y="456"/>
                    </a:lnTo>
                    <a:lnTo>
                      <a:pt x="1432" y="465"/>
                    </a:lnTo>
                    <a:lnTo>
                      <a:pt x="1437" y="474"/>
                    </a:lnTo>
                    <a:lnTo>
                      <a:pt x="1441" y="485"/>
                    </a:lnTo>
                    <a:lnTo>
                      <a:pt x="1444" y="496"/>
                    </a:lnTo>
                    <a:lnTo>
                      <a:pt x="1444" y="496"/>
                    </a:lnTo>
                    <a:lnTo>
                      <a:pt x="1443" y="507"/>
                    </a:lnTo>
                    <a:lnTo>
                      <a:pt x="1441" y="517"/>
                    </a:lnTo>
                    <a:lnTo>
                      <a:pt x="1435" y="539"/>
                    </a:lnTo>
                    <a:lnTo>
                      <a:pt x="1435" y="539"/>
                    </a:lnTo>
                    <a:lnTo>
                      <a:pt x="1434" y="545"/>
                    </a:lnTo>
                    <a:lnTo>
                      <a:pt x="1432" y="552"/>
                    </a:lnTo>
                    <a:lnTo>
                      <a:pt x="1432" y="552"/>
                    </a:lnTo>
                    <a:lnTo>
                      <a:pt x="1434" y="555"/>
                    </a:lnTo>
                    <a:lnTo>
                      <a:pt x="1435" y="561"/>
                    </a:lnTo>
                    <a:lnTo>
                      <a:pt x="1435" y="561"/>
                    </a:lnTo>
                    <a:lnTo>
                      <a:pt x="1434" y="566"/>
                    </a:lnTo>
                    <a:lnTo>
                      <a:pt x="1430" y="572"/>
                    </a:lnTo>
                    <a:lnTo>
                      <a:pt x="1424" y="577"/>
                    </a:lnTo>
                    <a:lnTo>
                      <a:pt x="1421" y="581"/>
                    </a:lnTo>
                    <a:lnTo>
                      <a:pt x="1421" y="581"/>
                    </a:lnTo>
                    <a:lnTo>
                      <a:pt x="1414" y="583"/>
                    </a:lnTo>
                    <a:lnTo>
                      <a:pt x="1405" y="583"/>
                    </a:lnTo>
                    <a:lnTo>
                      <a:pt x="1388" y="583"/>
                    </a:lnTo>
                    <a:lnTo>
                      <a:pt x="1388" y="583"/>
                    </a:lnTo>
                    <a:lnTo>
                      <a:pt x="1376" y="583"/>
                    </a:lnTo>
                    <a:lnTo>
                      <a:pt x="1368" y="583"/>
                    </a:lnTo>
                    <a:lnTo>
                      <a:pt x="1363" y="586"/>
                    </a:lnTo>
                    <a:lnTo>
                      <a:pt x="1363" y="586"/>
                    </a:lnTo>
                    <a:lnTo>
                      <a:pt x="1361" y="588"/>
                    </a:lnTo>
                    <a:lnTo>
                      <a:pt x="1359" y="592"/>
                    </a:lnTo>
                    <a:lnTo>
                      <a:pt x="1359" y="599"/>
                    </a:lnTo>
                    <a:lnTo>
                      <a:pt x="1365" y="606"/>
                    </a:lnTo>
                    <a:lnTo>
                      <a:pt x="1370" y="612"/>
                    </a:lnTo>
                    <a:lnTo>
                      <a:pt x="1370" y="612"/>
                    </a:lnTo>
                    <a:lnTo>
                      <a:pt x="1377" y="613"/>
                    </a:lnTo>
                    <a:lnTo>
                      <a:pt x="1385" y="613"/>
                    </a:lnTo>
                    <a:lnTo>
                      <a:pt x="1399" y="610"/>
                    </a:lnTo>
                    <a:lnTo>
                      <a:pt x="1414" y="606"/>
                    </a:lnTo>
                    <a:lnTo>
                      <a:pt x="1421" y="608"/>
                    </a:lnTo>
                    <a:lnTo>
                      <a:pt x="1428" y="610"/>
                    </a:lnTo>
                    <a:lnTo>
                      <a:pt x="1428" y="610"/>
                    </a:lnTo>
                    <a:lnTo>
                      <a:pt x="1437" y="619"/>
                    </a:lnTo>
                    <a:lnTo>
                      <a:pt x="1448" y="628"/>
                    </a:lnTo>
                    <a:lnTo>
                      <a:pt x="1448" y="628"/>
                    </a:lnTo>
                    <a:lnTo>
                      <a:pt x="1455" y="631"/>
                    </a:lnTo>
                    <a:lnTo>
                      <a:pt x="1462" y="635"/>
                    </a:lnTo>
                    <a:lnTo>
                      <a:pt x="1462" y="635"/>
                    </a:lnTo>
                    <a:lnTo>
                      <a:pt x="1470" y="635"/>
                    </a:lnTo>
                    <a:lnTo>
                      <a:pt x="1477" y="635"/>
                    </a:lnTo>
                    <a:lnTo>
                      <a:pt x="1491" y="633"/>
                    </a:lnTo>
                    <a:lnTo>
                      <a:pt x="1491" y="633"/>
                    </a:lnTo>
                    <a:lnTo>
                      <a:pt x="1506" y="635"/>
                    </a:lnTo>
                    <a:lnTo>
                      <a:pt x="1519" y="639"/>
                    </a:lnTo>
                    <a:lnTo>
                      <a:pt x="1519" y="639"/>
                    </a:lnTo>
                    <a:lnTo>
                      <a:pt x="1528" y="641"/>
                    </a:lnTo>
                    <a:lnTo>
                      <a:pt x="1537" y="644"/>
                    </a:lnTo>
                    <a:lnTo>
                      <a:pt x="1537" y="644"/>
                    </a:lnTo>
                    <a:lnTo>
                      <a:pt x="1544" y="642"/>
                    </a:lnTo>
                    <a:lnTo>
                      <a:pt x="1546" y="642"/>
                    </a:lnTo>
                    <a:lnTo>
                      <a:pt x="1546" y="639"/>
                    </a:lnTo>
                    <a:lnTo>
                      <a:pt x="1546" y="639"/>
                    </a:lnTo>
                    <a:lnTo>
                      <a:pt x="1546" y="635"/>
                    </a:lnTo>
                    <a:lnTo>
                      <a:pt x="1542" y="633"/>
                    </a:lnTo>
                    <a:lnTo>
                      <a:pt x="1535" y="630"/>
                    </a:lnTo>
                    <a:lnTo>
                      <a:pt x="1535" y="630"/>
                    </a:lnTo>
                    <a:lnTo>
                      <a:pt x="1517" y="624"/>
                    </a:lnTo>
                    <a:lnTo>
                      <a:pt x="1510" y="619"/>
                    </a:lnTo>
                    <a:lnTo>
                      <a:pt x="1508" y="615"/>
                    </a:lnTo>
                    <a:lnTo>
                      <a:pt x="1508" y="612"/>
                    </a:lnTo>
                    <a:lnTo>
                      <a:pt x="1508" y="612"/>
                    </a:lnTo>
                    <a:lnTo>
                      <a:pt x="1510" y="608"/>
                    </a:lnTo>
                    <a:lnTo>
                      <a:pt x="1515" y="606"/>
                    </a:lnTo>
                    <a:lnTo>
                      <a:pt x="1526" y="606"/>
                    </a:lnTo>
                    <a:lnTo>
                      <a:pt x="1526" y="606"/>
                    </a:lnTo>
                    <a:lnTo>
                      <a:pt x="1537" y="604"/>
                    </a:lnTo>
                    <a:lnTo>
                      <a:pt x="1548" y="603"/>
                    </a:lnTo>
                    <a:lnTo>
                      <a:pt x="1548" y="603"/>
                    </a:lnTo>
                    <a:lnTo>
                      <a:pt x="1557" y="599"/>
                    </a:lnTo>
                    <a:lnTo>
                      <a:pt x="1558" y="597"/>
                    </a:lnTo>
                    <a:lnTo>
                      <a:pt x="1560" y="592"/>
                    </a:lnTo>
                    <a:lnTo>
                      <a:pt x="1560" y="592"/>
                    </a:lnTo>
                    <a:lnTo>
                      <a:pt x="1558" y="586"/>
                    </a:lnTo>
                    <a:lnTo>
                      <a:pt x="1557" y="581"/>
                    </a:lnTo>
                    <a:lnTo>
                      <a:pt x="1548" y="574"/>
                    </a:lnTo>
                    <a:lnTo>
                      <a:pt x="1548" y="574"/>
                    </a:lnTo>
                    <a:lnTo>
                      <a:pt x="1540" y="568"/>
                    </a:lnTo>
                    <a:lnTo>
                      <a:pt x="1531" y="559"/>
                    </a:lnTo>
                    <a:lnTo>
                      <a:pt x="1528" y="555"/>
                    </a:lnTo>
                    <a:lnTo>
                      <a:pt x="1524" y="550"/>
                    </a:lnTo>
                    <a:lnTo>
                      <a:pt x="1524" y="545"/>
                    </a:lnTo>
                    <a:lnTo>
                      <a:pt x="1526" y="539"/>
                    </a:lnTo>
                    <a:lnTo>
                      <a:pt x="1526" y="539"/>
                    </a:lnTo>
                    <a:lnTo>
                      <a:pt x="1528" y="537"/>
                    </a:lnTo>
                    <a:lnTo>
                      <a:pt x="1531" y="536"/>
                    </a:lnTo>
                    <a:lnTo>
                      <a:pt x="1537" y="536"/>
                    </a:lnTo>
                    <a:lnTo>
                      <a:pt x="1542" y="536"/>
                    </a:lnTo>
                    <a:lnTo>
                      <a:pt x="1551" y="539"/>
                    </a:lnTo>
                    <a:lnTo>
                      <a:pt x="1560" y="543"/>
                    </a:lnTo>
                    <a:lnTo>
                      <a:pt x="1560" y="543"/>
                    </a:lnTo>
                    <a:lnTo>
                      <a:pt x="1575" y="555"/>
                    </a:lnTo>
                    <a:lnTo>
                      <a:pt x="1582" y="559"/>
                    </a:lnTo>
                    <a:lnTo>
                      <a:pt x="1591" y="563"/>
                    </a:lnTo>
                    <a:lnTo>
                      <a:pt x="1591" y="563"/>
                    </a:lnTo>
                    <a:lnTo>
                      <a:pt x="1596" y="561"/>
                    </a:lnTo>
                    <a:lnTo>
                      <a:pt x="1602" y="559"/>
                    </a:lnTo>
                    <a:lnTo>
                      <a:pt x="1611" y="552"/>
                    </a:lnTo>
                    <a:lnTo>
                      <a:pt x="1618" y="541"/>
                    </a:lnTo>
                    <a:lnTo>
                      <a:pt x="1624" y="532"/>
                    </a:lnTo>
                    <a:lnTo>
                      <a:pt x="1624" y="532"/>
                    </a:lnTo>
                    <a:close/>
                    <a:moveTo>
                      <a:pt x="1115" y="101"/>
                    </a:moveTo>
                    <a:lnTo>
                      <a:pt x="1115" y="101"/>
                    </a:lnTo>
                    <a:lnTo>
                      <a:pt x="1122" y="103"/>
                    </a:lnTo>
                    <a:lnTo>
                      <a:pt x="1129" y="107"/>
                    </a:lnTo>
                    <a:lnTo>
                      <a:pt x="1133" y="109"/>
                    </a:lnTo>
                    <a:lnTo>
                      <a:pt x="1133" y="112"/>
                    </a:lnTo>
                    <a:lnTo>
                      <a:pt x="1129" y="114"/>
                    </a:lnTo>
                    <a:lnTo>
                      <a:pt x="1129" y="114"/>
                    </a:lnTo>
                    <a:lnTo>
                      <a:pt x="1124" y="114"/>
                    </a:lnTo>
                    <a:lnTo>
                      <a:pt x="1119" y="114"/>
                    </a:lnTo>
                    <a:lnTo>
                      <a:pt x="1111" y="114"/>
                    </a:lnTo>
                    <a:lnTo>
                      <a:pt x="1110" y="116"/>
                    </a:lnTo>
                    <a:lnTo>
                      <a:pt x="1108" y="118"/>
                    </a:lnTo>
                    <a:lnTo>
                      <a:pt x="1108" y="118"/>
                    </a:lnTo>
                    <a:lnTo>
                      <a:pt x="1108" y="121"/>
                    </a:lnTo>
                    <a:lnTo>
                      <a:pt x="1110" y="123"/>
                    </a:lnTo>
                    <a:lnTo>
                      <a:pt x="1113" y="127"/>
                    </a:lnTo>
                    <a:lnTo>
                      <a:pt x="1126" y="127"/>
                    </a:lnTo>
                    <a:lnTo>
                      <a:pt x="1126" y="127"/>
                    </a:lnTo>
                    <a:lnTo>
                      <a:pt x="1133" y="128"/>
                    </a:lnTo>
                    <a:lnTo>
                      <a:pt x="1135" y="130"/>
                    </a:lnTo>
                    <a:lnTo>
                      <a:pt x="1133" y="134"/>
                    </a:lnTo>
                    <a:lnTo>
                      <a:pt x="1133" y="134"/>
                    </a:lnTo>
                    <a:lnTo>
                      <a:pt x="1131" y="136"/>
                    </a:lnTo>
                    <a:lnTo>
                      <a:pt x="1128" y="136"/>
                    </a:lnTo>
                    <a:lnTo>
                      <a:pt x="1124" y="136"/>
                    </a:lnTo>
                    <a:lnTo>
                      <a:pt x="1120" y="138"/>
                    </a:lnTo>
                    <a:lnTo>
                      <a:pt x="1120" y="138"/>
                    </a:lnTo>
                    <a:lnTo>
                      <a:pt x="1117" y="143"/>
                    </a:lnTo>
                    <a:lnTo>
                      <a:pt x="1119" y="147"/>
                    </a:lnTo>
                    <a:lnTo>
                      <a:pt x="1122" y="150"/>
                    </a:lnTo>
                    <a:lnTo>
                      <a:pt x="1128" y="150"/>
                    </a:lnTo>
                    <a:lnTo>
                      <a:pt x="1144" y="152"/>
                    </a:lnTo>
                    <a:lnTo>
                      <a:pt x="1153" y="152"/>
                    </a:lnTo>
                    <a:lnTo>
                      <a:pt x="1153" y="152"/>
                    </a:lnTo>
                    <a:lnTo>
                      <a:pt x="1160" y="156"/>
                    </a:lnTo>
                    <a:lnTo>
                      <a:pt x="1162" y="157"/>
                    </a:lnTo>
                    <a:lnTo>
                      <a:pt x="1160" y="159"/>
                    </a:lnTo>
                    <a:lnTo>
                      <a:pt x="1160" y="159"/>
                    </a:lnTo>
                    <a:lnTo>
                      <a:pt x="1158" y="161"/>
                    </a:lnTo>
                    <a:lnTo>
                      <a:pt x="1153" y="163"/>
                    </a:lnTo>
                    <a:lnTo>
                      <a:pt x="1149" y="163"/>
                    </a:lnTo>
                    <a:lnTo>
                      <a:pt x="1146" y="166"/>
                    </a:lnTo>
                    <a:lnTo>
                      <a:pt x="1146" y="166"/>
                    </a:lnTo>
                    <a:lnTo>
                      <a:pt x="1144" y="170"/>
                    </a:lnTo>
                    <a:lnTo>
                      <a:pt x="1142" y="176"/>
                    </a:lnTo>
                    <a:lnTo>
                      <a:pt x="1142" y="179"/>
                    </a:lnTo>
                    <a:lnTo>
                      <a:pt x="1144" y="181"/>
                    </a:lnTo>
                    <a:lnTo>
                      <a:pt x="1148" y="186"/>
                    </a:lnTo>
                    <a:lnTo>
                      <a:pt x="1157" y="190"/>
                    </a:lnTo>
                    <a:lnTo>
                      <a:pt x="1166" y="192"/>
                    </a:lnTo>
                    <a:lnTo>
                      <a:pt x="1175" y="190"/>
                    </a:lnTo>
                    <a:lnTo>
                      <a:pt x="1182" y="188"/>
                    </a:lnTo>
                    <a:lnTo>
                      <a:pt x="1189" y="183"/>
                    </a:lnTo>
                    <a:lnTo>
                      <a:pt x="1189" y="183"/>
                    </a:lnTo>
                    <a:lnTo>
                      <a:pt x="1195" y="174"/>
                    </a:lnTo>
                    <a:lnTo>
                      <a:pt x="1198" y="170"/>
                    </a:lnTo>
                    <a:lnTo>
                      <a:pt x="1202" y="168"/>
                    </a:lnTo>
                    <a:lnTo>
                      <a:pt x="1202" y="168"/>
                    </a:lnTo>
                    <a:lnTo>
                      <a:pt x="1213" y="165"/>
                    </a:lnTo>
                    <a:lnTo>
                      <a:pt x="1213" y="165"/>
                    </a:lnTo>
                    <a:lnTo>
                      <a:pt x="1225" y="161"/>
                    </a:lnTo>
                    <a:lnTo>
                      <a:pt x="1233" y="161"/>
                    </a:lnTo>
                    <a:lnTo>
                      <a:pt x="1236" y="163"/>
                    </a:lnTo>
                    <a:lnTo>
                      <a:pt x="1236" y="163"/>
                    </a:lnTo>
                    <a:lnTo>
                      <a:pt x="1238" y="165"/>
                    </a:lnTo>
                    <a:lnTo>
                      <a:pt x="1238" y="166"/>
                    </a:lnTo>
                    <a:lnTo>
                      <a:pt x="1231" y="172"/>
                    </a:lnTo>
                    <a:lnTo>
                      <a:pt x="1222" y="177"/>
                    </a:lnTo>
                    <a:lnTo>
                      <a:pt x="1216" y="179"/>
                    </a:lnTo>
                    <a:lnTo>
                      <a:pt x="1216" y="179"/>
                    </a:lnTo>
                    <a:lnTo>
                      <a:pt x="1215" y="183"/>
                    </a:lnTo>
                    <a:lnTo>
                      <a:pt x="1216" y="186"/>
                    </a:lnTo>
                    <a:lnTo>
                      <a:pt x="1225" y="188"/>
                    </a:lnTo>
                    <a:lnTo>
                      <a:pt x="1225" y="188"/>
                    </a:lnTo>
                    <a:lnTo>
                      <a:pt x="1233" y="188"/>
                    </a:lnTo>
                    <a:lnTo>
                      <a:pt x="1240" y="186"/>
                    </a:lnTo>
                    <a:lnTo>
                      <a:pt x="1240" y="186"/>
                    </a:lnTo>
                    <a:lnTo>
                      <a:pt x="1251" y="181"/>
                    </a:lnTo>
                    <a:lnTo>
                      <a:pt x="1258" y="179"/>
                    </a:lnTo>
                    <a:lnTo>
                      <a:pt x="1263" y="179"/>
                    </a:lnTo>
                    <a:lnTo>
                      <a:pt x="1263" y="179"/>
                    </a:lnTo>
                    <a:lnTo>
                      <a:pt x="1265" y="181"/>
                    </a:lnTo>
                    <a:lnTo>
                      <a:pt x="1265" y="183"/>
                    </a:lnTo>
                    <a:lnTo>
                      <a:pt x="1265" y="186"/>
                    </a:lnTo>
                    <a:lnTo>
                      <a:pt x="1265" y="192"/>
                    </a:lnTo>
                    <a:lnTo>
                      <a:pt x="1267" y="197"/>
                    </a:lnTo>
                    <a:lnTo>
                      <a:pt x="1267" y="197"/>
                    </a:lnTo>
                    <a:lnTo>
                      <a:pt x="1271" y="199"/>
                    </a:lnTo>
                    <a:lnTo>
                      <a:pt x="1274" y="199"/>
                    </a:lnTo>
                    <a:lnTo>
                      <a:pt x="1278" y="197"/>
                    </a:lnTo>
                    <a:lnTo>
                      <a:pt x="1283" y="199"/>
                    </a:lnTo>
                    <a:lnTo>
                      <a:pt x="1283" y="199"/>
                    </a:lnTo>
                    <a:lnTo>
                      <a:pt x="1287" y="201"/>
                    </a:lnTo>
                    <a:lnTo>
                      <a:pt x="1289" y="204"/>
                    </a:lnTo>
                    <a:lnTo>
                      <a:pt x="1287" y="210"/>
                    </a:lnTo>
                    <a:lnTo>
                      <a:pt x="1283" y="212"/>
                    </a:lnTo>
                    <a:lnTo>
                      <a:pt x="1283" y="212"/>
                    </a:lnTo>
                    <a:lnTo>
                      <a:pt x="1278" y="215"/>
                    </a:lnTo>
                    <a:lnTo>
                      <a:pt x="1272" y="214"/>
                    </a:lnTo>
                    <a:lnTo>
                      <a:pt x="1267" y="212"/>
                    </a:lnTo>
                    <a:lnTo>
                      <a:pt x="1260" y="208"/>
                    </a:lnTo>
                    <a:lnTo>
                      <a:pt x="1249" y="201"/>
                    </a:lnTo>
                    <a:lnTo>
                      <a:pt x="1243" y="197"/>
                    </a:lnTo>
                    <a:lnTo>
                      <a:pt x="1238" y="195"/>
                    </a:lnTo>
                    <a:lnTo>
                      <a:pt x="1238" y="195"/>
                    </a:lnTo>
                    <a:lnTo>
                      <a:pt x="1227" y="194"/>
                    </a:lnTo>
                    <a:lnTo>
                      <a:pt x="1222" y="194"/>
                    </a:lnTo>
                    <a:lnTo>
                      <a:pt x="1216" y="195"/>
                    </a:lnTo>
                    <a:lnTo>
                      <a:pt x="1216" y="195"/>
                    </a:lnTo>
                    <a:lnTo>
                      <a:pt x="1215" y="197"/>
                    </a:lnTo>
                    <a:lnTo>
                      <a:pt x="1213" y="201"/>
                    </a:lnTo>
                    <a:lnTo>
                      <a:pt x="1213" y="204"/>
                    </a:lnTo>
                    <a:lnTo>
                      <a:pt x="1215" y="208"/>
                    </a:lnTo>
                    <a:lnTo>
                      <a:pt x="1215" y="208"/>
                    </a:lnTo>
                    <a:lnTo>
                      <a:pt x="1222" y="212"/>
                    </a:lnTo>
                    <a:lnTo>
                      <a:pt x="1222" y="214"/>
                    </a:lnTo>
                    <a:lnTo>
                      <a:pt x="1220" y="217"/>
                    </a:lnTo>
                    <a:lnTo>
                      <a:pt x="1220" y="217"/>
                    </a:lnTo>
                    <a:lnTo>
                      <a:pt x="1216" y="219"/>
                    </a:lnTo>
                    <a:lnTo>
                      <a:pt x="1211" y="219"/>
                    </a:lnTo>
                    <a:lnTo>
                      <a:pt x="1202" y="221"/>
                    </a:lnTo>
                    <a:lnTo>
                      <a:pt x="1202" y="221"/>
                    </a:lnTo>
                    <a:lnTo>
                      <a:pt x="1196" y="223"/>
                    </a:lnTo>
                    <a:lnTo>
                      <a:pt x="1193" y="224"/>
                    </a:lnTo>
                    <a:lnTo>
                      <a:pt x="1189" y="230"/>
                    </a:lnTo>
                    <a:lnTo>
                      <a:pt x="1191" y="235"/>
                    </a:lnTo>
                    <a:lnTo>
                      <a:pt x="1191" y="235"/>
                    </a:lnTo>
                    <a:lnTo>
                      <a:pt x="1195" y="239"/>
                    </a:lnTo>
                    <a:lnTo>
                      <a:pt x="1202" y="242"/>
                    </a:lnTo>
                    <a:lnTo>
                      <a:pt x="1209" y="244"/>
                    </a:lnTo>
                    <a:lnTo>
                      <a:pt x="1215" y="244"/>
                    </a:lnTo>
                    <a:lnTo>
                      <a:pt x="1215" y="244"/>
                    </a:lnTo>
                    <a:lnTo>
                      <a:pt x="1218" y="242"/>
                    </a:lnTo>
                    <a:lnTo>
                      <a:pt x="1222" y="241"/>
                    </a:lnTo>
                    <a:lnTo>
                      <a:pt x="1222" y="241"/>
                    </a:lnTo>
                    <a:lnTo>
                      <a:pt x="1227" y="241"/>
                    </a:lnTo>
                    <a:lnTo>
                      <a:pt x="1233" y="242"/>
                    </a:lnTo>
                    <a:lnTo>
                      <a:pt x="1238" y="244"/>
                    </a:lnTo>
                    <a:lnTo>
                      <a:pt x="1243" y="244"/>
                    </a:lnTo>
                    <a:lnTo>
                      <a:pt x="1243" y="244"/>
                    </a:lnTo>
                    <a:lnTo>
                      <a:pt x="1249" y="241"/>
                    </a:lnTo>
                    <a:lnTo>
                      <a:pt x="1254" y="237"/>
                    </a:lnTo>
                    <a:lnTo>
                      <a:pt x="1260" y="232"/>
                    </a:lnTo>
                    <a:lnTo>
                      <a:pt x="1267" y="230"/>
                    </a:lnTo>
                    <a:lnTo>
                      <a:pt x="1267" y="230"/>
                    </a:lnTo>
                    <a:lnTo>
                      <a:pt x="1272" y="232"/>
                    </a:lnTo>
                    <a:lnTo>
                      <a:pt x="1278" y="233"/>
                    </a:lnTo>
                    <a:lnTo>
                      <a:pt x="1287" y="239"/>
                    </a:lnTo>
                    <a:lnTo>
                      <a:pt x="1287" y="239"/>
                    </a:lnTo>
                    <a:lnTo>
                      <a:pt x="1291" y="239"/>
                    </a:lnTo>
                    <a:lnTo>
                      <a:pt x="1294" y="239"/>
                    </a:lnTo>
                    <a:lnTo>
                      <a:pt x="1300" y="237"/>
                    </a:lnTo>
                    <a:lnTo>
                      <a:pt x="1305" y="233"/>
                    </a:lnTo>
                    <a:lnTo>
                      <a:pt x="1312" y="232"/>
                    </a:lnTo>
                    <a:lnTo>
                      <a:pt x="1312" y="232"/>
                    </a:lnTo>
                    <a:lnTo>
                      <a:pt x="1318" y="235"/>
                    </a:lnTo>
                    <a:lnTo>
                      <a:pt x="1321" y="239"/>
                    </a:lnTo>
                    <a:lnTo>
                      <a:pt x="1321" y="239"/>
                    </a:lnTo>
                    <a:lnTo>
                      <a:pt x="1329" y="244"/>
                    </a:lnTo>
                    <a:lnTo>
                      <a:pt x="1338" y="248"/>
                    </a:lnTo>
                    <a:lnTo>
                      <a:pt x="1338" y="248"/>
                    </a:lnTo>
                    <a:lnTo>
                      <a:pt x="1347" y="246"/>
                    </a:lnTo>
                    <a:lnTo>
                      <a:pt x="1354" y="242"/>
                    </a:lnTo>
                    <a:lnTo>
                      <a:pt x="1358" y="235"/>
                    </a:lnTo>
                    <a:lnTo>
                      <a:pt x="1359" y="232"/>
                    </a:lnTo>
                    <a:lnTo>
                      <a:pt x="1359" y="228"/>
                    </a:lnTo>
                    <a:lnTo>
                      <a:pt x="1359" y="228"/>
                    </a:lnTo>
                    <a:lnTo>
                      <a:pt x="1358" y="223"/>
                    </a:lnTo>
                    <a:lnTo>
                      <a:pt x="1352" y="219"/>
                    </a:lnTo>
                    <a:lnTo>
                      <a:pt x="1352" y="219"/>
                    </a:lnTo>
                    <a:lnTo>
                      <a:pt x="1347" y="215"/>
                    </a:lnTo>
                    <a:lnTo>
                      <a:pt x="1345" y="214"/>
                    </a:lnTo>
                    <a:lnTo>
                      <a:pt x="1347" y="210"/>
                    </a:lnTo>
                    <a:lnTo>
                      <a:pt x="1347" y="210"/>
                    </a:lnTo>
                    <a:lnTo>
                      <a:pt x="1348" y="208"/>
                    </a:lnTo>
                    <a:lnTo>
                      <a:pt x="1352" y="208"/>
                    </a:lnTo>
                    <a:lnTo>
                      <a:pt x="1359" y="206"/>
                    </a:lnTo>
                    <a:lnTo>
                      <a:pt x="1359" y="206"/>
                    </a:lnTo>
                    <a:lnTo>
                      <a:pt x="1367" y="201"/>
                    </a:lnTo>
                    <a:lnTo>
                      <a:pt x="1370" y="197"/>
                    </a:lnTo>
                    <a:lnTo>
                      <a:pt x="1374" y="195"/>
                    </a:lnTo>
                    <a:lnTo>
                      <a:pt x="1374" y="195"/>
                    </a:lnTo>
                    <a:lnTo>
                      <a:pt x="1381" y="195"/>
                    </a:lnTo>
                    <a:lnTo>
                      <a:pt x="1386" y="194"/>
                    </a:lnTo>
                    <a:lnTo>
                      <a:pt x="1386" y="194"/>
                    </a:lnTo>
                    <a:lnTo>
                      <a:pt x="1392" y="192"/>
                    </a:lnTo>
                    <a:lnTo>
                      <a:pt x="1396" y="190"/>
                    </a:lnTo>
                    <a:lnTo>
                      <a:pt x="1396" y="190"/>
                    </a:lnTo>
                    <a:lnTo>
                      <a:pt x="1401" y="186"/>
                    </a:lnTo>
                    <a:lnTo>
                      <a:pt x="1408" y="183"/>
                    </a:lnTo>
                    <a:lnTo>
                      <a:pt x="1408" y="183"/>
                    </a:lnTo>
                    <a:lnTo>
                      <a:pt x="1417" y="177"/>
                    </a:lnTo>
                    <a:lnTo>
                      <a:pt x="1423" y="174"/>
                    </a:lnTo>
                    <a:lnTo>
                      <a:pt x="1426" y="170"/>
                    </a:lnTo>
                    <a:lnTo>
                      <a:pt x="1426" y="170"/>
                    </a:lnTo>
                    <a:lnTo>
                      <a:pt x="1426" y="166"/>
                    </a:lnTo>
                    <a:lnTo>
                      <a:pt x="1426" y="165"/>
                    </a:lnTo>
                    <a:lnTo>
                      <a:pt x="1421" y="161"/>
                    </a:lnTo>
                    <a:lnTo>
                      <a:pt x="1415" y="159"/>
                    </a:lnTo>
                    <a:lnTo>
                      <a:pt x="1410" y="159"/>
                    </a:lnTo>
                    <a:lnTo>
                      <a:pt x="1410" y="159"/>
                    </a:lnTo>
                    <a:lnTo>
                      <a:pt x="1406" y="159"/>
                    </a:lnTo>
                    <a:lnTo>
                      <a:pt x="1401" y="161"/>
                    </a:lnTo>
                    <a:lnTo>
                      <a:pt x="1394" y="166"/>
                    </a:lnTo>
                    <a:lnTo>
                      <a:pt x="1394" y="166"/>
                    </a:lnTo>
                    <a:lnTo>
                      <a:pt x="1386" y="170"/>
                    </a:lnTo>
                    <a:lnTo>
                      <a:pt x="1379" y="172"/>
                    </a:lnTo>
                    <a:lnTo>
                      <a:pt x="1372" y="170"/>
                    </a:lnTo>
                    <a:lnTo>
                      <a:pt x="1367" y="166"/>
                    </a:lnTo>
                    <a:lnTo>
                      <a:pt x="1367" y="166"/>
                    </a:lnTo>
                    <a:lnTo>
                      <a:pt x="1363" y="165"/>
                    </a:lnTo>
                    <a:lnTo>
                      <a:pt x="1363" y="161"/>
                    </a:lnTo>
                    <a:lnTo>
                      <a:pt x="1365" y="159"/>
                    </a:lnTo>
                    <a:lnTo>
                      <a:pt x="1368" y="159"/>
                    </a:lnTo>
                    <a:lnTo>
                      <a:pt x="1385" y="157"/>
                    </a:lnTo>
                    <a:lnTo>
                      <a:pt x="1385" y="157"/>
                    </a:lnTo>
                    <a:lnTo>
                      <a:pt x="1388" y="154"/>
                    </a:lnTo>
                    <a:lnTo>
                      <a:pt x="1388" y="150"/>
                    </a:lnTo>
                    <a:lnTo>
                      <a:pt x="1390" y="147"/>
                    </a:lnTo>
                    <a:lnTo>
                      <a:pt x="1394" y="143"/>
                    </a:lnTo>
                    <a:lnTo>
                      <a:pt x="1394" y="143"/>
                    </a:lnTo>
                    <a:lnTo>
                      <a:pt x="1399" y="141"/>
                    </a:lnTo>
                    <a:lnTo>
                      <a:pt x="1405" y="141"/>
                    </a:lnTo>
                    <a:lnTo>
                      <a:pt x="1415" y="145"/>
                    </a:lnTo>
                    <a:lnTo>
                      <a:pt x="1415" y="145"/>
                    </a:lnTo>
                    <a:lnTo>
                      <a:pt x="1423" y="145"/>
                    </a:lnTo>
                    <a:lnTo>
                      <a:pt x="1430" y="145"/>
                    </a:lnTo>
                    <a:lnTo>
                      <a:pt x="1443" y="143"/>
                    </a:lnTo>
                    <a:lnTo>
                      <a:pt x="1443" y="143"/>
                    </a:lnTo>
                    <a:lnTo>
                      <a:pt x="1452" y="139"/>
                    </a:lnTo>
                    <a:lnTo>
                      <a:pt x="1459" y="136"/>
                    </a:lnTo>
                    <a:lnTo>
                      <a:pt x="1472" y="123"/>
                    </a:lnTo>
                    <a:lnTo>
                      <a:pt x="1472" y="123"/>
                    </a:lnTo>
                    <a:lnTo>
                      <a:pt x="1482" y="116"/>
                    </a:lnTo>
                    <a:lnTo>
                      <a:pt x="1493" y="112"/>
                    </a:lnTo>
                    <a:lnTo>
                      <a:pt x="1493" y="112"/>
                    </a:lnTo>
                    <a:lnTo>
                      <a:pt x="1502" y="109"/>
                    </a:lnTo>
                    <a:lnTo>
                      <a:pt x="1511" y="107"/>
                    </a:lnTo>
                    <a:lnTo>
                      <a:pt x="1511" y="107"/>
                    </a:lnTo>
                    <a:lnTo>
                      <a:pt x="1524" y="100"/>
                    </a:lnTo>
                    <a:lnTo>
                      <a:pt x="1529" y="96"/>
                    </a:lnTo>
                    <a:lnTo>
                      <a:pt x="1535" y="94"/>
                    </a:lnTo>
                    <a:lnTo>
                      <a:pt x="1535" y="94"/>
                    </a:lnTo>
                    <a:lnTo>
                      <a:pt x="1546" y="94"/>
                    </a:lnTo>
                    <a:lnTo>
                      <a:pt x="1557" y="94"/>
                    </a:lnTo>
                    <a:lnTo>
                      <a:pt x="1557" y="94"/>
                    </a:lnTo>
                    <a:lnTo>
                      <a:pt x="1564" y="90"/>
                    </a:lnTo>
                    <a:lnTo>
                      <a:pt x="1571" y="85"/>
                    </a:lnTo>
                    <a:lnTo>
                      <a:pt x="1571" y="85"/>
                    </a:lnTo>
                    <a:lnTo>
                      <a:pt x="1575" y="81"/>
                    </a:lnTo>
                    <a:lnTo>
                      <a:pt x="1577" y="76"/>
                    </a:lnTo>
                    <a:lnTo>
                      <a:pt x="1580" y="72"/>
                    </a:lnTo>
                    <a:lnTo>
                      <a:pt x="1587" y="71"/>
                    </a:lnTo>
                    <a:lnTo>
                      <a:pt x="1587" y="71"/>
                    </a:lnTo>
                    <a:lnTo>
                      <a:pt x="1595" y="69"/>
                    </a:lnTo>
                    <a:lnTo>
                      <a:pt x="1600" y="69"/>
                    </a:lnTo>
                    <a:lnTo>
                      <a:pt x="1604" y="67"/>
                    </a:lnTo>
                    <a:lnTo>
                      <a:pt x="1604" y="67"/>
                    </a:lnTo>
                    <a:lnTo>
                      <a:pt x="1607" y="63"/>
                    </a:lnTo>
                    <a:lnTo>
                      <a:pt x="1611" y="62"/>
                    </a:lnTo>
                    <a:lnTo>
                      <a:pt x="1611" y="62"/>
                    </a:lnTo>
                    <a:lnTo>
                      <a:pt x="1618" y="62"/>
                    </a:lnTo>
                    <a:lnTo>
                      <a:pt x="1620" y="60"/>
                    </a:lnTo>
                    <a:lnTo>
                      <a:pt x="1624" y="58"/>
                    </a:lnTo>
                    <a:lnTo>
                      <a:pt x="1624" y="58"/>
                    </a:lnTo>
                    <a:lnTo>
                      <a:pt x="1625" y="54"/>
                    </a:lnTo>
                    <a:lnTo>
                      <a:pt x="1625" y="51"/>
                    </a:lnTo>
                    <a:lnTo>
                      <a:pt x="1625" y="49"/>
                    </a:lnTo>
                    <a:lnTo>
                      <a:pt x="1622" y="45"/>
                    </a:lnTo>
                    <a:lnTo>
                      <a:pt x="1622" y="45"/>
                    </a:lnTo>
                    <a:lnTo>
                      <a:pt x="1616" y="45"/>
                    </a:lnTo>
                    <a:lnTo>
                      <a:pt x="1611" y="45"/>
                    </a:lnTo>
                    <a:lnTo>
                      <a:pt x="1607" y="45"/>
                    </a:lnTo>
                    <a:lnTo>
                      <a:pt x="1602" y="43"/>
                    </a:lnTo>
                    <a:lnTo>
                      <a:pt x="1602" y="43"/>
                    </a:lnTo>
                    <a:lnTo>
                      <a:pt x="1600" y="40"/>
                    </a:lnTo>
                    <a:lnTo>
                      <a:pt x="1598" y="36"/>
                    </a:lnTo>
                    <a:lnTo>
                      <a:pt x="1595" y="31"/>
                    </a:lnTo>
                    <a:lnTo>
                      <a:pt x="1595" y="31"/>
                    </a:lnTo>
                    <a:lnTo>
                      <a:pt x="1591" y="29"/>
                    </a:lnTo>
                    <a:lnTo>
                      <a:pt x="1587" y="27"/>
                    </a:lnTo>
                    <a:lnTo>
                      <a:pt x="1578" y="27"/>
                    </a:lnTo>
                    <a:lnTo>
                      <a:pt x="1558" y="29"/>
                    </a:lnTo>
                    <a:lnTo>
                      <a:pt x="1558" y="29"/>
                    </a:lnTo>
                    <a:lnTo>
                      <a:pt x="1553" y="31"/>
                    </a:lnTo>
                    <a:lnTo>
                      <a:pt x="1548" y="33"/>
                    </a:lnTo>
                    <a:lnTo>
                      <a:pt x="1539" y="38"/>
                    </a:lnTo>
                    <a:lnTo>
                      <a:pt x="1539" y="38"/>
                    </a:lnTo>
                    <a:lnTo>
                      <a:pt x="1535" y="40"/>
                    </a:lnTo>
                    <a:lnTo>
                      <a:pt x="1531" y="42"/>
                    </a:lnTo>
                    <a:lnTo>
                      <a:pt x="1528" y="42"/>
                    </a:lnTo>
                    <a:lnTo>
                      <a:pt x="1524" y="40"/>
                    </a:lnTo>
                    <a:lnTo>
                      <a:pt x="1524" y="40"/>
                    </a:lnTo>
                    <a:lnTo>
                      <a:pt x="1529" y="34"/>
                    </a:lnTo>
                    <a:lnTo>
                      <a:pt x="1531" y="33"/>
                    </a:lnTo>
                    <a:lnTo>
                      <a:pt x="1531" y="29"/>
                    </a:lnTo>
                    <a:lnTo>
                      <a:pt x="1531" y="29"/>
                    </a:lnTo>
                    <a:lnTo>
                      <a:pt x="1529" y="25"/>
                    </a:lnTo>
                    <a:lnTo>
                      <a:pt x="1526" y="25"/>
                    </a:lnTo>
                    <a:lnTo>
                      <a:pt x="1519" y="25"/>
                    </a:lnTo>
                    <a:lnTo>
                      <a:pt x="1504" y="29"/>
                    </a:lnTo>
                    <a:lnTo>
                      <a:pt x="1504" y="29"/>
                    </a:lnTo>
                    <a:lnTo>
                      <a:pt x="1497" y="29"/>
                    </a:lnTo>
                    <a:lnTo>
                      <a:pt x="1497" y="29"/>
                    </a:lnTo>
                    <a:lnTo>
                      <a:pt x="1488" y="27"/>
                    </a:lnTo>
                    <a:lnTo>
                      <a:pt x="1481" y="22"/>
                    </a:lnTo>
                    <a:lnTo>
                      <a:pt x="1473" y="20"/>
                    </a:lnTo>
                    <a:lnTo>
                      <a:pt x="1470" y="18"/>
                    </a:lnTo>
                    <a:lnTo>
                      <a:pt x="1464" y="20"/>
                    </a:lnTo>
                    <a:lnTo>
                      <a:pt x="1464" y="20"/>
                    </a:lnTo>
                    <a:lnTo>
                      <a:pt x="1461" y="22"/>
                    </a:lnTo>
                    <a:lnTo>
                      <a:pt x="1459" y="24"/>
                    </a:lnTo>
                    <a:lnTo>
                      <a:pt x="1455" y="29"/>
                    </a:lnTo>
                    <a:lnTo>
                      <a:pt x="1452" y="34"/>
                    </a:lnTo>
                    <a:lnTo>
                      <a:pt x="1446" y="38"/>
                    </a:lnTo>
                    <a:lnTo>
                      <a:pt x="1446" y="38"/>
                    </a:lnTo>
                    <a:lnTo>
                      <a:pt x="1443" y="38"/>
                    </a:lnTo>
                    <a:lnTo>
                      <a:pt x="1441" y="38"/>
                    </a:lnTo>
                    <a:lnTo>
                      <a:pt x="1434" y="36"/>
                    </a:lnTo>
                    <a:lnTo>
                      <a:pt x="1428" y="33"/>
                    </a:lnTo>
                    <a:lnTo>
                      <a:pt x="1423" y="29"/>
                    </a:lnTo>
                    <a:lnTo>
                      <a:pt x="1423" y="29"/>
                    </a:lnTo>
                    <a:lnTo>
                      <a:pt x="1415" y="29"/>
                    </a:lnTo>
                    <a:lnTo>
                      <a:pt x="1408" y="31"/>
                    </a:lnTo>
                    <a:lnTo>
                      <a:pt x="1403" y="33"/>
                    </a:lnTo>
                    <a:lnTo>
                      <a:pt x="1396" y="34"/>
                    </a:lnTo>
                    <a:lnTo>
                      <a:pt x="1396" y="34"/>
                    </a:lnTo>
                    <a:lnTo>
                      <a:pt x="1386" y="34"/>
                    </a:lnTo>
                    <a:lnTo>
                      <a:pt x="1383" y="36"/>
                    </a:lnTo>
                    <a:lnTo>
                      <a:pt x="1381" y="38"/>
                    </a:lnTo>
                    <a:lnTo>
                      <a:pt x="1383" y="42"/>
                    </a:lnTo>
                    <a:lnTo>
                      <a:pt x="1383" y="42"/>
                    </a:lnTo>
                    <a:lnTo>
                      <a:pt x="1386" y="47"/>
                    </a:lnTo>
                    <a:lnTo>
                      <a:pt x="1386" y="49"/>
                    </a:lnTo>
                    <a:lnTo>
                      <a:pt x="1383" y="51"/>
                    </a:lnTo>
                    <a:lnTo>
                      <a:pt x="1383" y="51"/>
                    </a:lnTo>
                    <a:lnTo>
                      <a:pt x="1381" y="51"/>
                    </a:lnTo>
                    <a:lnTo>
                      <a:pt x="1377" y="49"/>
                    </a:lnTo>
                    <a:lnTo>
                      <a:pt x="1374" y="45"/>
                    </a:lnTo>
                    <a:lnTo>
                      <a:pt x="1374" y="45"/>
                    </a:lnTo>
                    <a:lnTo>
                      <a:pt x="1370" y="43"/>
                    </a:lnTo>
                    <a:lnTo>
                      <a:pt x="1365" y="43"/>
                    </a:lnTo>
                    <a:lnTo>
                      <a:pt x="1365" y="43"/>
                    </a:lnTo>
                    <a:lnTo>
                      <a:pt x="1358" y="45"/>
                    </a:lnTo>
                    <a:lnTo>
                      <a:pt x="1350" y="49"/>
                    </a:lnTo>
                    <a:lnTo>
                      <a:pt x="1350" y="49"/>
                    </a:lnTo>
                    <a:lnTo>
                      <a:pt x="1348" y="51"/>
                    </a:lnTo>
                    <a:lnTo>
                      <a:pt x="1345" y="51"/>
                    </a:lnTo>
                    <a:lnTo>
                      <a:pt x="1338" y="49"/>
                    </a:lnTo>
                    <a:lnTo>
                      <a:pt x="1338" y="49"/>
                    </a:lnTo>
                    <a:lnTo>
                      <a:pt x="1334" y="49"/>
                    </a:lnTo>
                    <a:lnTo>
                      <a:pt x="1330" y="51"/>
                    </a:lnTo>
                    <a:lnTo>
                      <a:pt x="1327" y="52"/>
                    </a:lnTo>
                    <a:lnTo>
                      <a:pt x="1323" y="52"/>
                    </a:lnTo>
                    <a:lnTo>
                      <a:pt x="1323" y="52"/>
                    </a:lnTo>
                    <a:lnTo>
                      <a:pt x="1316" y="51"/>
                    </a:lnTo>
                    <a:lnTo>
                      <a:pt x="1312" y="51"/>
                    </a:lnTo>
                    <a:lnTo>
                      <a:pt x="1309" y="52"/>
                    </a:lnTo>
                    <a:lnTo>
                      <a:pt x="1309" y="52"/>
                    </a:lnTo>
                    <a:lnTo>
                      <a:pt x="1309" y="56"/>
                    </a:lnTo>
                    <a:lnTo>
                      <a:pt x="1309" y="60"/>
                    </a:lnTo>
                    <a:lnTo>
                      <a:pt x="1307" y="63"/>
                    </a:lnTo>
                    <a:lnTo>
                      <a:pt x="1301" y="65"/>
                    </a:lnTo>
                    <a:lnTo>
                      <a:pt x="1301" y="65"/>
                    </a:lnTo>
                    <a:lnTo>
                      <a:pt x="1298" y="63"/>
                    </a:lnTo>
                    <a:lnTo>
                      <a:pt x="1294" y="62"/>
                    </a:lnTo>
                    <a:lnTo>
                      <a:pt x="1291" y="58"/>
                    </a:lnTo>
                    <a:lnTo>
                      <a:pt x="1287" y="56"/>
                    </a:lnTo>
                    <a:lnTo>
                      <a:pt x="1287" y="56"/>
                    </a:lnTo>
                    <a:lnTo>
                      <a:pt x="1278" y="54"/>
                    </a:lnTo>
                    <a:lnTo>
                      <a:pt x="1269" y="52"/>
                    </a:lnTo>
                    <a:lnTo>
                      <a:pt x="1269" y="52"/>
                    </a:lnTo>
                    <a:lnTo>
                      <a:pt x="1260" y="47"/>
                    </a:lnTo>
                    <a:lnTo>
                      <a:pt x="1256" y="45"/>
                    </a:lnTo>
                    <a:lnTo>
                      <a:pt x="1251" y="49"/>
                    </a:lnTo>
                    <a:lnTo>
                      <a:pt x="1251" y="49"/>
                    </a:lnTo>
                    <a:lnTo>
                      <a:pt x="1249" y="51"/>
                    </a:lnTo>
                    <a:lnTo>
                      <a:pt x="1247" y="54"/>
                    </a:lnTo>
                    <a:lnTo>
                      <a:pt x="1247" y="54"/>
                    </a:lnTo>
                    <a:lnTo>
                      <a:pt x="1243" y="54"/>
                    </a:lnTo>
                    <a:lnTo>
                      <a:pt x="1240" y="54"/>
                    </a:lnTo>
                    <a:lnTo>
                      <a:pt x="1240" y="54"/>
                    </a:lnTo>
                    <a:lnTo>
                      <a:pt x="1236" y="56"/>
                    </a:lnTo>
                    <a:lnTo>
                      <a:pt x="1236" y="58"/>
                    </a:lnTo>
                    <a:lnTo>
                      <a:pt x="1238" y="62"/>
                    </a:lnTo>
                    <a:lnTo>
                      <a:pt x="1242" y="62"/>
                    </a:lnTo>
                    <a:lnTo>
                      <a:pt x="1242" y="62"/>
                    </a:lnTo>
                    <a:lnTo>
                      <a:pt x="1253" y="62"/>
                    </a:lnTo>
                    <a:lnTo>
                      <a:pt x="1258" y="62"/>
                    </a:lnTo>
                    <a:lnTo>
                      <a:pt x="1263" y="63"/>
                    </a:lnTo>
                    <a:lnTo>
                      <a:pt x="1263" y="63"/>
                    </a:lnTo>
                    <a:lnTo>
                      <a:pt x="1267" y="65"/>
                    </a:lnTo>
                    <a:lnTo>
                      <a:pt x="1269" y="69"/>
                    </a:lnTo>
                    <a:lnTo>
                      <a:pt x="1267" y="71"/>
                    </a:lnTo>
                    <a:lnTo>
                      <a:pt x="1265" y="74"/>
                    </a:lnTo>
                    <a:lnTo>
                      <a:pt x="1265" y="74"/>
                    </a:lnTo>
                    <a:lnTo>
                      <a:pt x="1260" y="76"/>
                    </a:lnTo>
                    <a:lnTo>
                      <a:pt x="1254" y="74"/>
                    </a:lnTo>
                    <a:lnTo>
                      <a:pt x="1243" y="71"/>
                    </a:lnTo>
                    <a:lnTo>
                      <a:pt x="1243" y="71"/>
                    </a:lnTo>
                    <a:lnTo>
                      <a:pt x="1234" y="71"/>
                    </a:lnTo>
                    <a:lnTo>
                      <a:pt x="1229" y="71"/>
                    </a:lnTo>
                    <a:lnTo>
                      <a:pt x="1225" y="71"/>
                    </a:lnTo>
                    <a:lnTo>
                      <a:pt x="1225" y="71"/>
                    </a:lnTo>
                    <a:lnTo>
                      <a:pt x="1220" y="67"/>
                    </a:lnTo>
                    <a:lnTo>
                      <a:pt x="1216" y="63"/>
                    </a:lnTo>
                    <a:lnTo>
                      <a:pt x="1216" y="63"/>
                    </a:lnTo>
                    <a:lnTo>
                      <a:pt x="1213" y="62"/>
                    </a:lnTo>
                    <a:lnTo>
                      <a:pt x="1209" y="62"/>
                    </a:lnTo>
                    <a:lnTo>
                      <a:pt x="1202" y="65"/>
                    </a:lnTo>
                    <a:lnTo>
                      <a:pt x="1196" y="71"/>
                    </a:lnTo>
                    <a:lnTo>
                      <a:pt x="1189" y="76"/>
                    </a:lnTo>
                    <a:lnTo>
                      <a:pt x="1189" y="76"/>
                    </a:lnTo>
                    <a:lnTo>
                      <a:pt x="1186" y="76"/>
                    </a:lnTo>
                    <a:lnTo>
                      <a:pt x="1182" y="74"/>
                    </a:lnTo>
                    <a:lnTo>
                      <a:pt x="1178" y="74"/>
                    </a:lnTo>
                    <a:lnTo>
                      <a:pt x="1175" y="74"/>
                    </a:lnTo>
                    <a:lnTo>
                      <a:pt x="1175" y="74"/>
                    </a:lnTo>
                    <a:lnTo>
                      <a:pt x="1173" y="78"/>
                    </a:lnTo>
                    <a:lnTo>
                      <a:pt x="1175" y="80"/>
                    </a:lnTo>
                    <a:lnTo>
                      <a:pt x="1182" y="81"/>
                    </a:lnTo>
                    <a:lnTo>
                      <a:pt x="1182" y="81"/>
                    </a:lnTo>
                    <a:lnTo>
                      <a:pt x="1187" y="81"/>
                    </a:lnTo>
                    <a:lnTo>
                      <a:pt x="1191" y="81"/>
                    </a:lnTo>
                    <a:lnTo>
                      <a:pt x="1191" y="85"/>
                    </a:lnTo>
                    <a:lnTo>
                      <a:pt x="1191" y="85"/>
                    </a:lnTo>
                    <a:lnTo>
                      <a:pt x="1182" y="85"/>
                    </a:lnTo>
                    <a:lnTo>
                      <a:pt x="1177" y="87"/>
                    </a:lnTo>
                    <a:lnTo>
                      <a:pt x="1177" y="89"/>
                    </a:lnTo>
                    <a:lnTo>
                      <a:pt x="1177" y="90"/>
                    </a:lnTo>
                    <a:lnTo>
                      <a:pt x="1177" y="90"/>
                    </a:lnTo>
                    <a:lnTo>
                      <a:pt x="1184" y="89"/>
                    </a:lnTo>
                    <a:lnTo>
                      <a:pt x="1195" y="87"/>
                    </a:lnTo>
                    <a:lnTo>
                      <a:pt x="1205" y="87"/>
                    </a:lnTo>
                    <a:lnTo>
                      <a:pt x="1207" y="89"/>
                    </a:lnTo>
                    <a:lnTo>
                      <a:pt x="1209" y="92"/>
                    </a:lnTo>
                    <a:lnTo>
                      <a:pt x="1209" y="92"/>
                    </a:lnTo>
                    <a:lnTo>
                      <a:pt x="1207" y="94"/>
                    </a:lnTo>
                    <a:lnTo>
                      <a:pt x="1204" y="96"/>
                    </a:lnTo>
                    <a:lnTo>
                      <a:pt x="1195" y="98"/>
                    </a:lnTo>
                    <a:lnTo>
                      <a:pt x="1186" y="98"/>
                    </a:lnTo>
                    <a:lnTo>
                      <a:pt x="1184" y="98"/>
                    </a:lnTo>
                    <a:lnTo>
                      <a:pt x="1182" y="101"/>
                    </a:lnTo>
                    <a:lnTo>
                      <a:pt x="1182" y="101"/>
                    </a:lnTo>
                    <a:lnTo>
                      <a:pt x="1184" y="103"/>
                    </a:lnTo>
                    <a:lnTo>
                      <a:pt x="1186" y="105"/>
                    </a:lnTo>
                    <a:lnTo>
                      <a:pt x="1193" y="103"/>
                    </a:lnTo>
                    <a:lnTo>
                      <a:pt x="1193" y="103"/>
                    </a:lnTo>
                    <a:lnTo>
                      <a:pt x="1200" y="101"/>
                    </a:lnTo>
                    <a:lnTo>
                      <a:pt x="1200" y="101"/>
                    </a:lnTo>
                    <a:lnTo>
                      <a:pt x="1209" y="101"/>
                    </a:lnTo>
                    <a:lnTo>
                      <a:pt x="1216" y="101"/>
                    </a:lnTo>
                    <a:lnTo>
                      <a:pt x="1216" y="101"/>
                    </a:lnTo>
                    <a:lnTo>
                      <a:pt x="1224" y="105"/>
                    </a:lnTo>
                    <a:lnTo>
                      <a:pt x="1227" y="105"/>
                    </a:lnTo>
                    <a:lnTo>
                      <a:pt x="1231" y="103"/>
                    </a:lnTo>
                    <a:lnTo>
                      <a:pt x="1231" y="103"/>
                    </a:lnTo>
                    <a:lnTo>
                      <a:pt x="1234" y="100"/>
                    </a:lnTo>
                    <a:lnTo>
                      <a:pt x="1238" y="101"/>
                    </a:lnTo>
                    <a:lnTo>
                      <a:pt x="1240" y="103"/>
                    </a:lnTo>
                    <a:lnTo>
                      <a:pt x="1240" y="103"/>
                    </a:lnTo>
                    <a:lnTo>
                      <a:pt x="1242" y="107"/>
                    </a:lnTo>
                    <a:lnTo>
                      <a:pt x="1243" y="109"/>
                    </a:lnTo>
                    <a:lnTo>
                      <a:pt x="1247" y="110"/>
                    </a:lnTo>
                    <a:lnTo>
                      <a:pt x="1247" y="110"/>
                    </a:lnTo>
                    <a:lnTo>
                      <a:pt x="1251" y="112"/>
                    </a:lnTo>
                    <a:lnTo>
                      <a:pt x="1256" y="110"/>
                    </a:lnTo>
                    <a:lnTo>
                      <a:pt x="1265" y="107"/>
                    </a:lnTo>
                    <a:lnTo>
                      <a:pt x="1265" y="107"/>
                    </a:lnTo>
                    <a:lnTo>
                      <a:pt x="1267" y="103"/>
                    </a:lnTo>
                    <a:lnTo>
                      <a:pt x="1269" y="101"/>
                    </a:lnTo>
                    <a:lnTo>
                      <a:pt x="1271" y="100"/>
                    </a:lnTo>
                    <a:lnTo>
                      <a:pt x="1274" y="98"/>
                    </a:lnTo>
                    <a:lnTo>
                      <a:pt x="1274" y="98"/>
                    </a:lnTo>
                    <a:lnTo>
                      <a:pt x="1281" y="100"/>
                    </a:lnTo>
                    <a:lnTo>
                      <a:pt x="1291" y="101"/>
                    </a:lnTo>
                    <a:lnTo>
                      <a:pt x="1291" y="101"/>
                    </a:lnTo>
                    <a:lnTo>
                      <a:pt x="1309" y="101"/>
                    </a:lnTo>
                    <a:lnTo>
                      <a:pt x="1325" y="101"/>
                    </a:lnTo>
                    <a:lnTo>
                      <a:pt x="1325" y="101"/>
                    </a:lnTo>
                    <a:lnTo>
                      <a:pt x="1336" y="100"/>
                    </a:lnTo>
                    <a:lnTo>
                      <a:pt x="1347" y="96"/>
                    </a:lnTo>
                    <a:lnTo>
                      <a:pt x="1347" y="96"/>
                    </a:lnTo>
                    <a:lnTo>
                      <a:pt x="1354" y="92"/>
                    </a:lnTo>
                    <a:lnTo>
                      <a:pt x="1363" y="89"/>
                    </a:lnTo>
                    <a:lnTo>
                      <a:pt x="1363" y="89"/>
                    </a:lnTo>
                    <a:lnTo>
                      <a:pt x="1368" y="87"/>
                    </a:lnTo>
                    <a:lnTo>
                      <a:pt x="1376" y="87"/>
                    </a:lnTo>
                    <a:lnTo>
                      <a:pt x="1383" y="87"/>
                    </a:lnTo>
                    <a:lnTo>
                      <a:pt x="1388" y="89"/>
                    </a:lnTo>
                    <a:lnTo>
                      <a:pt x="1388" y="89"/>
                    </a:lnTo>
                    <a:lnTo>
                      <a:pt x="1392" y="92"/>
                    </a:lnTo>
                    <a:lnTo>
                      <a:pt x="1394" y="96"/>
                    </a:lnTo>
                    <a:lnTo>
                      <a:pt x="1390" y="98"/>
                    </a:lnTo>
                    <a:lnTo>
                      <a:pt x="1386" y="100"/>
                    </a:lnTo>
                    <a:lnTo>
                      <a:pt x="1374" y="101"/>
                    </a:lnTo>
                    <a:lnTo>
                      <a:pt x="1367" y="103"/>
                    </a:lnTo>
                    <a:lnTo>
                      <a:pt x="1367" y="103"/>
                    </a:lnTo>
                    <a:lnTo>
                      <a:pt x="1376" y="105"/>
                    </a:lnTo>
                    <a:lnTo>
                      <a:pt x="1379" y="109"/>
                    </a:lnTo>
                    <a:lnTo>
                      <a:pt x="1379" y="109"/>
                    </a:lnTo>
                    <a:lnTo>
                      <a:pt x="1377" y="112"/>
                    </a:lnTo>
                    <a:lnTo>
                      <a:pt x="1377" y="112"/>
                    </a:lnTo>
                    <a:lnTo>
                      <a:pt x="1374" y="112"/>
                    </a:lnTo>
                    <a:lnTo>
                      <a:pt x="1368" y="112"/>
                    </a:lnTo>
                    <a:lnTo>
                      <a:pt x="1358" y="112"/>
                    </a:lnTo>
                    <a:lnTo>
                      <a:pt x="1358" y="112"/>
                    </a:lnTo>
                    <a:lnTo>
                      <a:pt x="1348" y="112"/>
                    </a:lnTo>
                    <a:lnTo>
                      <a:pt x="1332" y="112"/>
                    </a:lnTo>
                    <a:lnTo>
                      <a:pt x="1323" y="114"/>
                    </a:lnTo>
                    <a:lnTo>
                      <a:pt x="1318" y="116"/>
                    </a:lnTo>
                    <a:lnTo>
                      <a:pt x="1314" y="119"/>
                    </a:lnTo>
                    <a:lnTo>
                      <a:pt x="1312" y="121"/>
                    </a:lnTo>
                    <a:lnTo>
                      <a:pt x="1314" y="123"/>
                    </a:lnTo>
                    <a:lnTo>
                      <a:pt x="1314" y="123"/>
                    </a:lnTo>
                    <a:lnTo>
                      <a:pt x="1316" y="128"/>
                    </a:lnTo>
                    <a:lnTo>
                      <a:pt x="1320" y="132"/>
                    </a:lnTo>
                    <a:lnTo>
                      <a:pt x="1320" y="132"/>
                    </a:lnTo>
                    <a:lnTo>
                      <a:pt x="1327" y="134"/>
                    </a:lnTo>
                    <a:lnTo>
                      <a:pt x="1329" y="134"/>
                    </a:lnTo>
                    <a:lnTo>
                      <a:pt x="1330" y="136"/>
                    </a:lnTo>
                    <a:lnTo>
                      <a:pt x="1330" y="136"/>
                    </a:lnTo>
                    <a:lnTo>
                      <a:pt x="1330" y="139"/>
                    </a:lnTo>
                    <a:lnTo>
                      <a:pt x="1329" y="139"/>
                    </a:lnTo>
                    <a:lnTo>
                      <a:pt x="1321" y="139"/>
                    </a:lnTo>
                    <a:lnTo>
                      <a:pt x="1321" y="139"/>
                    </a:lnTo>
                    <a:lnTo>
                      <a:pt x="1310" y="136"/>
                    </a:lnTo>
                    <a:lnTo>
                      <a:pt x="1301" y="130"/>
                    </a:lnTo>
                    <a:lnTo>
                      <a:pt x="1292" y="123"/>
                    </a:lnTo>
                    <a:lnTo>
                      <a:pt x="1281" y="116"/>
                    </a:lnTo>
                    <a:lnTo>
                      <a:pt x="1281" y="116"/>
                    </a:lnTo>
                    <a:lnTo>
                      <a:pt x="1274" y="114"/>
                    </a:lnTo>
                    <a:lnTo>
                      <a:pt x="1267" y="114"/>
                    </a:lnTo>
                    <a:lnTo>
                      <a:pt x="1260" y="114"/>
                    </a:lnTo>
                    <a:lnTo>
                      <a:pt x="1254" y="116"/>
                    </a:lnTo>
                    <a:lnTo>
                      <a:pt x="1254" y="116"/>
                    </a:lnTo>
                    <a:lnTo>
                      <a:pt x="1249" y="118"/>
                    </a:lnTo>
                    <a:lnTo>
                      <a:pt x="1245" y="123"/>
                    </a:lnTo>
                    <a:lnTo>
                      <a:pt x="1245" y="123"/>
                    </a:lnTo>
                    <a:lnTo>
                      <a:pt x="1243" y="130"/>
                    </a:lnTo>
                    <a:lnTo>
                      <a:pt x="1242" y="132"/>
                    </a:lnTo>
                    <a:lnTo>
                      <a:pt x="1240" y="134"/>
                    </a:lnTo>
                    <a:lnTo>
                      <a:pt x="1240" y="134"/>
                    </a:lnTo>
                    <a:lnTo>
                      <a:pt x="1236" y="134"/>
                    </a:lnTo>
                    <a:lnTo>
                      <a:pt x="1233" y="132"/>
                    </a:lnTo>
                    <a:lnTo>
                      <a:pt x="1229" y="128"/>
                    </a:lnTo>
                    <a:lnTo>
                      <a:pt x="1220" y="118"/>
                    </a:lnTo>
                    <a:lnTo>
                      <a:pt x="1220" y="118"/>
                    </a:lnTo>
                    <a:lnTo>
                      <a:pt x="1216" y="116"/>
                    </a:lnTo>
                    <a:lnTo>
                      <a:pt x="1213" y="116"/>
                    </a:lnTo>
                    <a:lnTo>
                      <a:pt x="1204" y="116"/>
                    </a:lnTo>
                    <a:lnTo>
                      <a:pt x="1204" y="116"/>
                    </a:lnTo>
                    <a:lnTo>
                      <a:pt x="1191" y="118"/>
                    </a:lnTo>
                    <a:lnTo>
                      <a:pt x="1186" y="118"/>
                    </a:lnTo>
                    <a:lnTo>
                      <a:pt x="1180" y="116"/>
                    </a:lnTo>
                    <a:lnTo>
                      <a:pt x="1180" y="116"/>
                    </a:lnTo>
                    <a:lnTo>
                      <a:pt x="1171" y="110"/>
                    </a:lnTo>
                    <a:lnTo>
                      <a:pt x="1164" y="103"/>
                    </a:lnTo>
                    <a:lnTo>
                      <a:pt x="1158" y="94"/>
                    </a:lnTo>
                    <a:lnTo>
                      <a:pt x="1151" y="87"/>
                    </a:lnTo>
                    <a:lnTo>
                      <a:pt x="1151" y="87"/>
                    </a:lnTo>
                    <a:lnTo>
                      <a:pt x="1144" y="83"/>
                    </a:lnTo>
                    <a:lnTo>
                      <a:pt x="1137" y="81"/>
                    </a:lnTo>
                    <a:lnTo>
                      <a:pt x="1122" y="78"/>
                    </a:lnTo>
                    <a:lnTo>
                      <a:pt x="1122" y="78"/>
                    </a:lnTo>
                    <a:lnTo>
                      <a:pt x="1115" y="78"/>
                    </a:lnTo>
                    <a:lnTo>
                      <a:pt x="1106" y="81"/>
                    </a:lnTo>
                    <a:lnTo>
                      <a:pt x="1104" y="81"/>
                    </a:lnTo>
                    <a:lnTo>
                      <a:pt x="1104" y="83"/>
                    </a:lnTo>
                    <a:lnTo>
                      <a:pt x="1106" y="85"/>
                    </a:lnTo>
                    <a:lnTo>
                      <a:pt x="1110" y="87"/>
                    </a:lnTo>
                    <a:lnTo>
                      <a:pt x="1110" y="87"/>
                    </a:lnTo>
                    <a:lnTo>
                      <a:pt x="1115" y="87"/>
                    </a:lnTo>
                    <a:lnTo>
                      <a:pt x="1117" y="89"/>
                    </a:lnTo>
                    <a:lnTo>
                      <a:pt x="1117" y="92"/>
                    </a:lnTo>
                    <a:lnTo>
                      <a:pt x="1113" y="92"/>
                    </a:lnTo>
                    <a:lnTo>
                      <a:pt x="1113" y="92"/>
                    </a:lnTo>
                    <a:lnTo>
                      <a:pt x="1102" y="92"/>
                    </a:lnTo>
                    <a:lnTo>
                      <a:pt x="1099" y="94"/>
                    </a:lnTo>
                    <a:lnTo>
                      <a:pt x="1097" y="96"/>
                    </a:lnTo>
                    <a:lnTo>
                      <a:pt x="1097" y="98"/>
                    </a:lnTo>
                    <a:lnTo>
                      <a:pt x="1097" y="98"/>
                    </a:lnTo>
                    <a:lnTo>
                      <a:pt x="1100" y="101"/>
                    </a:lnTo>
                    <a:lnTo>
                      <a:pt x="1106" y="101"/>
                    </a:lnTo>
                    <a:lnTo>
                      <a:pt x="1115" y="101"/>
                    </a:lnTo>
                    <a:lnTo>
                      <a:pt x="1115" y="101"/>
                    </a:lnTo>
                    <a:close/>
                    <a:moveTo>
                      <a:pt x="1240" y="597"/>
                    </a:moveTo>
                    <a:lnTo>
                      <a:pt x="1240" y="597"/>
                    </a:lnTo>
                    <a:lnTo>
                      <a:pt x="1236" y="601"/>
                    </a:lnTo>
                    <a:lnTo>
                      <a:pt x="1236" y="604"/>
                    </a:lnTo>
                    <a:lnTo>
                      <a:pt x="1238" y="608"/>
                    </a:lnTo>
                    <a:lnTo>
                      <a:pt x="1242" y="612"/>
                    </a:lnTo>
                    <a:lnTo>
                      <a:pt x="1247" y="615"/>
                    </a:lnTo>
                    <a:lnTo>
                      <a:pt x="1251" y="615"/>
                    </a:lnTo>
                    <a:lnTo>
                      <a:pt x="1256" y="615"/>
                    </a:lnTo>
                    <a:lnTo>
                      <a:pt x="1260" y="613"/>
                    </a:lnTo>
                    <a:lnTo>
                      <a:pt x="1260" y="613"/>
                    </a:lnTo>
                    <a:lnTo>
                      <a:pt x="1263" y="610"/>
                    </a:lnTo>
                    <a:lnTo>
                      <a:pt x="1265" y="606"/>
                    </a:lnTo>
                    <a:lnTo>
                      <a:pt x="1265" y="597"/>
                    </a:lnTo>
                    <a:lnTo>
                      <a:pt x="1265" y="593"/>
                    </a:lnTo>
                    <a:lnTo>
                      <a:pt x="1267" y="590"/>
                    </a:lnTo>
                    <a:lnTo>
                      <a:pt x="1271" y="588"/>
                    </a:lnTo>
                    <a:lnTo>
                      <a:pt x="1276" y="588"/>
                    </a:lnTo>
                    <a:lnTo>
                      <a:pt x="1276" y="588"/>
                    </a:lnTo>
                    <a:lnTo>
                      <a:pt x="1278" y="590"/>
                    </a:lnTo>
                    <a:lnTo>
                      <a:pt x="1280" y="595"/>
                    </a:lnTo>
                    <a:lnTo>
                      <a:pt x="1281" y="603"/>
                    </a:lnTo>
                    <a:lnTo>
                      <a:pt x="1283" y="606"/>
                    </a:lnTo>
                    <a:lnTo>
                      <a:pt x="1283" y="606"/>
                    </a:lnTo>
                    <a:lnTo>
                      <a:pt x="1291" y="610"/>
                    </a:lnTo>
                    <a:lnTo>
                      <a:pt x="1298" y="610"/>
                    </a:lnTo>
                    <a:lnTo>
                      <a:pt x="1298" y="610"/>
                    </a:lnTo>
                    <a:lnTo>
                      <a:pt x="1301" y="610"/>
                    </a:lnTo>
                    <a:lnTo>
                      <a:pt x="1307" y="610"/>
                    </a:lnTo>
                    <a:lnTo>
                      <a:pt x="1307" y="610"/>
                    </a:lnTo>
                    <a:lnTo>
                      <a:pt x="1307" y="606"/>
                    </a:lnTo>
                    <a:lnTo>
                      <a:pt x="1307" y="603"/>
                    </a:lnTo>
                    <a:lnTo>
                      <a:pt x="1307" y="599"/>
                    </a:lnTo>
                    <a:lnTo>
                      <a:pt x="1303" y="597"/>
                    </a:lnTo>
                    <a:lnTo>
                      <a:pt x="1303" y="597"/>
                    </a:lnTo>
                    <a:lnTo>
                      <a:pt x="1301" y="597"/>
                    </a:lnTo>
                    <a:lnTo>
                      <a:pt x="1298" y="595"/>
                    </a:lnTo>
                    <a:lnTo>
                      <a:pt x="1298" y="595"/>
                    </a:lnTo>
                    <a:lnTo>
                      <a:pt x="1291" y="592"/>
                    </a:lnTo>
                    <a:lnTo>
                      <a:pt x="1287" y="586"/>
                    </a:lnTo>
                    <a:lnTo>
                      <a:pt x="1287" y="586"/>
                    </a:lnTo>
                    <a:lnTo>
                      <a:pt x="1278" y="575"/>
                    </a:lnTo>
                    <a:lnTo>
                      <a:pt x="1272" y="570"/>
                    </a:lnTo>
                    <a:lnTo>
                      <a:pt x="1267" y="566"/>
                    </a:lnTo>
                    <a:lnTo>
                      <a:pt x="1267" y="566"/>
                    </a:lnTo>
                    <a:lnTo>
                      <a:pt x="1260" y="566"/>
                    </a:lnTo>
                    <a:lnTo>
                      <a:pt x="1251" y="570"/>
                    </a:lnTo>
                    <a:lnTo>
                      <a:pt x="1251" y="570"/>
                    </a:lnTo>
                    <a:lnTo>
                      <a:pt x="1245" y="574"/>
                    </a:lnTo>
                    <a:lnTo>
                      <a:pt x="1245" y="574"/>
                    </a:lnTo>
                    <a:lnTo>
                      <a:pt x="1243" y="577"/>
                    </a:lnTo>
                    <a:lnTo>
                      <a:pt x="1245" y="581"/>
                    </a:lnTo>
                    <a:lnTo>
                      <a:pt x="1247" y="588"/>
                    </a:lnTo>
                    <a:lnTo>
                      <a:pt x="1247" y="588"/>
                    </a:lnTo>
                    <a:lnTo>
                      <a:pt x="1247" y="592"/>
                    </a:lnTo>
                    <a:lnTo>
                      <a:pt x="1245" y="593"/>
                    </a:lnTo>
                    <a:lnTo>
                      <a:pt x="1240" y="597"/>
                    </a:lnTo>
                    <a:lnTo>
                      <a:pt x="1240" y="597"/>
                    </a:lnTo>
                    <a:close/>
                    <a:moveTo>
                      <a:pt x="1577" y="631"/>
                    </a:moveTo>
                    <a:lnTo>
                      <a:pt x="1577" y="631"/>
                    </a:lnTo>
                    <a:lnTo>
                      <a:pt x="1580" y="633"/>
                    </a:lnTo>
                    <a:lnTo>
                      <a:pt x="1582" y="633"/>
                    </a:lnTo>
                    <a:lnTo>
                      <a:pt x="1584" y="630"/>
                    </a:lnTo>
                    <a:lnTo>
                      <a:pt x="1586" y="624"/>
                    </a:lnTo>
                    <a:lnTo>
                      <a:pt x="1584" y="621"/>
                    </a:lnTo>
                    <a:lnTo>
                      <a:pt x="1580" y="621"/>
                    </a:lnTo>
                    <a:lnTo>
                      <a:pt x="1580" y="621"/>
                    </a:lnTo>
                    <a:lnTo>
                      <a:pt x="1578" y="621"/>
                    </a:lnTo>
                    <a:lnTo>
                      <a:pt x="1577" y="621"/>
                    </a:lnTo>
                    <a:lnTo>
                      <a:pt x="1575" y="624"/>
                    </a:lnTo>
                    <a:lnTo>
                      <a:pt x="1575" y="628"/>
                    </a:lnTo>
                    <a:lnTo>
                      <a:pt x="1577" y="631"/>
                    </a:lnTo>
                    <a:lnTo>
                      <a:pt x="1577" y="631"/>
                    </a:lnTo>
                    <a:close/>
                    <a:moveTo>
                      <a:pt x="1354" y="434"/>
                    </a:moveTo>
                    <a:lnTo>
                      <a:pt x="1354" y="434"/>
                    </a:lnTo>
                    <a:lnTo>
                      <a:pt x="1350" y="434"/>
                    </a:lnTo>
                    <a:lnTo>
                      <a:pt x="1350" y="434"/>
                    </a:lnTo>
                    <a:lnTo>
                      <a:pt x="1343" y="434"/>
                    </a:lnTo>
                    <a:lnTo>
                      <a:pt x="1336" y="436"/>
                    </a:lnTo>
                    <a:lnTo>
                      <a:pt x="1332" y="440"/>
                    </a:lnTo>
                    <a:lnTo>
                      <a:pt x="1330" y="443"/>
                    </a:lnTo>
                    <a:lnTo>
                      <a:pt x="1330" y="445"/>
                    </a:lnTo>
                    <a:lnTo>
                      <a:pt x="1330" y="445"/>
                    </a:lnTo>
                    <a:lnTo>
                      <a:pt x="1334" y="451"/>
                    </a:lnTo>
                    <a:lnTo>
                      <a:pt x="1339" y="454"/>
                    </a:lnTo>
                    <a:lnTo>
                      <a:pt x="1347" y="456"/>
                    </a:lnTo>
                    <a:lnTo>
                      <a:pt x="1352" y="456"/>
                    </a:lnTo>
                    <a:lnTo>
                      <a:pt x="1352" y="456"/>
                    </a:lnTo>
                    <a:lnTo>
                      <a:pt x="1358" y="451"/>
                    </a:lnTo>
                    <a:lnTo>
                      <a:pt x="1361" y="445"/>
                    </a:lnTo>
                    <a:lnTo>
                      <a:pt x="1359" y="438"/>
                    </a:lnTo>
                    <a:lnTo>
                      <a:pt x="1358" y="436"/>
                    </a:lnTo>
                    <a:lnTo>
                      <a:pt x="1354" y="434"/>
                    </a:lnTo>
                    <a:lnTo>
                      <a:pt x="1354" y="434"/>
                    </a:lnTo>
                    <a:close/>
                    <a:moveTo>
                      <a:pt x="1709" y="919"/>
                    </a:moveTo>
                    <a:lnTo>
                      <a:pt x="1709" y="919"/>
                    </a:lnTo>
                    <a:lnTo>
                      <a:pt x="1710" y="912"/>
                    </a:lnTo>
                    <a:lnTo>
                      <a:pt x="1709" y="908"/>
                    </a:lnTo>
                    <a:lnTo>
                      <a:pt x="1705" y="907"/>
                    </a:lnTo>
                    <a:lnTo>
                      <a:pt x="1705" y="907"/>
                    </a:lnTo>
                    <a:lnTo>
                      <a:pt x="1700" y="907"/>
                    </a:lnTo>
                    <a:lnTo>
                      <a:pt x="1700" y="907"/>
                    </a:lnTo>
                    <a:lnTo>
                      <a:pt x="1696" y="908"/>
                    </a:lnTo>
                    <a:lnTo>
                      <a:pt x="1694" y="910"/>
                    </a:lnTo>
                    <a:lnTo>
                      <a:pt x="1691" y="917"/>
                    </a:lnTo>
                    <a:lnTo>
                      <a:pt x="1689" y="932"/>
                    </a:lnTo>
                    <a:lnTo>
                      <a:pt x="1689" y="932"/>
                    </a:lnTo>
                    <a:lnTo>
                      <a:pt x="1687" y="937"/>
                    </a:lnTo>
                    <a:lnTo>
                      <a:pt x="1683" y="943"/>
                    </a:lnTo>
                    <a:lnTo>
                      <a:pt x="1674" y="954"/>
                    </a:lnTo>
                    <a:lnTo>
                      <a:pt x="1665" y="964"/>
                    </a:lnTo>
                    <a:lnTo>
                      <a:pt x="1662" y="972"/>
                    </a:lnTo>
                    <a:lnTo>
                      <a:pt x="1662" y="977"/>
                    </a:lnTo>
                    <a:lnTo>
                      <a:pt x="1662" y="977"/>
                    </a:lnTo>
                    <a:lnTo>
                      <a:pt x="1662" y="984"/>
                    </a:lnTo>
                    <a:lnTo>
                      <a:pt x="1665" y="990"/>
                    </a:lnTo>
                    <a:lnTo>
                      <a:pt x="1669" y="995"/>
                    </a:lnTo>
                    <a:lnTo>
                      <a:pt x="1674" y="999"/>
                    </a:lnTo>
                    <a:lnTo>
                      <a:pt x="1680" y="1001"/>
                    </a:lnTo>
                    <a:lnTo>
                      <a:pt x="1685" y="1001"/>
                    </a:lnTo>
                    <a:lnTo>
                      <a:pt x="1700" y="1001"/>
                    </a:lnTo>
                    <a:lnTo>
                      <a:pt x="1700" y="1001"/>
                    </a:lnTo>
                    <a:lnTo>
                      <a:pt x="1712" y="1001"/>
                    </a:lnTo>
                    <a:lnTo>
                      <a:pt x="1727" y="1002"/>
                    </a:lnTo>
                    <a:lnTo>
                      <a:pt x="1727" y="1002"/>
                    </a:lnTo>
                    <a:lnTo>
                      <a:pt x="1732" y="1004"/>
                    </a:lnTo>
                    <a:lnTo>
                      <a:pt x="1738" y="1006"/>
                    </a:lnTo>
                    <a:lnTo>
                      <a:pt x="1743" y="1010"/>
                    </a:lnTo>
                    <a:lnTo>
                      <a:pt x="1748" y="1011"/>
                    </a:lnTo>
                    <a:lnTo>
                      <a:pt x="1748" y="1011"/>
                    </a:lnTo>
                    <a:lnTo>
                      <a:pt x="1754" y="1011"/>
                    </a:lnTo>
                    <a:lnTo>
                      <a:pt x="1758" y="1010"/>
                    </a:lnTo>
                    <a:lnTo>
                      <a:pt x="1763" y="1006"/>
                    </a:lnTo>
                    <a:lnTo>
                      <a:pt x="1765" y="1001"/>
                    </a:lnTo>
                    <a:lnTo>
                      <a:pt x="1765" y="1001"/>
                    </a:lnTo>
                    <a:lnTo>
                      <a:pt x="1767" y="995"/>
                    </a:lnTo>
                    <a:lnTo>
                      <a:pt x="1765" y="990"/>
                    </a:lnTo>
                    <a:lnTo>
                      <a:pt x="1761" y="984"/>
                    </a:lnTo>
                    <a:lnTo>
                      <a:pt x="1756" y="981"/>
                    </a:lnTo>
                    <a:lnTo>
                      <a:pt x="1756" y="981"/>
                    </a:lnTo>
                    <a:lnTo>
                      <a:pt x="1748" y="975"/>
                    </a:lnTo>
                    <a:lnTo>
                      <a:pt x="1743" y="968"/>
                    </a:lnTo>
                    <a:lnTo>
                      <a:pt x="1743" y="968"/>
                    </a:lnTo>
                    <a:lnTo>
                      <a:pt x="1739" y="961"/>
                    </a:lnTo>
                    <a:lnTo>
                      <a:pt x="1734" y="955"/>
                    </a:lnTo>
                    <a:lnTo>
                      <a:pt x="1729" y="952"/>
                    </a:lnTo>
                    <a:lnTo>
                      <a:pt x="1725" y="952"/>
                    </a:lnTo>
                    <a:lnTo>
                      <a:pt x="1721" y="954"/>
                    </a:lnTo>
                    <a:lnTo>
                      <a:pt x="1721" y="954"/>
                    </a:lnTo>
                    <a:lnTo>
                      <a:pt x="1716" y="955"/>
                    </a:lnTo>
                    <a:lnTo>
                      <a:pt x="1712" y="957"/>
                    </a:lnTo>
                    <a:lnTo>
                      <a:pt x="1712" y="957"/>
                    </a:lnTo>
                    <a:lnTo>
                      <a:pt x="1707" y="957"/>
                    </a:lnTo>
                    <a:lnTo>
                      <a:pt x="1701" y="954"/>
                    </a:lnTo>
                    <a:lnTo>
                      <a:pt x="1701" y="954"/>
                    </a:lnTo>
                    <a:lnTo>
                      <a:pt x="1700" y="950"/>
                    </a:lnTo>
                    <a:lnTo>
                      <a:pt x="1700" y="946"/>
                    </a:lnTo>
                    <a:lnTo>
                      <a:pt x="1703" y="939"/>
                    </a:lnTo>
                    <a:lnTo>
                      <a:pt x="1703" y="939"/>
                    </a:lnTo>
                    <a:lnTo>
                      <a:pt x="1709" y="919"/>
                    </a:lnTo>
                    <a:lnTo>
                      <a:pt x="1709" y="919"/>
                    </a:lnTo>
                    <a:close/>
                    <a:moveTo>
                      <a:pt x="1453" y="1581"/>
                    </a:moveTo>
                    <a:lnTo>
                      <a:pt x="1453" y="1581"/>
                    </a:lnTo>
                    <a:lnTo>
                      <a:pt x="1453" y="1587"/>
                    </a:lnTo>
                    <a:lnTo>
                      <a:pt x="1452" y="1592"/>
                    </a:lnTo>
                    <a:lnTo>
                      <a:pt x="1452" y="1592"/>
                    </a:lnTo>
                    <a:lnTo>
                      <a:pt x="1448" y="1594"/>
                    </a:lnTo>
                    <a:lnTo>
                      <a:pt x="1446" y="1594"/>
                    </a:lnTo>
                    <a:lnTo>
                      <a:pt x="1439" y="1592"/>
                    </a:lnTo>
                    <a:lnTo>
                      <a:pt x="1439" y="1592"/>
                    </a:lnTo>
                    <a:lnTo>
                      <a:pt x="1434" y="1590"/>
                    </a:lnTo>
                    <a:lnTo>
                      <a:pt x="1426" y="1590"/>
                    </a:lnTo>
                    <a:lnTo>
                      <a:pt x="1426" y="1590"/>
                    </a:lnTo>
                    <a:lnTo>
                      <a:pt x="1423" y="1590"/>
                    </a:lnTo>
                    <a:lnTo>
                      <a:pt x="1419" y="1592"/>
                    </a:lnTo>
                    <a:lnTo>
                      <a:pt x="1419" y="1596"/>
                    </a:lnTo>
                    <a:lnTo>
                      <a:pt x="1419" y="1600"/>
                    </a:lnTo>
                    <a:lnTo>
                      <a:pt x="1419" y="1600"/>
                    </a:lnTo>
                    <a:lnTo>
                      <a:pt x="1423" y="1601"/>
                    </a:lnTo>
                    <a:lnTo>
                      <a:pt x="1428" y="1603"/>
                    </a:lnTo>
                    <a:lnTo>
                      <a:pt x="1437" y="1603"/>
                    </a:lnTo>
                    <a:lnTo>
                      <a:pt x="1437" y="1603"/>
                    </a:lnTo>
                    <a:lnTo>
                      <a:pt x="1448" y="1600"/>
                    </a:lnTo>
                    <a:lnTo>
                      <a:pt x="1461" y="1600"/>
                    </a:lnTo>
                    <a:lnTo>
                      <a:pt x="1461" y="1600"/>
                    </a:lnTo>
                    <a:lnTo>
                      <a:pt x="1462" y="1600"/>
                    </a:lnTo>
                    <a:lnTo>
                      <a:pt x="1462" y="1600"/>
                    </a:lnTo>
                    <a:lnTo>
                      <a:pt x="1475" y="1603"/>
                    </a:lnTo>
                    <a:lnTo>
                      <a:pt x="1482" y="1603"/>
                    </a:lnTo>
                    <a:lnTo>
                      <a:pt x="1490" y="1603"/>
                    </a:lnTo>
                    <a:lnTo>
                      <a:pt x="1490" y="1603"/>
                    </a:lnTo>
                    <a:lnTo>
                      <a:pt x="1493" y="1600"/>
                    </a:lnTo>
                    <a:lnTo>
                      <a:pt x="1493" y="1596"/>
                    </a:lnTo>
                    <a:lnTo>
                      <a:pt x="1493" y="1590"/>
                    </a:lnTo>
                    <a:lnTo>
                      <a:pt x="1491" y="1587"/>
                    </a:lnTo>
                    <a:lnTo>
                      <a:pt x="1491" y="1587"/>
                    </a:lnTo>
                    <a:lnTo>
                      <a:pt x="1488" y="1581"/>
                    </a:lnTo>
                    <a:lnTo>
                      <a:pt x="1484" y="1578"/>
                    </a:lnTo>
                    <a:lnTo>
                      <a:pt x="1479" y="1576"/>
                    </a:lnTo>
                    <a:lnTo>
                      <a:pt x="1473" y="1574"/>
                    </a:lnTo>
                    <a:lnTo>
                      <a:pt x="1468" y="1572"/>
                    </a:lnTo>
                    <a:lnTo>
                      <a:pt x="1462" y="1574"/>
                    </a:lnTo>
                    <a:lnTo>
                      <a:pt x="1457" y="1578"/>
                    </a:lnTo>
                    <a:lnTo>
                      <a:pt x="1453" y="1581"/>
                    </a:lnTo>
                    <a:lnTo>
                      <a:pt x="1453" y="1581"/>
                    </a:lnTo>
                    <a:close/>
                    <a:moveTo>
                      <a:pt x="1381" y="1547"/>
                    </a:moveTo>
                    <a:lnTo>
                      <a:pt x="1381" y="1547"/>
                    </a:lnTo>
                    <a:lnTo>
                      <a:pt x="1367" y="1542"/>
                    </a:lnTo>
                    <a:lnTo>
                      <a:pt x="1354" y="1533"/>
                    </a:lnTo>
                    <a:lnTo>
                      <a:pt x="1327" y="1516"/>
                    </a:lnTo>
                    <a:lnTo>
                      <a:pt x="1327" y="1516"/>
                    </a:lnTo>
                    <a:lnTo>
                      <a:pt x="1316" y="1511"/>
                    </a:lnTo>
                    <a:lnTo>
                      <a:pt x="1310" y="1509"/>
                    </a:lnTo>
                    <a:lnTo>
                      <a:pt x="1305" y="1507"/>
                    </a:lnTo>
                    <a:lnTo>
                      <a:pt x="1305" y="1507"/>
                    </a:lnTo>
                    <a:lnTo>
                      <a:pt x="1289" y="1505"/>
                    </a:lnTo>
                    <a:lnTo>
                      <a:pt x="1289" y="1505"/>
                    </a:lnTo>
                    <a:lnTo>
                      <a:pt x="1283" y="1507"/>
                    </a:lnTo>
                    <a:lnTo>
                      <a:pt x="1278" y="1511"/>
                    </a:lnTo>
                    <a:lnTo>
                      <a:pt x="1278" y="1511"/>
                    </a:lnTo>
                    <a:lnTo>
                      <a:pt x="1276" y="1515"/>
                    </a:lnTo>
                    <a:lnTo>
                      <a:pt x="1276" y="1518"/>
                    </a:lnTo>
                    <a:lnTo>
                      <a:pt x="1278" y="1520"/>
                    </a:lnTo>
                    <a:lnTo>
                      <a:pt x="1281" y="1520"/>
                    </a:lnTo>
                    <a:lnTo>
                      <a:pt x="1289" y="1520"/>
                    </a:lnTo>
                    <a:lnTo>
                      <a:pt x="1294" y="1520"/>
                    </a:lnTo>
                    <a:lnTo>
                      <a:pt x="1294" y="1520"/>
                    </a:lnTo>
                    <a:lnTo>
                      <a:pt x="1303" y="1518"/>
                    </a:lnTo>
                    <a:lnTo>
                      <a:pt x="1312" y="1516"/>
                    </a:lnTo>
                    <a:lnTo>
                      <a:pt x="1312" y="1516"/>
                    </a:lnTo>
                    <a:lnTo>
                      <a:pt x="1321" y="1520"/>
                    </a:lnTo>
                    <a:lnTo>
                      <a:pt x="1332" y="1527"/>
                    </a:lnTo>
                    <a:lnTo>
                      <a:pt x="1332" y="1527"/>
                    </a:lnTo>
                    <a:lnTo>
                      <a:pt x="1350" y="1543"/>
                    </a:lnTo>
                    <a:lnTo>
                      <a:pt x="1370" y="1562"/>
                    </a:lnTo>
                    <a:lnTo>
                      <a:pt x="1370" y="1562"/>
                    </a:lnTo>
                    <a:lnTo>
                      <a:pt x="1376" y="1567"/>
                    </a:lnTo>
                    <a:lnTo>
                      <a:pt x="1383" y="1571"/>
                    </a:lnTo>
                    <a:lnTo>
                      <a:pt x="1390" y="1572"/>
                    </a:lnTo>
                    <a:lnTo>
                      <a:pt x="1397" y="1572"/>
                    </a:lnTo>
                    <a:lnTo>
                      <a:pt x="1397" y="1572"/>
                    </a:lnTo>
                    <a:lnTo>
                      <a:pt x="1403" y="1571"/>
                    </a:lnTo>
                    <a:lnTo>
                      <a:pt x="1406" y="1567"/>
                    </a:lnTo>
                    <a:lnTo>
                      <a:pt x="1406" y="1563"/>
                    </a:lnTo>
                    <a:lnTo>
                      <a:pt x="1403" y="1560"/>
                    </a:lnTo>
                    <a:lnTo>
                      <a:pt x="1403" y="1560"/>
                    </a:lnTo>
                    <a:lnTo>
                      <a:pt x="1399" y="1554"/>
                    </a:lnTo>
                    <a:lnTo>
                      <a:pt x="1394" y="1552"/>
                    </a:lnTo>
                    <a:lnTo>
                      <a:pt x="1381" y="1547"/>
                    </a:lnTo>
                    <a:lnTo>
                      <a:pt x="1381" y="1547"/>
                    </a:lnTo>
                    <a:close/>
                    <a:moveTo>
                      <a:pt x="2208" y="432"/>
                    </a:moveTo>
                    <a:lnTo>
                      <a:pt x="2208" y="432"/>
                    </a:lnTo>
                    <a:lnTo>
                      <a:pt x="2206" y="429"/>
                    </a:lnTo>
                    <a:lnTo>
                      <a:pt x="2203" y="427"/>
                    </a:lnTo>
                    <a:lnTo>
                      <a:pt x="2194" y="425"/>
                    </a:lnTo>
                    <a:lnTo>
                      <a:pt x="2185" y="425"/>
                    </a:lnTo>
                    <a:lnTo>
                      <a:pt x="2181" y="425"/>
                    </a:lnTo>
                    <a:lnTo>
                      <a:pt x="2177" y="423"/>
                    </a:lnTo>
                    <a:lnTo>
                      <a:pt x="2177" y="423"/>
                    </a:lnTo>
                    <a:lnTo>
                      <a:pt x="2174" y="422"/>
                    </a:lnTo>
                    <a:lnTo>
                      <a:pt x="2172" y="420"/>
                    </a:lnTo>
                    <a:lnTo>
                      <a:pt x="2172" y="413"/>
                    </a:lnTo>
                    <a:lnTo>
                      <a:pt x="2170" y="407"/>
                    </a:lnTo>
                    <a:lnTo>
                      <a:pt x="2168" y="402"/>
                    </a:lnTo>
                    <a:lnTo>
                      <a:pt x="2168" y="402"/>
                    </a:lnTo>
                    <a:lnTo>
                      <a:pt x="2165" y="400"/>
                    </a:lnTo>
                    <a:lnTo>
                      <a:pt x="2161" y="400"/>
                    </a:lnTo>
                    <a:lnTo>
                      <a:pt x="2154" y="400"/>
                    </a:lnTo>
                    <a:lnTo>
                      <a:pt x="2154" y="400"/>
                    </a:lnTo>
                    <a:lnTo>
                      <a:pt x="2154" y="394"/>
                    </a:lnTo>
                    <a:lnTo>
                      <a:pt x="2152" y="391"/>
                    </a:lnTo>
                    <a:lnTo>
                      <a:pt x="2152" y="391"/>
                    </a:lnTo>
                    <a:lnTo>
                      <a:pt x="2147" y="387"/>
                    </a:lnTo>
                    <a:lnTo>
                      <a:pt x="2145" y="385"/>
                    </a:lnTo>
                    <a:lnTo>
                      <a:pt x="2143" y="382"/>
                    </a:lnTo>
                    <a:lnTo>
                      <a:pt x="2143" y="382"/>
                    </a:lnTo>
                    <a:lnTo>
                      <a:pt x="2145" y="380"/>
                    </a:lnTo>
                    <a:lnTo>
                      <a:pt x="2147" y="378"/>
                    </a:lnTo>
                    <a:lnTo>
                      <a:pt x="2154" y="375"/>
                    </a:lnTo>
                    <a:lnTo>
                      <a:pt x="2154" y="375"/>
                    </a:lnTo>
                    <a:lnTo>
                      <a:pt x="2161" y="375"/>
                    </a:lnTo>
                    <a:lnTo>
                      <a:pt x="2168" y="376"/>
                    </a:lnTo>
                    <a:lnTo>
                      <a:pt x="2183" y="382"/>
                    </a:lnTo>
                    <a:lnTo>
                      <a:pt x="2183" y="382"/>
                    </a:lnTo>
                    <a:lnTo>
                      <a:pt x="2192" y="389"/>
                    </a:lnTo>
                    <a:lnTo>
                      <a:pt x="2201" y="396"/>
                    </a:lnTo>
                    <a:lnTo>
                      <a:pt x="2201" y="396"/>
                    </a:lnTo>
                    <a:lnTo>
                      <a:pt x="2206" y="404"/>
                    </a:lnTo>
                    <a:lnTo>
                      <a:pt x="2210" y="405"/>
                    </a:lnTo>
                    <a:lnTo>
                      <a:pt x="2214" y="407"/>
                    </a:lnTo>
                    <a:lnTo>
                      <a:pt x="2214" y="407"/>
                    </a:lnTo>
                    <a:lnTo>
                      <a:pt x="2217" y="407"/>
                    </a:lnTo>
                    <a:lnTo>
                      <a:pt x="2221" y="407"/>
                    </a:lnTo>
                    <a:lnTo>
                      <a:pt x="2223" y="405"/>
                    </a:lnTo>
                    <a:lnTo>
                      <a:pt x="2223" y="400"/>
                    </a:lnTo>
                    <a:lnTo>
                      <a:pt x="2223" y="400"/>
                    </a:lnTo>
                    <a:lnTo>
                      <a:pt x="2223" y="398"/>
                    </a:lnTo>
                    <a:lnTo>
                      <a:pt x="2221" y="394"/>
                    </a:lnTo>
                    <a:lnTo>
                      <a:pt x="2215" y="389"/>
                    </a:lnTo>
                    <a:lnTo>
                      <a:pt x="2215" y="389"/>
                    </a:lnTo>
                    <a:lnTo>
                      <a:pt x="2215" y="385"/>
                    </a:lnTo>
                    <a:lnTo>
                      <a:pt x="2214" y="382"/>
                    </a:lnTo>
                    <a:lnTo>
                      <a:pt x="2217" y="375"/>
                    </a:lnTo>
                    <a:lnTo>
                      <a:pt x="2217" y="375"/>
                    </a:lnTo>
                    <a:lnTo>
                      <a:pt x="2219" y="369"/>
                    </a:lnTo>
                    <a:lnTo>
                      <a:pt x="2221" y="362"/>
                    </a:lnTo>
                    <a:lnTo>
                      <a:pt x="2219" y="355"/>
                    </a:lnTo>
                    <a:lnTo>
                      <a:pt x="2215" y="349"/>
                    </a:lnTo>
                    <a:lnTo>
                      <a:pt x="2215" y="349"/>
                    </a:lnTo>
                    <a:lnTo>
                      <a:pt x="2208" y="344"/>
                    </a:lnTo>
                    <a:lnTo>
                      <a:pt x="2206" y="340"/>
                    </a:lnTo>
                    <a:lnTo>
                      <a:pt x="2208" y="338"/>
                    </a:lnTo>
                    <a:lnTo>
                      <a:pt x="2208" y="338"/>
                    </a:lnTo>
                    <a:lnTo>
                      <a:pt x="2212" y="337"/>
                    </a:lnTo>
                    <a:lnTo>
                      <a:pt x="2215" y="335"/>
                    </a:lnTo>
                    <a:lnTo>
                      <a:pt x="2225" y="335"/>
                    </a:lnTo>
                    <a:lnTo>
                      <a:pt x="2234" y="335"/>
                    </a:lnTo>
                    <a:lnTo>
                      <a:pt x="2241" y="335"/>
                    </a:lnTo>
                    <a:lnTo>
                      <a:pt x="2241" y="335"/>
                    </a:lnTo>
                    <a:lnTo>
                      <a:pt x="2246" y="333"/>
                    </a:lnTo>
                    <a:lnTo>
                      <a:pt x="2248" y="331"/>
                    </a:lnTo>
                    <a:lnTo>
                      <a:pt x="2248" y="329"/>
                    </a:lnTo>
                    <a:lnTo>
                      <a:pt x="2248" y="329"/>
                    </a:lnTo>
                    <a:lnTo>
                      <a:pt x="2246" y="326"/>
                    </a:lnTo>
                    <a:lnTo>
                      <a:pt x="2244" y="324"/>
                    </a:lnTo>
                    <a:lnTo>
                      <a:pt x="2239" y="320"/>
                    </a:lnTo>
                    <a:lnTo>
                      <a:pt x="2239" y="320"/>
                    </a:lnTo>
                    <a:lnTo>
                      <a:pt x="2228" y="317"/>
                    </a:lnTo>
                    <a:lnTo>
                      <a:pt x="2223" y="315"/>
                    </a:lnTo>
                    <a:lnTo>
                      <a:pt x="2217" y="311"/>
                    </a:lnTo>
                    <a:lnTo>
                      <a:pt x="2217" y="311"/>
                    </a:lnTo>
                    <a:lnTo>
                      <a:pt x="2215" y="308"/>
                    </a:lnTo>
                    <a:lnTo>
                      <a:pt x="2215" y="304"/>
                    </a:lnTo>
                    <a:lnTo>
                      <a:pt x="2217" y="302"/>
                    </a:lnTo>
                    <a:lnTo>
                      <a:pt x="2221" y="300"/>
                    </a:lnTo>
                    <a:lnTo>
                      <a:pt x="2232" y="299"/>
                    </a:lnTo>
                    <a:lnTo>
                      <a:pt x="2241" y="299"/>
                    </a:lnTo>
                    <a:lnTo>
                      <a:pt x="2241" y="299"/>
                    </a:lnTo>
                    <a:lnTo>
                      <a:pt x="2252" y="300"/>
                    </a:lnTo>
                    <a:lnTo>
                      <a:pt x="2257" y="302"/>
                    </a:lnTo>
                    <a:lnTo>
                      <a:pt x="2261" y="300"/>
                    </a:lnTo>
                    <a:lnTo>
                      <a:pt x="2263" y="300"/>
                    </a:lnTo>
                    <a:lnTo>
                      <a:pt x="2263" y="300"/>
                    </a:lnTo>
                    <a:lnTo>
                      <a:pt x="2263" y="297"/>
                    </a:lnTo>
                    <a:lnTo>
                      <a:pt x="2261" y="295"/>
                    </a:lnTo>
                    <a:lnTo>
                      <a:pt x="2253" y="290"/>
                    </a:lnTo>
                    <a:lnTo>
                      <a:pt x="2246" y="286"/>
                    </a:lnTo>
                    <a:lnTo>
                      <a:pt x="2244" y="282"/>
                    </a:lnTo>
                    <a:lnTo>
                      <a:pt x="2246" y="279"/>
                    </a:lnTo>
                    <a:lnTo>
                      <a:pt x="2246" y="279"/>
                    </a:lnTo>
                    <a:lnTo>
                      <a:pt x="2250" y="273"/>
                    </a:lnTo>
                    <a:lnTo>
                      <a:pt x="2255" y="270"/>
                    </a:lnTo>
                    <a:lnTo>
                      <a:pt x="2261" y="264"/>
                    </a:lnTo>
                    <a:lnTo>
                      <a:pt x="2261" y="261"/>
                    </a:lnTo>
                    <a:lnTo>
                      <a:pt x="2259" y="255"/>
                    </a:lnTo>
                    <a:lnTo>
                      <a:pt x="2259" y="255"/>
                    </a:lnTo>
                    <a:lnTo>
                      <a:pt x="2257" y="252"/>
                    </a:lnTo>
                    <a:lnTo>
                      <a:pt x="2253" y="250"/>
                    </a:lnTo>
                    <a:lnTo>
                      <a:pt x="2244" y="250"/>
                    </a:lnTo>
                    <a:lnTo>
                      <a:pt x="2235" y="250"/>
                    </a:lnTo>
                    <a:lnTo>
                      <a:pt x="2232" y="248"/>
                    </a:lnTo>
                    <a:lnTo>
                      <a:pt x="2230" y="244"/>
                    </a:lnTo>
                    <a:lnTo>
                      <a:pt x="2230" y="244"/>
                    </a:lnTo>
                    <a:lnTo>
                      <a:pt x="2228" y="235"/>
                    </a:lnTo>
                    <a:lnTo>
                      <a:pt x="2228" y="230"/>
                    </a:lnTo>
                    <a:lnTo>
                      <a:pt x="2230" y="228"/>
                    </a:lnTo>
                    <a:lnTo>
                      <a:pt x="2234" y="226"/>
                    </a:lnTo>
                    <a:lnTo>
                      <a:pt x="2241" y="226"/>
                    </a:lnTo>
                    <a:lnTo>
                      <a:pt x="2241" y="226"/>
                    </a:lnTo>
                    <a:lnTo>
                      <a:pt x="2250" y="230"/>
                    </a:lnTo>
                    <a:lnTo>
                      <a:pt x="2263" y="237"/>
                    </a:lnTo>
                    <a:lnTo>
                      <a:pt x="2270" y="239"/>
                    </a:lnTo>
                    <a:lnTo>
                      <a:pt x="2275" y="241"/>
                    </a:lnTo>
                    <a:lnTo>
                      <a:pt x="2281" y="241"/>
                    </a:lnTo>
                    <a:lnTo>
                      <a:pt x="2284" y="237"/>
                    </a:lnTo>
                    <a:lnTo>
                      <a:pt x="2284" y="237"/>
                    </a:lnTo>
                    <a:lnTo>
                      <a:pt x="2286" y="233"/>
                    </a:lnTo>
                    <a:lnTo>
                      <a:pt x="2286" y="230"/>
                    </a:lnTo>
                    <a:lnTo>
                      <a:pt x="2284" y="226"/>
                    </a:lnTo>
                    <a:lnTo>
                      <a:pt x="2282" y="223"/>
                    </a:lnTo>
                    <a:lnTo>
                      <a:pt x="2275" y="217"/>
                    </a:lnTo>
                    <a:lnTo>
                      <a:pt x="2270" y="214"/>
                    </a:lnTo>
                    <a:lnTo>
                      <a:pt x="2270" y="214"/>
                    </a:lnTo>
                    <a:lnTo>
                      <a:pt x="2264" y="214"/>
                    </a:lnTo>
                    <a:lnTo>
                      <a:pt x="2261" y="212"/>
                    </a:lnTo>
                    <a:lnTo>
                      <a:pt x="2261" y="212"/>
                    </a:lnTo>
                    <a:lnTo>
                      <a:pt x="2257" y="208"/>
                    </a:lnTo>
                    <a:lnTo>
                      <a:pt x="2257" y="206"/>
                    </a:lnTo>
                    <a:lnTo>
                      <a:pt x="2259" y="203"/>
                    </a:lnTo>
                    <a:lnTo>
                      <a:pt x="2259" y="203"/>
                    </a:lnTo>
                    <a:lnTo>
                      <a:pt x="2255" y="199"/>
                    </a:lnTo>
                    <a:lnTo>
                      <a:pt x="2252" y="195"/>
                    </a:lnTo>
                    <a:lnTo>
                      <a:pt x="2248" y="194"/>
                    </a:lnTo>
                    <a:lnTo>
                      <a:pt x="2244" y="188"/>
                    </a:lnTo>
                    <a:lnTo>
                      <a:pt x="2244" y="188"/>
                    </a:lnTo>
                    <a:lnTo>
                      <a:pt x="2246" y="185"/>
                    </a:lnTo>
                    <a:lnTo>
                      <a:pt x="2248" y="181"/>
                    </a:lnTo>
                    <a:lnTo>
                      <a:pt x="2257" y="176"/>
                    </a:lnTo>
                    <a:lnTo>
                      <a:pt x="2257" y="176"/>
                    </a:lnTo>
                    <a:lnTo>
                      <a:pt x="2263" y="170"/>
                    </a:lnTo>
                    <a:lnTo>
                      <a:pt x="2266" y="161"/>
                    </a:lnTo>
                    <a:lnTo>
                      <a:pt x="2266" y="161"/>
                    </a:lnTo>
                    <a:lnTo>
                      <a:pt x="2268" y="156"/>
                    </a:lnTo>
                    <a:lnTo>
                      <a:pt x="2270" y="154"/>
                    </a:lnTo>
                    <a:lnTo>
                      <a:pt x="2277" y="150"/>
                    </a:lnTo>
                    <a:lnTo>
                      <a:pt x="2277" y="150"/>
                    </a:lnTo>
                    <a:lnTo>
                      <a:pt x="2282" y="147"/>
                    </a:lnTo>
                    <a:lnTo>
                      <a:pt x="2284" y="141"/>
                    </a:lnTo>
                    <a:lnTo>
                      <a:pt x="2282" y="136"/>
                    </a:lnTo>
                    <a:lnTo>
                      <a:pt x="2277" y="132"/>
                    </a:lnTo>
                    <a:lnTo>
                      <a:pt x="2277" y="132"/>
                    </a:lnTo>
                    <a:lnTo>
                      <a:pt x="2270" y="130"/>
                    </a:lnTo>
                    <a:lnTo>
                      <a:pt x="2264" y="128"/>
                    </a:lnTo>
                    <a:lnTo>
                      <a:pt x="2264" y="128"/>
                    </a:lnTo>
                    <a:lnTo>
                      <a:pt x="2264" y="127"/>
                    </a:lnTo>
                    <a:lnTo>
                      <a:pt x="2266" y="125"/>
                    </a:lnTo>
                    <a:lnTo>
                      <a:pt x="2272" y="125"/>
                    </a:lnTo>
                    <a:lnTo>
                      <a:pt x="2272" y="125"/>
                    </a:lnTo>
                    <a:lnTo>
                      <a:pt x="2282" y="128"/>
                    </a:lnTo>
                    <a:lnTo>
                      <a:pt x="2291" y="130"/>
                    </a:lnTo>
                    <a:lnTo>
                      <a:pt x="2291" y="130"/>
                    </a:lnTo>
                    <a:lnTo>
                      <a:pt x="2299" y="130"/>
                    </a:lnTo>
                    <a:lnTo>
                      <a:pt x="2304" y="128"/>
                    </a:lnTo>
                    <a:lnTo>
                      <a:pt x="2308" y="123"/>
                    </a:lnTo>
                    <a:lnTo>
                      <a:pt x="2310" y="121"/>
                    </a:lnTo>
                    <a:lnTo>
                      <a:pt x="2310" y="118"/>
                    </a:lnTo>
                    <a:lnTo>
                      <a:pt x="2310" y="118"/>
                    </a:lnTo>
                    <a:lnTo>
                      <a:pt x="2308" y="114"/>
                    </a:lnTo>
                    <a:lnTo>
                      <a:pt x="2302" y="112"/>
                    </a:lnTo>
                    <a:lnTo>
                      <a:pt x="2293" y="114"/>
                    </a:lnTo>
                    <a:lnTo>
                      <a:pt x="2293" y="114"/>
                    </a:lnTo>
                    <a:lnTo>
                      <a:pt x="2290" y="112"/>
                    </a:lnTo>
                    <a:lnTo>
                      <a:pt x="2286" y="109"/>
                    </a:lnTo>
                    <a:lnTo>
                      <a:pt x="2286" y="105"/>
                    </a:lnTo>
                    <a:lnTo>
                      <a:pt x="2291" y="101"/>
                    </a:lnTo>
                    <a:lnTo>
                      <a:pt x="2291" y="101"/>
                    </a:lnTo>
                    <a:lnTo>
                      <a:pt x="2299" y="100"/>
                    </a:lnTo>
                    <a:lnTo>
                      <a:pt x="2306" y="101"/>
                    </a:lnTo>
                    <a:lnTo>
                      <a:pt x="2322" y="103"/>
                    </a:lnTo>
                    <a:lnTo>
                      <a:pt x="2322" y="103"/>
                    </a:lnTo>
                    <a:lnTo>
                      <a:pt x="2335" y="100"/>
                    </a:lnTo>
                    <a:lnTo>
                      <a:pt x="2344" y="98"/>
                    </a:lnTo>
                    <a:lnTo>
                      <a:pt x="2349" y="94"/>
                    </a:lnTo>
                    <a:lnTo>
                      <a:pt x="2355" y="89"/>
                    </a:lnTo>
                    <a:lnTo>
                      <a:pt x="2357" y="83"/>
                    </a:lnTo>
                    <a:lnTo>
                      <a:pt x="2357" y="78"/>
                    </a:lnTo>
                    <a:lnTo>
                      <a:pt x="2349" y="72"/>
                    </a:lnTo>
                    <a:lnTo>
                      <a:pt x="2349" y="72"/>
                    </a:lnTo>
                    <a:lnTo>
                      <a:pt x="2340" y="69"/>
                    </a:lnTo>
                    <a:lnTo>
                      <a:pt x="2328" y="67"/>
                    </a:lnTo>
                    <a:lnTo>
                      <a:pt x="2315" y="67"/>
                    </a:lnTo>
                    <a:lnTo>
                      <a:pt x="2304" y="69"/>
                    </a:lnTo>
                    <a:lnTo>
                      <a:pt x="2304" y="69"/>
                    </a:lnTo>
                    <a:lnTo>
                      <a:pt x="2297" y="71"/>
                    </a:lnTo>
                    <a:lnTo>
                      <a:pt x="2290" y="74"/>
                    </a:lnTo>
                    <a:lnTo>
                      <a:pt x="2282" y="78"/>
                    </a:lnTo>
                    <a:lnTo>
                      <a:pt x="2275" y="80"/>
                    </a:lnTo>
                    <a:lnTo>
                      <a:pt x="2275" y="80"/>
                    </a:lnTo>
                    <a:lnTo>
                      <a:pt x="2268" y="80"/>
                    </a:lnTo>
                    <a:lnTo>
                      <a:pt x="2259" y="80"/>
                    </a:lnTo>
                    <a:lnTo>
                      <a:pt x="2250" y="80"/>
                    </a:lnTo>
                    <a:lnTo>
                      <a:pt x="2241" y="81"/>
                    </a:lnTo>
                    <a:lnTo>
                      <a:pt x="2241" y="81"/>
                    </a:lnTo>
                    <a:lnTo>
                      <a:pt x="2232" y="89"/>
                    </a:lnTo>
                    <a:lnTo>
                      <a:pt x="2226" y="90"/>
                    </a:lnTo>
                    <a:lnTo>
                      <a:pt x="2221" y="92"/>
                    </a:lnTo>
                    <a:lnTo>
                      <a:pt x="2221" y="92"/>
                    </a:lnTo>
                    <a:lnTo>
                      <a:pt x="2206" y="94"/>
                    </a:lnTo>
                    <a:lnTo>
                      <a:pt x="2199" y="96"/>
                    </a:lnTo>
                    <a:lnTo>
                      <a:pt x="2196" y="94"/>
                    </a:lnTo>
                    <a:lnTo>
                      <a:pt x="2196" y="94"/>
                    </a:lnTo>
                    <a:lnTo>
                      <a:pt x="2192" y="92"/>
                    </a:lnTo>
                    <a:lnTo>
                      <a:pt x="2192" y="90"/>
                    </a:lnTo>
                    <a:lnTo>
                      <a:pt x="2194" y="89"/>
                    </a:lnTo>
                    <a:lnTo>
                      <a:pt x="2203" y="85"/>
                    </a:lnTo>
                    <a:lnTo>
                      <a:pt x="2203" y="85"/>
                    </a:lnTo>
                    <a:lnTo>
                      <a:pt x="2212" y="81"/>
                    </a:lnTo>
                    <a:lnTo>
                      <a:pt x="2215" y="76"/>
                    </a:lnTo>
                    <a:lnTo>
                      <a:pt x="2215" y="74"/>
                    </a:lnTo>
                    <a:lnTo>
                      <a:pt x="2215" y="71"/>
                    </a:lnTo>
                    <a:lnTo>
                      <a:pt x="2215" y="71"/>
                    </a:lnTo>
                    <a:lnTo>
                      <a:pt x="2214" y="69"/>
                    </a:lnTo>
                    <a:lnTo>
                      <a:pt x="2210" y="67"/>
                    </a:lnTo>
                    <a:lnTo>
                      <a:pt x="2203" y="65"/>
                    </a:lnTo>
                    <a:lnTo>
                      <a:pt x="2196" y="67"/>
                    </a:lnTo>
                    <a:lnTo>
                      <a:pt x="2190" y="69"/>
                    </a:lnTo>
                    <a:lnTo>
                      <a:pt x="2190" y="69"/>
                    </a:lnTo>
                    <a:lnTo>
                      <a:pt x="2181" y="74"/>
                    </a:lnTo>
                    <a:lnTo>
                      <a:pt x="2176" y="76"/>
                    </a:lnTo>
                    <a:lnTo>
                      <a:pt x="2170" y="76"/>
                    </a:lnTo>
                    <a:lnTo>
                      <a:pt x="2170" y="76"/>
                    </a:lnTo>
                    <a:lnTo>
                      <a:pt x="2165" y="74"/>
                    </a:lnTo>
                    <a:lnTo>
                      <a:pt x="2159" y="72"/>
                    </a:lnTo>
                    <a:lnTo>
                      <a:pt x="2159" y="72"/>
                    </a:lnTo>
                    <a:lnTo>
                      <a:pt x="2159" y="67"/>
                    </a:lnTo>
                    <a:lnTo>
                      <a:pt x="2158" y="65"/>
                    </a:lnTo>
                    <a:lnTo>
                      <a:pt x="2158" y="63"/>
                    </a:lnTo>
                    <a:lnTo>
                      <a:pt x="2158" y="63"/>
                    </a:lnTo>
                    <a:lnTo>
                      <a:pt x="2150" y="63"/>
                    </a:lnTo>
                    <a:lnTo>
                      <a:pt x="2145" y="62"/>
                    </a:lnTo>
                    <a:lnTo>
                      <a:pt x="2132" y="63"/>
                    </a:lnTo>
                    <a:lnTo>
                      <a:pt x="2132" y="63"/>
                    </a:lnTo>
                    <a:lnTo>
                      <a:pt x="2123" y="67"/>
                    </a:lnTo>
                    <a:lnTo>
                      <a:pt x="2123" y="67"/>
                    </a:lnTo>
                    <a:lnTo>
                      <a:pt x="2116" y="67"/>
                    </a:lnTo>
                    <a:lnTo>
                      <a:pt x="2109" y="65"/>
                    </a:lnTo>
                    <a:lnTo>
                      <a:pt x="2109" y="65"/>
                    </a:lnTo>
                    <a:lnTo>
                      <a:pt x="2103" y="63"/>
                    </a:lnTo>
                    <a:lnTo>
                      <a:pt x="2101" y="62"/>
                    </a:lnTo>
                    <a:lnTo>
                      <a:pt x="2101" y="60"/>
                    </a:lnTo>
                    <a:lnTo>
                      <a:pt x="2101" y="60"/>
                    </a:lnTo>
                    <a:lnTo>
                      <a:pt x="2105" y="58"/>
                    </a:lnTo>
                    <a:lnTo>
                      <a:pt x="2109" y="56"/>
                    </a:lnTo>
                    <a:lnTo>
                      <a:pt x="2118" y="56"/>
                    </a:lnTo>
                    <a:lnTo>
                      <a:pt x="2118" y="56"/>
                    </a:lnTo>
                    <a:lnTo>
                      <a:pt x="2132" y="56"/>
                    </a:lnTo>
                    <a:lnTo>
                      <a:pt x="2148" y="56"/>
                    </a:lnTo>
                    <a:lnTo>
                      <a:pt x="2148" y="56"/>
                    </a:lnTo>
                    <a:lnTo>
                      <a:pt x="2159" y="52"/>
                    </a:lnTo>
                    <a:lnTo>
                      <a:pt x="2172" y="52"/>
                    </a:lnTo>
                    <a:lnTo>
                      <a:pt x="2172" y="52"/>
                    </a:lnTo>
                    <a:lnTo>
                      <a:pt x="2190" y="54"/>
                    </a:lnTo>
                    <a:lnTo>
                      <a:pt x="2210" y="56"/>
                    </a:lnTo>
                    <a:lnTo>
                      <a:pt x="2210" y="56"/>
                    </a:lnTo>
                    <a:lnTo>
                      <a:pt x="2215" y="56"/>
                    </a:lnTo>
                    <a:lnTo>
                      <a:pt x="2221" y="56"/>
                    </a:lnTo>
                    <a:lnTo>
                      <a:pt x="2226" y="54"/>
                    </a:lnTo>
                    <a:lnTo>
                      <a:pt x="2230" y="51"/>
                    </a:lnTo>
                    <a:lnTo>
                      <a:pt x="2230" y="51"/>
                    </a:lnTo>
                    <a:lnTo>
                      <a:pt x="2230" y="45"/>
                    </a:lnTo>
                    <a:lnTo>
                      <a:pt x="2230" y="43"/>
                    </a:lnTo>
                    <a:lnTo>
                      <a:pt x="2226" y="40"/>
                    </a:lnTo>
                    <a:lnTo>
                      <a:pt x="2223" y="38"/>
                    </a:lnTo>
                    <a:lnTo>
                      <a:pt x="2223" y="38"/>
                    </a:lnTo>
                    <a:lnTo>
                      <a:pt x="2219" y="38"/>
                    </a:lnTo>
                    <a:lnTo>
                      <a:pt x="2215" y="36"/>
                    </a:lnTo>
                    <a:lnTo>
                      <a:pt x="2215" y="36"/>
                    </a:lnTo>
                    <a:lnTo>
                      <a:pt x="2212" y="34"/>
                    </a:lnTo>
                    <a:lnTo>
                      <a:pt x="2206" y="31"/>
                    </a:lnTo>
                    <a:lnTo>
                      <a:pt x="2206" y="31"/>
                    </a:lnTo>
                    <a:lnTo>
                      <a:pt x="2201" y="33"/>
                    </a:lnTo>
                    <a:lnTo>
                      <a:pt x="2194" y="33"/>
                    </a:lnTo>
                    <a:lnTo>
                      <a:pt x="2188" y="34"/>
                    </a:lnTo>
                    <a:lnTo>
                      <a:pt x="2183" y="34"/>
                    </a:lnTo>
                    <a:lnTo>
                      <a:pt x="2183" y="34"/>
                    </a:lnTo>
                    <a:lnTo>
                      <a:pt x="2183" y="29"/>
                    </a:lnTo>
                    <a:lnTo>
                      <a:pt x="2185" y="24"/>
                    </a:lnTo>
                    <a:lnTo>
                      <a:pt x="2185" y="24"/>
                    </a:lnTo>
                    <a:lnTo>
                      <a:pt x="2183" y="22"/>
                    </a:lnTo>
                    <a:lnTo>
                      <a:pt x="2181" y="18"/>
                    </a:lnTo>
                    <a:lnTo>
                      <a:pt x="2176" y="16"/>
                    </a:lnTo>
                    <a:lnTo>
                      <a:pt x="2170" y="16"/>
                    </a:lnTo>
                    <a:lnTo>
                      <a:pt x="2165" y="18"/>
                    </a:lnTo>
                    <a:lnTo>
                      <a:pt x="2165" y="18"/>
                    </a:lnTo>
                    <a:lnTo>
                      <a:pt x="2158" y="24"/>
                    </a:lnTo>
                    <a:lnTo>
                      <a:pt x="2154" y="25"/>
                    </a:lnTo>
                    <a:lnTo>
                      <a:pt x="2152" y="25"/>
                    </a:lnTo>
                    <a:lnTo>
                      <a:pt x="2152" y="25"/>
                    </a:lnTo>
                    <a:lnTo>
                      <a:pt x="2150" y="24"/>
                    </a:lnTo>
                    <a:lnTo>
                      <a:pt x="2150" y="22"/>
                    </a:lnTo>
                    <a:lnTo>
                      <a:pt x="2152" y="16"/>
                    </a:lnTo>
                    <a:lnTo>
                      <a:pt x="2154" y="11"/>
                    </a:lnTo>
                    <a:lnTo>
                      <a:pt x="2154" y="9"/>
                    </a:lnTo>
                    <a:lnTo>
                      <a:pt x="2150" y="7"/>
                    </a:lnTo>
                    <a:lnTo>
                      <a:pt x="2150" y="7"/>
                    </a:lnTo>
                    <a:lnTo>
                      <a:pt x="2147" y="7"/>
                    </a:lnTo>
                    <a:lnTo>
                      <a:pt x="2145" y="9"/>
                    </a:lnTo>
                    <a:lnTo>
                      <a:pt x="2145" y="9"/>
                    </a:lnTo>
                    <a:lnTo>
                      <a:pt x="2139" y="9"/>
                    </a:lnTo>
                    <a:lnTo>
                      <a:pt x="2136" y="9"/>
                    </a:lnTo>
                    <a:lnTo>
                      <a:pt x="2127" y="5"/>
                    </a:lnTo>
                    <a:lnTo>
                      <a:pt x="2127" y="5"/>
                    </a:lnTo>
                    <a:lnTo>
                      <a:pt x="2121" y="5"/>
                    </a:lnTo>
                    <a:lnTo>
                      <a:pt x="2118" y="5"/>
                    </a:lnTo>
                    <a:lnTo>
                      <a:pt x="2109" y="7"/>
                    </a:lnTo>
                    <a:lnTo>
                      <a:pt x="2109" y="7"/>
                    </a:lnTo>
                    <a:lnTo>
                      <a:pt x="2096" y="11"/>
                    </a:lnTo>
                    <a:lnTo>
                      <a:pt x="2089" y="11"/>
                    </a:lnTo>
                    <a:lnTo>
                      <a:pt x="2082" y="11"/>
                    </a:lnTo>
                    <a:lnTo>
                      <a:pt x="2082" y="11"/>
                    </a:lnTo>
                    <a:lnTo>
                      <a:pt x="2072" y="5"/>
                    </a:lnTo>
                    <a:lnTo>
                      <a:pt x="2067" y="2"/>
                    </a:lnTo>
                    <a:lnTo>
                      <a:pt x="2062" y="2"/>
                    </a:lnTo>
                    <a:lnTo>
                      <a:pt x="2062" y="2"/>
                    </a:lnTo>
                    <a:lnTo>
                      <a:pt x="2034" y="0"/>
                    </a:lnTo>
                    <a:lnTo>
                      <a:pt x="2034" y="0"/>
                    </a:lnTo>
                    <a:lnTo>
                      <a:pt x="2024" y="0"/>
                    </a:lnTo>
                    <a:lnTo>
                      <a:pt x="2015" y="0"/>
                    </a:lnTo>
                    <a:lnTo>
                      <a:pt x="2015" y="0"/>
                    </a:lnTo>
                    <a:lnTo>
                      <a:pt x="2005" y="4"/>
                    </a:lnTo>
                    <a:lnTo>
                      <a:pt x="1996" y="7"/>
                    </a:lnTo>
                    <a:lnTo>
                      <a:pt x="1996" y="7"/>
                    </a:lnTo>
                    <a:lnTo>
                      <a:pt x="1989" y="7"/>
                    </a:lnTo>
                    <a:lnTo>
                      <a:pt x="1982" y="7"/>
                    </a:lnTo>
                    <a:lnTo>
                      <a:pt x="1982" y="7"/>
                    </a:lnTo>
                    <a:lnTo>
                      <a:pt x="1978" y="7"/>
                    </a:lnTo>
                    <a:lnTo>
                      <a:pt x="1977" y="9"/>
                    </a:lnTo>
                    <a:lnTo>
                      <a:pt x="1973" y="13"/>
                    </a:lnTo>
                    <a:lnTo>
                      <a:pt x="1973" y="13"/>
                    </a:lnTo>
                    <a:lnTo>
                      <a:pt x="1969" y="14"/>
                    </a:lnTo>
                    <a:lnTo>
                      <a:pt x="1966" y="14"/>
                    </a:lnTo>
                    <a:lnTo>
                      <a:pt x="1960" y="14"/>
                    </a:lnTo>
                    <a:lnTo>
                      <a:pt x="1957" y="13"/>
                    </a:lnTo>
                    <a:lnTo>
                      <a:pt x="1957" y="13"/>
                    </a:lnTo>
                    <a:lnTo>
                      <a:pt x="1953" y="14"/>
                    </a:lnTo>
                    <a:lnTo>
                      <a:pt x="1951" y="18"/>
                    </a:lnTo>
                    <a:lnTo>
                      <a:pt x="1949" y="22"/>
                    </a:lnTo>
                    <a:lnTo>
                      <a:pt x="1949" y="25"/>
                    </a:lnTo>
                    <a:lnTo>
                      <a:pt x="1949" y="25"/>
                    </a:lnTo>
                    <a:lnTo>
                      <a:pt x="1946" y="27"/>
                    </a:lnTo>
                    <a:lnTo>
                      <a:pt x="1942" y="27"/>
                    </a:lnTo>
                    <a:lnTo>
                      <a:pt x="1937" y="25"/>
                    </a:lnTo>
                    <a:lnTo>
                      <a:pt x="1937" y="25"/>
                    </a:lnTo>
                    <a:lnTo>
                      <a:pt x="1931" y="27"/>
                    </a:lnTo>
                    <a:lnTo>
                      <a:pt x="1928" y="31"/>
                    </a:lnTo>
                    <a:lnTo>
                      <a:pt x="1928" y="31"/>
                    </a:lnTo>
                    <a:lnTo>
                      <a:pt x="1924" y="29"/>
                    </a:lnTo>
                    <a:lnTo>
                      <a:pt x="1922" y="27"/>
                    </a:lnTo>
                    <a:lnTo>
                      <a:pt x="1919" y="24"/>
                    </a:lnTo>
                    <a:lnTo>
                      <a:pt x="1919" y="24"/>
                    </a:lnTo>
                    <a:lnTo>
                      <a:pt x="1913" y="20"/>
                    </a:lnTo>
                    <a:lnTo>
                      <a:pt x="1906" y="18"/>
                    </a:lnTo>
                    <a:lnTo>
                      <a:pt x="1906" y="18"/>
                    </a:lnTo>
                    <a:lnTo>
                      <a:pt x="1895" y="16"/>
                    </a:lnTo>
                    <a:lnTo>
                      <a:pt x="1891" y="18"/>
                    </a:lnTo>
                    <a:lnTo>
                      <a:pt x="1886" y="20"/>
                    </a:lnTo>
                    <a:lnTo>
                      <a:pt x="1886" y="20"/>
                    </a:lnTo>
                    <a:lnTo>
                      <a:pt x="1882" y="24"/>
                    </a:lnTo>
                    <a:lnTo>
                      <a:pt x="1881" y="29"/>
                    </a:lnTo>
                    <a:lnTo>
                      <a:pt x="1881" y="29"/>
                    </a:lnTo>
                    <a:lnTo>
                      <a:pt x="1882" y="34"/>
                    </a:lnTo>
                    <a:lnTo>
                      <a:pt x="1881" y="36"/>
                    </a:lnTo>
                    <a:lnTo>
                      <a:pt x="1879" y="38"/>
                    </a:lnTo>
                    <a:lnTo>
                      <a:pt x="1879" y="38"/>
                    </a:lnTo>
                    <a:lnTo>
                      <a:pt x="1873" y="40"/>
                    </a:lnTo>
                    <a:lnTo>
                      <a:pt x="1866" y="38"/>
                    </a:lnTo>
                    <a:lnTo>
                      <a:pt x="1861" y="36"/>
                    </a:lnTo>
                    <a:lnTo>
                      <a:pt x="1855" y="38"/>
                    </a:lnTo>
                    <a:lnTo>
                      <a:pt x="1855" y="38"/>
                    </a:lnTo>
                    <a:lnTo>
                      <a:pt x="1850" y="40"/>
                    </a:lnTo>
                    <a:lnTo>
                      <a:pt x="1846" y="43"/>
                    </a:lnTo>
                    <a:lnTo>
                      <a:pt x="1846" y="43"/>
                    </a:lnTo>
                    <a:lnTo>
                      <a:pt x="1841" y="43"/>
                    </a:lnTo>
                    <a:lnTo>
                      <a:pt x="1835" y="47"/>
                    </a:lnTo>
                    <a:lnTo>
                      <a:pt x="1835" y="47"/>
                    </a:lnTo>
                    <a:lnTo>
                      <a:pt x="1834" y="49"/>
                    </a:lnTo>
                    <a:lnTo>
                      <a:pt x="1834" y="52"/>
                    </a:lnTo>
                    <a:lnTo>
                      <a:pt x="1835" y="56"/>
                    </a:lnTo>
                    <a:lnTo>
                      <a:pt x="1837" y="58"/>
                    </a:lnTo>
                    <a:lnTo>
                      <a:pt x="1837" y="58"/>
                    </a:lnTo>
                    <a:lnTo>
                      <a:pt x="1852" y="67"/>
                    </a:lnTo>
                    <a:lnTo>
                      <a:pt x="1859" y="72"/>
                    </a:lnTo>
                    <a:lnTo>
                      <a:pt x="1861" y="76"/>
                    </a:lnTo>
                    <a:lnTo>
                      <a:pt x="1859" y="80"/>
                    </a:lnTo>
                    <a:lnTo>
                      <a:pt x="1859" y="80"/>
                    </a:lnTo>
                    <a:lnTo>
                      <a:pt x="1855" y="81"/>
                    </a:lnTo>
                    <a:lnTo>
                      <a:pt x="1852" y="81"/>
                    </a:lnTo>
                    <a:lnTo>
                      <a:pt x="1843" y="81"/>
                    </a:lnTo>
                    <a:lnTo>
                      <a:pt x="1843" y="81"/>
                    </a:lnTo>
                    <a:lnTo>
                      <a:pt x="1839" y="80"/>
                    </a:lnTo>
                    <a:lnTo>
                      <a:pt x="1835" y="76"/>
                    </a:lnTo>
                    <a:lnTo>
                      <a:pt x="1830" y="69"/>
                    </a:lnTo>
                    <a:lnTo>
                      <a:pt x="1830" y="69"/>
                    </a:lnTo>
                    <a:lnTo>
                      <a:pt x="1823" y="60"/>
                    </a:lnTo>
                    <a:lnTo>
                      <a:pt x="1817" y="54"/>
                    </a:lnTo>
                    <a:lnTo>
                      <a:pt x="1812" y="52"/>
                    </a:lnTo>
                    <a:lnTo>
                      <a:pt x="1812" y="52"/>
                    </a:lnTo>
                    <a:lnTo>
                      <a:pt x="1806" y="51"/>
                    </a:lnTo>
                    <a:lnTo>
                      <a:pt x="1799" y="51"/>
                    </a:lnTo>
                    <a:lnTo>
                      <a:pt x="1794" y="52"/>
                    </a:lnTo>
                    <a:lnTo>
                      <a:pt x="1790" y="56"/>
                    </a:lnTo>
                    <a:lnTo>
                      <a:pt x="1790" y="56"/>
                    </a:lnTo>
                    <a:lnTo>
                      <a:pt x="1788" y="60"/>
                    </a:lnTo>
                    <a:lnTo>
                      <a:pt x="1788" y="63"/>
                    </a:lnTo>
                    <a:lnTo>
                      <a:pt x="1790" y="71"/>
                    </a:lnTo>
                    <a:lnTo>
                      <a:pt x="1790" y="71"/>
                    </a:lnTo>
                    <a:lnTo>
                      <a:pt x="1790" y="76"/>
                    </a:lnTo>
                    <a:lnTo>
                      <a:pt x="1786" y="80"/>
                    </a:lnTo>
                    <a:lnTo>
                      <a:pt x="1786" y="80"/>
                    </a:lnTo>
                    <a:lnTo>
                      <a:pt x="1776" y="81"/>
                    </a:lnTo>
                    <a:lnTo>
                      <a:pt x="1770" y="81"/>
                    </a:lnTo>
                    <a:lnTo>
                      <a:pt x="1765" y="81"/>
                    </a:lnTo>
                    <a:lnTo>
                      <a:pt x="1765" y="81"/>
                    </a:lnTo>
                    <a:lnTo>
                      <a:pt x="1761" y="78"/>
                    </a:lnTo>
                    <a:lnTo>
                      <a:pt x="1758" y="74"/>
                    </a:lnTo>
                    <a:lnTo>
                      <a:pt x="1758" y="74"/>
                    </a:lnTo>
                    <a:lnTo>
                      <a:pt x="1754" y="72"/>
                    </a:lnTo>
                    <a:lnTo>
                      <a:pt x="1750" y="72"/>
                    </a:lnTo>
                    <a:lnTo>
                      <a:pt x="1750" y="72"/>
                    </a:lnTo>
                    <a:lnTo>
                      <a:pt x="1748" y="74"/>
                    </a:lnTo>
                    <a:lnTo>
                      <a:pt x="1747" y="76"/>
                    </a:lnTo>
                    <a:lnTo>
                      <a:pt x="1747" y="76"/>
                    </a:lnTo>
                    <a:lnTo>
                      <a:pt x="1741" y="78"/>
                    </a:lnTo>
                    <a:lnTo>
                      <a:pt x="1739" y="76"/>
                    </a:lnTo>
                    <a:lnTo>
                      <a:pt x="1736" y="74"/>
                    </a:lnTo>
                    <a:lnTo>
                      <a:pt x="1734" y="71"/>
                    </a:lnTo>
                    <a:lnTo>
                      <a:pt x="1730" y="63"/>
                    </a:lnTo>
                    <a:lnTo>
                      <a:pt x="1727" y="58"/>
                    </a:lnTo>
                    <a:lnTo>
                      <a:pt x="1727" y="58"/>
                    </a:lnTo>
                    <a:lnTo>
                      <a:pt x="1723" y="56"/>
                    </a:lnTo>
                    <a:lnTo>
                      <a:pt x="1720" y="58"/>
                    </a:lnTo>
                    <a:lnTo>
                      <a:pt x="1712" y="62"/>
                    </a:lnTo>
                    <a:lnTo>
                      <a:pt x="1712" y="62"/>
                    </a:lnTo>
                    <a:lnTo>
                      <a:pt x="1705" y="62"/>
                    </a:lnTo>
                    <a:lnTo>
                      <a:pt x="1698" y="62"/>
                    </a:lnTo>
                    <a:lnTo>
                      <a:pt x="1698" y="62"/>
                    </a:lnTo>
                    <a:lnTo>
                      <a:pt x="1691" y="63"/>
                    </a:lnTo>
                    <a:lnTo>
                      <a:pt x="1685" y="65"/>
                    </a:lnTo>
                    <a:lnTo>
                      <a:pt x="1685" y="65"/>
                    </a:lnTo>
                    <a:lnTo>
                      <a:pt x="1674" y="63"/>
                    </a:lnTo>
                    <a:lnTo>
                      <a:pt x="1663" y="62"/>
                    </a:lnTo>
                    <a:lnTo>
                      <a:pt x="1663" y="62"/>
                    </a:lnTo>
                    <a:lnTo>
                      <a:pt x="1651" y="63"/>
                    </a:lnTo>
                    <a:lnTo>
                      <a:pt x="1645" y="65"/>
                    </a:lnTo>
                    <a:lnTo>
                      <a:pt x="1642" y="69"/>
                    </a:lnTo>
                    <a:lnTo>
                      <a:pt x="1642" y="69"/>
                    </a:lnTo>
                    <a:lnTo>
                      <a:pt x="1642" y="72"/>
                    </a:lnTo>
                    <a:lnTo>
                      <a:pt x="1642" y="78"/>
                    </a:lnTo>
                    <a:lnTo>
                      <a:pt x="1643" y="81"/>
                    </a:lnTo>
                    <a:lnTo>
                      <a:pt x="1642" y="85"/>
                    </a:lnTo>
                    <a:lnTo>
                      <a:pt x="1642" y="85"/>
                    </a:lnTo>
                    <a:lnTo>
                      <a:pt x="1640" y="87"/>
                    </a:lnTo>
                    <a:lnTo>
                      <a:pt x="1640" y="87"/>
                    </a:lnTo>
                    <a:lnTo>
                      <a:pt x="1636" y="85"/>
                    </a:lnTo>
                    <a:lnTo>
                      <a:pt x="1633" y="78"/>
                    </a:lnTo>
                    <a:lnTo>
                      <a:pt x="1633" y="78"/>
                    </a:lnTo>
                    <a:lnTo>
                      <a:pt x="1629" y="72"/>
                    </a:lnTo>
                    <a:lnTo>
                      <a:pt x="1624" y="72"/>
                    </a:lnTo>
                    <a:lnTo>
                      <a:pt x="1618" y="74"/>
                    </a:lnTo>
                    <a:lnTo>
                      <a:pt x="1613" y="78"/>
                    </a:lnTo>
                    <a:lnTo>
                      <a:pt x="1613" y="78"/>
                    </a:lnTo>
                    <a:lnTo>
                      <a:pt x="1611" y="81"/>
                    </a:lnTo>
                    <a:lnTo>
                      <a:pt x="1611" y="83"/>
                    </a:lnTo>
                    <a:lnTo>
                      <a:pt x="1615" y="90"/>
                    </a:lnTo>
                    <a:lnTo>
                      <a:pt x="1615" y="90"/>
                    </a:lnTo>
                    <a:lnTo>
                      <a:pt x="1616" y="94"/>
                    </a:lnTo>
                    <a:lnTo>
                      <a:pt x="1615" y="96"/>
                    </a:lnTo>
                    <a:lnTo>
                      <a:pt x="1611" y="96"/>
                    </a:lnTo>
                    <a:lnTo>
                      <a:pt x="1602" y="96"/>
                    </a:lnTo>
                    <a:lnTo>
                      <a:pt x="1602" y="96"/>
                    </a:lnTo>
                    <a:lnTo>
                      <a:pt x="1589" y="98"/>
                    </a:lnTo>
                    <a:lnTo>
                      <a:pt x="1577" y="101"/>
                    </a:lnTo>
                    <a:lnTo>
                      <a:pt x="1566" y="105"/>
                    </a:lnTo>
                    <a:lnTo>
                      <a:pt x="1553" y="107"/>
                    </a:lnTo>
                    <a:lnTo>
                      <a:pt x="1553" y="107"/>
                    </a:lnTo>
                    <a:lnTo>
                      <a:pt x="1542" y="109"/>
                    </a:lnTo>
                    <a:lnTo>
                      <a:pt x="1531" y="110"/>
                    </a:lnTo>
                    <a:lnTo>
                      <a:pt x="1531" y="110"/>
                    </a:lnTo>
                    <a:lnTo>
                      <a:pt x="1528" y="114"/>
                    </a:lnTo>
                    <a:lnTo>
                      <a:pt x="1524" y="118"/>
                    </a:lnTo>
                    <a:lnTo>
                      <a:pt x="1524" y="121"/>
                    </a:lnTo>
                    <a:lnTo>
                      <a:pt x="1528" y="125"/>
                    </a:lnTo>
                    <a:lnTo>
                      <a:pt x="1528" y="125"/>
                    </a:lnTo>
                    <a:lnTo>
                      <a:pt x="1537" y="127"/>
                    </a:lnTo>
                    <a:lnTo>
                      <a:pt x="1544" y="128"/>
                    </a:lnTo>
                    <a:lnTo>
                      <a:pt x="1551" y="127"/>
                    </a:lnTo>
                    <a:lnTo>
                      <a:pt x="1560" y="125"/>
                    </a:lnTo>
                    <a:lnTo>
                      <a:pt x="1560" y="125"/>
                    </a:lnTo>
                    <a:lnTo>
                      <a:pt x="1564" y="123"/>
                    </a:lnTo>
                    <a:lnTo>
                      <a:pt x="1569" y="123"/>
                    </a:lnTo>
                    <a:lnTo>
                      <a:pt x="1573" y="125"/>
                    </a:lnTo>
                    <a:lnTo>
                      <a:pt x="1577" y="128"/>
                    </a:lnTo>
                    <a:lnTo>
                      <a:pt x="1577" y="128"/>
                    </a:lnTo>
                    <a:lnTo>
                      <a:pt x="1577" y="136"/>
                    </a:lnTo>
                    <a:lnTo>
                      <a:pt x="1577" y="143"/>
                    </a:lnTo>
                    <a:lnTo>
                      <a:pt x="1573" y="150"/>
                    </a:lnTo>
                    <a:lnTo>
                      <a:pt x="1567" y="156"/>
                    </a:lnTo>
                    <a:lnTo>
                      <a:pt x="1567" y="156"/>
                    </a:lnTo>
                    <a:lnTo>
                      <a:pt x="1557" y="157"/>
                    </a:lnTo>
                    <a:lnTo>
                      <a:pt x="1544" y="157"/>
                    </a:lnTo>
                    <a:lnTo>
                      <a:pt x="1544" y="157"/>
                    </a:lnTo>
                    <a:lnTo>
                      <a:pt x="1535" y="157"/>
                    </a:lnTo>
                    <a:lnTo>
                      <a:pt x="1535" y="157"/>
                    </a:lnTo>
                    <a:lnTo>
                      <a:pt x="1531" y="159"/>
                    </a:lnTo>
                    <a:lnTo>
                      <a:pt x="1528" y="163"/>
                    </a:lnTo>
                    <a:lnTo>
                      <a:pt x="1528" y="163"/>
                    </a:lnTo>
                    <a:lnTo>
                      <a:pt x="1519" y="166"/>
                    </a:lnTo>
                    <a:lnTo>
                      <a:pt x="1508" y="168"/>
                    </a:lnTo>
                    <a:lnTo>
                      <a:pt x="1497" y="170"/>
                    </a:lnTo>
                    <a:lnTo>
                      <a:pt x="1486" y="168"/>
                    </a:lnTo>
                    <a:lnTo>
                      <a:pt x="1486" y="168"/>
                    </a:lnTo>
                    <a:lnTo>
                      <a:pt x="1477" y="168"/>
                    </a:lnTo>
                    <a:lnTo>
                      <a:pt x="1470" y="172"/>
                    </a:lnTo>
                    <a:lnTo>
                      <a:pt x="1470" y="172"/>
                    </a:lnTo>
                    <a:lnTo>
                      <a:pt x="1466" y="176"/>
                    </a:lnTo>
                    <a:lnTo>
                      <a:pt x="1464" y="179"/>
                    </a:lnTo>
                    <a:lnTo>
                      <a:pt x="1462" y="183"/>
                    </a:lnTo>
                    <a:lnTo>
                      <a:pt x="1462" y="188"/>
                    </a:lnTo>
                    <a:lnTo>
                      <a:pt x="1464" y="194"/>
                    </a:lnTo>
                    <a:lnTo>
                      <a:pt x="1466" y="197"/>
                    </a:lnTo>
                    <a:lnTo>
                      <a:pt x="1468" y="203"/>
                    </a:lnTo>
                    <a:lnTo>
                      <a:pt x="1473" y="204"/>
                    </a:lnTo>
                    <a:lnTo>
                      <a:pt x="1473" y="204"/>
                    </a:lnTo>
                    <a:lnTo>
                      <a:pt x="1481" y="208"/>
                    </a:lnTo>
                    <a:lnTo>
                      <a:pt x="1488" y="208"/>
                    </a:lnTo>
                    <a:lnTo>
                      <a:pt x="1497" y="206"/>
                    </a:lnTo>
                    <a:lnTo>
                      <a:pt x="1504" y="203"/>
                    </a:lnTo>
                    <a:lnTo>
                      <a:pt x="1504" y="203"/>
                    </a:lnTo>
                    <a:lnTo>
                      <a:pt x="1510" y="201"/>
                    </a:lnTo>
                    <a:lnTo>
                      <a:pt x="1515" y="201"/>
                    </a:lnTo>
                    <a:lnTo>
                      <a:pt x="1515" y="201"/>
                    </a:lnTo>
                    <a:lnTo>
                      <a:pt x="1522" y="199"/>
                    </a:lnTo>
                    <a:lnTo>
                      <a:pt x="1531" y="199"/>
                    </a:lnTo>
                    <a:lnTo>
                      <a:pt x="1531" y="199"/>
                    </a:lnTo>
                    <a:lnTo>
                      <a:pt x="1537" y="203"/>
                    </a:lnTo>
                    <a:lnTo>
                      <a:pt x="1539" y="204"/>
                    </a:lnTo>
                    <a:lnTo>
                      <a:pt x="1539" y="208"/>
                    </a:lnTo>
                    <a:lnTo>
                      <a:pt x="1539" y="208"/>
                    </a:lnTo>
                    <a:lnTo>
                      <a:pt x="1537" y="212"/>
                    </a:lnTo>
                    <a:lnTo>
                      <a:pt x="1535" y="214"/>
                    </a:lnTo>
                    <a:lnTo>
                      <a:pt x="1524" y="215"/>
                    </a:lnTo>
                    <a:lnTo>
                      <a:pt x="1513" y="214"/>
                    </a:lnTo>
                    <a:lnTo>
                      <a:pt x="1506" y="214"/>
                    </a:lnTo>
                    <a:lnTo>
                      <a:pt x="1506" y="214"/>
                    </a:lnTo>
                    <a:lnTo>
                      <a:pt x="1488" y="215"/>
                    </a:lnTo>
                    <a:lnTo>
                      <a:pt x="1481" y="219"/>
                    </a:lnTo>
                    <a:lnTo>
                      <a:pt x="1477" y="221"/>
                    </a:lnTo>
                    <a:lnTo>
                      <a:pt x="1473" y="224"/>
                    </a:lnTo>
                    <a:lnTo>
                      <a:pt x="1473" y="224"/>
                    </a:lnTo>
                    <a:lnTo>
                      <a:pt x="1473" y="230"/>
                    </a:lnTo>
                    <a:lnTo>
                      <a:pt x="1475" y="237"/>
                    </a:lnTo>
                    <a:lnTo>
                      <a:pt x="1479" y="241"/>
                    </a:lnTo>
                    <a:lnTo>
                      <a:pt x="1484" y="246"/>
                    </a:lnTo>
                    <a:lnTo>
                      <a:pt x="1484" y="246"/>
                    </a:lnTo>
                    <a:lnTo>
                      <a:pt x="1490" y="248"/>
                    </a:lnTo>
                    <a:lnTo>
                      <a:pt x="1497" y="252"/>
                    </a:lnTo>
                    <a:lnTo>
                      <a:pt x="1502" y="252"/>
                    </a:lnTo>
                    <a:lnTo>
                      <a:pt x="1510" y="252"/>
                    </a:lnTo>
                    <a:lnTo>
                      <a:pt x="1510" y="252"/>
                    </a:lnTo>
                    <a:lnTo>
                      <a:pt x="1517" y="248"/>
                    </a:lnTo>
                    <a:lnTo>
                      <a:pt x="1522" y="244"/>
                    </a:lnTo>
                    <a:lnTo>
                      <a:pt x="1529" y="241"/>
                    </a:lnTo>
                    <a:lnTo>
                      <a:pt x="1535" y="237"/>
                    </a:lnTo>
                    <a:lnTo>
                      <a:pt x="1535" y="237"/>
                    </a:lnTo>
                    <a:lnTo>
                      <a:pt x="1546" y="235"/>
                    </a:lnTo>
                    <a:lnTo>
                      <a:pt x="1555" y="235"/>
                    </a:lnTo>
                    <a:lnTo>
                      <a:pt x="1575" y="235"/>
                    </a:lnTo>
                    <a:lnTo>
                      <a:pt x="1596" y="239"/>
                    </a:lnTo>
                    <a:lnTo>
                      <a:pt x="1615" y="244"/>
                    </a:lnTo>
                    <a:lnTo>
                      <a:pt x="1615" y="244"/>
                    </a:lnTo>
                    <a:lnTo>
                      <a:pt x="1631" y="250"/>
                    </a:lnTo>
                    <a:lnTo>
                      <a:pt x="1645" y="259"/>
                    </a:lnTo>
                    <a:lnTo>
                      <a:pt x="1645" y="259"/>
                    </a:lnTo>
                    <a:lnTo>
                      <a:pt x="1660" y="268"/>
                    </a:lnTo>
                    <a:lnTo>
                      <a:pt x="1671" y="277"/>
                    </a:lnTo>
                    <a:lnTo>
                      <a:pt x="1671" y="277"/>
                    </a:lnTo>
                    <a:lnTo>
                      <a:pt x="1685" y="291"/>
                    </a:lnTo>
                    <a:lnTo>
                      <a:pt x="1696" y="306"/>
                    </a:lnTo>
                    <a:lnTo>
                      <a:pt x="1696" y="306"/>
                    </a:lnTo>
                    <a:lnTo>
                      <a:pt x="1703" y="318"/>
                    </a:lnTo>
                    <a:lnTo>
                      <a:pt x="1710" y="329"/>
                    </a:lnTo>
                    <a:lnTo>
                      <a:pt x="1714" y="337"/>
                    </a:lnTo>
                    <a:lnTo>
                      <a:pt x="1714" y="342"/>
                    </a:lnTo>
                    <a:lnTo>
                      <a:pt x="1714" y="349"/>
                    </a:lnTo>
                    <a:lnTo>
                      <a:pt x="1712" y="356"/>
                    </a:lnTo>
                    <a:lnTo>
                      <a:pt x="1712" y="356"/>
                    </a:lnTo>
                    <a:lnTo>
                      <a:pt x="1709" y="360"/>
                    </a:lnTo>
                    <a:lnTo>
                      <a:pt x="1707" y="362"/>
                    </a:lnTo>
                    <a:lnTo>
                      <a:pt x="1707" y="364"/>
                    </a:lnTo>
                    <a:lnTo>
                      <a:pt x="1707" y="364"/>
                    </a:lnTo>
                    <a:lnTo>
                      <a:pt x="1709" y="369"/>
                    </a:lnTo>
                    <a:lnTo>
                      <a:pt x="1712" y="373"/>
                    </a:lnTo>
                    <a:lnTo>
                      <a:pt x="1716" y="375"/>
                    </a:lnTo>
                    <a:lnTo>
                      <a:pt x="1721" y="375"/>
                    </a:lnTo>
                    <a:lnTo>
                      <a:pt x="1721" y="375"/>
                    </a:lnTo>
                    <a:lnTo>
                      <a:pt x="1734" y="375"/>
                    </a:lnTo>
                    <a:lnTo>
                      <a:pt x="1747" y="376"/>
                    </a:lnTo>
                    <a:lnTo>
                      <a:pt x="1752" y="378"/>
                    </a:lnTo>
                    <a:lnTo>
                      <a:pt x="1758" y="382"/>
                    </a:lnTo>
                    <a:lnTo>
                      <a:pt x="1761" y="385"/>
                    </a:lnTo>
                    <a:lnTo>
                      <a:pt x="1765" y="391"/>
                    </a:lnTo>
                    <a:lnTo>
                      <a:pt x="1765" y="391"/>
                    </a:lnTo>
                    <a:lnTo>
                      <a:pt x="1765" y="400"/>
                    </a:lnTo>
                    <a:lnTo>
                      <a:pt x="1765" y="404"/>
                    </a:lnTo>
                    <a:lnTo>
                      <a:pt x="1761" y="405"/>
                    </a:lnTo>
                    <a:lnTo>
                      <a:pt x="1761" y="405"/>
                    </a:lnTo>
                    <a:lnTo>
                      <a:pt x="1758" y="405"/>
                    </a:lnTo>
                    <a:lnTo>
                      <a:pt x="1752" y="404"/>
                    </a:lnTo>
                    <a:lnTo>
                      <a:pt x="1747" y="402"/>
                    </a:lnTo>
                    <a:lnTo>
                      <a:pt x="1741" y="400"/>
                    </a:lnTo>
                    <a:lnTo>
                      <a:pt x="1741" y="400"/>
                    </a:lnTo>
                    <a:lnTo>
                      <a:pt x="1729" y="400"/>
                    </a:lnTo>
                    <a:lnTo>
                      <a:pt x="1721" y="400"/>
                    </a:lnTo>
                    <a:lnTo>
                      <a:pt x="1720" y="402"/>
                    </a:lnTo>
                    <a:lnTo>
                      <a:pt x="1718" y="404"/>
                    </a:lnTo>
                    <a:lnTo>
                      <a:pt x="1718" y="404"/>
                    </a:lnTo>
                    <a:lnTo>
                      <a:pt x="1716" y="409"/>
                    </a:lnTo>
                    <a:lnTo>
                      <a:pt x="1720" y="411"/>
                    </a:lnTo>
                    <a:lnTo>
                      <a:pt x="1725" y="416"/>
                    </a:lnTo>
                    <a:lnTo>
                      <a:pt x="1725" y="416"/>
                    </a:lnTo>
                    <a:lnTo>
                      <a:pt x="1729" y="420"/>
                    </a:lnTo>
                    <a:lnTo>
                      <a:pt x="1730" y="423"/>
                    </a:lnTo>
                    <a:lnTo>
                      <a:pt x="1730" y="423"/>
                    </a:lnTo>
                    <a:lnTo>
                      <a:pt x="1725" y="427"/>
                    </a:lnTo>
                    <a:lnTo>
                      <a:pt x="1720" y="429"/>
                    </a:lnTo>
                    <a:lnTo>
                      <a:pt x="1718" y="431"/>
                    </a:lnTo>
                    <a:lnTo>
                      <a:pt x="1718" y="431"/>
                    </a:lnTo>
                    <a:lnTo>
                      <a:pt x="1718" y="436"/>
                    </a:lnTo>
                    <a:lnTo>
                      <a:pt x="1720" y="440"/>
                    </a:lnTo>
                    <a:lnTo>
                      <a:pt x="1723" y="442"/>
                    </a:lnTo>
                    <a:lnTo>
                      <a:pt x="1727" y="445"/>
                    </a:lnTo>
                    <a:lnTo>
                      <a:pt x="1727" y="445"/>
                    </a:lnTo>
                    <a:lnTo>
                      <a:pt x="1727" y="449"/>
                    </a:lnTo>
                    <a:lnTo>
                      <a:pt x="1725" y="451"/>
                    </a:lnTo>
                    <a:lnTo>
                      <a:pt x="1721" y="452"/>
                    </a:lnTo>
                    <a:lnTo>
                      <a:pt x="1721" y="456"/>
                    </a:lnTo>
                    <a:lnTo>
                      <a:pt x="1721" y="456"/>
                    </a:lnTo>
                    <a:lnTo>
                      <a:pt x="1723" y="461"/>
                    </a:lnTo>
                    <a:lnTo>
                      <a:pt x="1727" y="463"/>
                    </a:lnTo>
                    <a:lnTo>
                      <a:pt x="1732" y="465"/>
                    </a:lnTo>
                    <a:lnTo>
                      <a:pt x="1736" y="465"/>
                    </a:lnTo>
                    <a:lnTo>
                      <a:pt x="1736" y="465"/>
                    </a:lnTo>
                    <a:lnTo>
                      <a:pt x="1743" y="463"/>
                    </a:lnTo>
                    <a:lnTo>
                      <a:pt x="1745" y="460"/>
                    </a:lnTo>
                    <a:lnTo>
                      <a:pt x="1747" y="454"/>
                    </a:lnTo>
                    <a:lnTo>
                      <a:pt x="1745" y="449"/>
                    </a:lnTo>
                    <a:lnTo>
                      <a:pt x="1743" y="438"/>
                    </a:lnTo>
                    <a:lnTo>
                      <a:pt x="1743" y="432"/>
                    </a:lnTo>
                    <a:lnTo>
                      <a:pt x="1745" y="429"/>
                    </a:lnTo>
                    <a:lnTo>
                      <a:pt x="1745" y="429"/>
                    </a:lnTo>
                    <a:lnTo>
                      <a:pt x="1750" y="425"/>
                    </a:lnTo>
                    <a:lnTo>
                      <a:pt x="1756" y="423"/>
                    </a:lnTo>
                    <a:lnTo>
                      <a:pt x="1765" y="425"/>
                    </a:lnTo>
                    <a:lnTo>
                      <a:pt x="1772" y="427"/>
                    </a:lnTo>
                    <a:lnTo>
                      <a:pt x="1788" y="431"/>
                    </a:lnTo>
                    <a:lnTo>
                      <a:pt x="1797" y="436"/>
                    </a:lnTo>
                    <a:lnTo>
                      <a:pt x="1797" y="436"/>
                    </a:lnTo>
                    <a:lnTo>
                      <a:pt x="1803" y="440"/>
                    </a:lnTo>
                    <a:lnTo>
                      <a:pt x="1805" y="445"/>
                    </a:lnTo>
                    <a:lnTo>
                      <a:pt x="1805" y="451"/>
                    </a:lnTo>
                    <a:lnTo>
                      <a:pt x="1801" y="458"/>
                    </a:lnTo>
                    <a:lnTo>
                      <a:pt x="1801" y="458"/>
                    </a:lnTo>
                    <a:lnTo>
                      <a:pt x="1796" y="463"/>
                    </a:lnTo>
                    <a:lnTo>
                      <a:pt x="1790" y="467"/>
                    </a:lnTo>
                    <a:lnTo>
                      <a:pt x="1785" y="472"/>
                    </a:lnTo>
                    <a:lnTo>
                      <a:pt x="1783" y="480"/>
                    </a:lnTo>
                    <a:lnTo>
                      <a:pt x="1783" y="480"/>
                    </a:lnTo>
                    <a:lnTo>
                      <a:pt x="1783" y="483"/>
                    </a:lnTo>
                    <a:lnTo>
                      <a:pt x="1779" y="487"/>
                    </a:lnTo>
                    <a:lnTo>
                      <a:pt x="1777" y="490"/>
                    </a:lnTo>
                    <a:lnTo>
                      <a:pt x="1772" y="492"/>
                    </a:lnTo>
                    <a:lnTo>
                      <a:pt x="1772" y="492"/>
                    </a:lnTo>
                    <a:lnTo>
                      <a:pt x="1765" y="494"/>
                    </a:lnTo>
                    <a:lnTo>
                      <a:pt x="1759" y="494"/>
                    </a:lnTo>
                    <a:lnTo>
                      <a:pt x="1752" y="494"/>
                    </a:lnTo>
                    <a:lnTo>
                      <a:pt x="1747" y="496"/>
                    </a:lnTo>
                    <a:lnTo>
                      <a:pt x="1747" y="496"/>
                    </a:lnTo>
                    <a:lnTo>
                      <a:pt x="1741" y="499"/>
                    </a:lnTo>
                    <a:lnTo>
                      <a:pt x="1738" y="503"/>
                    </a:lnTo>
                    <a:lnTo>
                      <a:pt x="1738" y="503"/>
                    </a:lnTo>
                    <a:lnTo>
                      <a:pt x="1738" y="507"/>
                    </a:lnTo>
                    <a:lnTo>
                      <a:pt x="1738" y="510"/>
                    </a:lnTo>
                    <a:lnTo>
                      <a:pt x="1741" y="517"/>
                    </a:lnTo>
                    <a:lnTo>
                      <a:pt x="1741" y="517"/>
                    </a:lnTo>
                    <a:lnTo>
                      <a:pt x="1743" y="525"/>
                    </a:lnTo>
                    <a:lnTo>
                      <a:pt x="1743" y="532"/>
                    </a:lnTo>
                    <a:lnTo>
                      <a:pt x="1743" y="532"/>
                    </a:lnTo>
                    <a:lnTo>
                      <a:pt x="1739" y="537"/>
                    </a:lnTo>
                    <a:lnTo>
                      <a:pt x="1738" y="539"/>
                    </a:lnTo>
                    <a:lnTo>
                      <a:pt x="1738" y="543"/>
                    </a:lnTo>
                    <a:lnTo>
                      <a:pt x="1738" y="543"/>
                    </a:lnTo>
                    <a:lnTo>
                      <a:pt x="1739" y="548"/>
                    </a:lnTo>
                    <a:lnTo>
                      <a:pt x="1745" y="554"/>
                    </a:lnTo>
                    <a:lnTo>
                      <a:pt x="1750" y="557"/>
                    </a:lnTo>
                    <a:lnTo>
                      <a:pt x="1754" y="563"/>
                    </a:lnTo>
                    <a:lnTo>
                      <a:pt x="1754" y="563"/>
                    </a:lnTo>
                    <a:lnTo>
                      <a:pt x="1756" y="570"/>
                    </a:lnTo>
                    <a:lnTo>
                      <a:pt x="1758" y="577"/>
                    </a:lnTo>
                    <a:lnTo>
                      <a:pt x="1758" y="577"/>
                    </a:lnTo>
                    <a:lnTo>
                      <a:pt x="1761" y="581"/>
                    </a:lnTo>
                    <a:lnTo>
                      <a:pt x="1763" y="581"/>
                    </a:lnTo>
                    <a:lnTo>
                      <a:pt x="1770" y="583"/>
                    </a:lnTo>
                    <a:lnTo>
                      <a:pt x="1770" y="583"/>
                    </a:lnTo>
                    <a:lnTo>
                      <a:pt x="1776" y="584"/>
                    </a:lnTo>
                    <a:lnTo>
                      <a:pt x="1776" y="586"/>
                    </a:lnTo>
                    <a:lnTo>
                      <a:pt x="1776" y="590"/>
                    </a:lnTo>
                    <a:lnTo>
                      <a:pt x="1776" y="590"/>
                    </a:lnTo>
                    <a:lnTo>
                      <a:pt x="1774" y="592"/>
                    </a:lnTo>
                    <a:lnTo>
                      <a:pt x="1770" y="593"/>
                    </a:lnTo>
                    <a:lnTo>
                      <a:pt x="1768" y="595"/>
                    </a:lnTo>
                    <a:lnTo>
                      <a:pt x="1767" y="599"/>
                    </a:lnTo>
                    <a:lnTo>
                      <a:pt x="1767" y="599"/>
                    </a:lnTo>
                    <a:lnTo>
                      <a:pt x="1770" y="606"/>
                    </a:lnTo>
                    <a:lnTo>
                      <a:pt x="1776" y="612"/>
                    </a:lnTo>
                    <a:lnTo>
                      <a:pt x="1776" y="612"/>
                    </a:lnTo>
                    <a:lnTo>
                      <a:pt x="1779" y="613"/>
                    </a:lnTo>
                    <a:lnTo>
                      <a:pt x="1783" y="615"/>
                    </a:lnTo>
                    <a:lnTo>
                      <a:pt x="1783" y="615"/>
                    </a:lnTo>
                    <a:lnTo>
                      <a:pt x="1783" y="619"/>
                    </a:lnTo>
                    <a:lnTo>
                      <a:pt x="1783" y="621"/>
                    </a:lnTo>
                    <a:lnTo>
                      <a:pt x="1785" y="628"/>
                    </a:lnTo>
                    <a:lnTo>
                      <a:pt x="1785" y="628"/>
                    </a:lnTo>
                    <a:lnTo>
                      <a:pt x="1788" y="633"/>
                    </a:lnTo>
                    <a:lnTo>
                      <a:pt x="1792" y="635"/>
                    </a:lnTo>
                    <a:lnTo>
                      <a:pt x="1803" y="635"/>
                    </a:lnTo>
                    <a:lnTo>
                      <a:pt x="1803" y="635"/>
                    </a:lnTo>
                    <a:lnTo>
                      <a:pt x="1808" y="639"/>
                    </a:lnTo>
                    <a:lnTo>
                      <a:pt x="1812" y="642"/>
                    </a:lnTo>
                    <a:lnTo>
                      <a:pt x="1815" y="653"/>
                    </a:lnTo>
                    <a:lnTo>
                      <a:pt x="1815" y="653"/>
                    </a:lnTo>
                    <a:lnTo>
                      <a:pt x="1819" y="660"/>
                    </a:lnTo>
                    <a:lnTo>
                      <a:pt x="1824" y="666"/>
                    </a:lnTo>
                    <a:lnTo>
                      <a:pt x="1832" y="671"/>
                    </a:lnTo>
                    <a:lnTo>
                      <a:pt x="1834" y="671"/>
                    </a:lnTo>
                    <a:lnTo>
                      <a:pt x="1837" y="671"/>
                    </a:lnTo>
                    <a:lnTo>
                      <a:pt x="1837" y="671"/>
                    </a:lnTo>
                    <a:lnTo>
                      <a:pt x="1846" y="669"/>
                    </a:lnTo>
                    <a:lnTo>
                      <a:pt x="1850" y="669"/>
                    </a:lnTo>
                    <a:lnTo>
                      <a:pt x="1853" y="671"/>
                    </a:lnTo>
                    <a:lnTo>
                      <a:pt x="1853" y="671"/>
                    </a:lnTo>
                    <a:lnTo>
                      <a:pt x="1864" y="679"/>
                    </a:lnTo>
                    <a:lnTo>
                      <a:pt x="1872" y="686"/>
                    </a:lnTo>
                    <a:lnTo>
                      <a:pt x="1872" y="686"/>
                    </a:lnTo>
                    <a:lnTo>
                      <a:pt x="1881" y="691"/>
                    </a:lnTo>
                    <a:lnTo>
                      <a:pt x="1884" y="693"/>
                    </a:lnTo>
                    <a:lnTo>
                      <a:pt x="1888" y="693"/>
                    </a:lnTo>
                    <a:lnTo>
                      <a:pt x="1888" y="693"/>
                    </a:lnTo>
                    <a:lnTo>
                      <a:pt x="1891" y="691"/>
                    </a:lnTo>
                    <a:lnTo>
                      <a:pt x="1891" y="689"/>
                    </a:lnTo>
                    <a:lnTo>
                      <a:pt x="1891" y="682"/>
                    </a:lnTo>
                    <a:lnTo>
                      <a:pt x="1891" y="682"/>
                    </a:lnTo>
                    <a:lnTo>
                      <a:pt x="1893" y="679"/>
                    </a:lnTo>
                    <a:lnTo>
                      <a:pt x="1897" y="677"/>
                    </a:lnTo>
                    <a:lnTo>
                      <a:pt x="1901" y="671"/>
                    </a:lnTo>
                    <a:lnTo>
                      <a:pt x="1901" y="671"/>
                    </a:lnTo>
                    <a:lnTo>
                      <a:pt x="1904" y="668"/>
                    </a:lnTo>
                    <a:lnTo>
                      <a:pt x="1904" y="664"/>
                    </a:lnTo>
                    <a:lnTo>
                      <a:pt x="1904" y="655"/>
                    </a:lnTo>
                    <a:lnTo>
                      <a:pt x="1904" y="655"/>
                    </a:lnTo>
                    <a:lnTo>
                      <a:pt x="1906" y="650"/>
                    </a:lnTo>
                    <a:lnTo>
                      <a:pt x="1908" y="648"/>
                    </a:lnTo>
                    <a:lnTo>
                      <a:pt x="1911" y="641"/>
                    </a:lnTo>
                    <a:lnTo>
                      <a:pt x="1911" y="641"/>
                    </a:lnTo>
                    <a:lnTo>
                      <a:pt x="1913" y="631"/>
                    </a:lnTo>
                    <a:lnTo>
                      <a:pt x="1915" y="626"/>
                    </a:lnTo>
                    <a:lnTo>
                      <a:pt x="1919" y="622"/>
                    </a:lnTo>
                    <a:lnTo>
                      <a:pt x="1919" y="622"/>
                    </a:lnTo>
                    <a:lnTo>
                      <a:pt x="1922" y="617"/>
                    </a:lnTo>
                    <a:lnTo>
                      <a:pt x="1924" y="610"/>
                    </a:lnTo>
                    <a:lnTo>
                      <a:pt x="1924" y="610"/>
                    </a:lnTo>
                    <a:lnTo>
                      <a:pt x="1924" y="604"/>
                    </a:lnTo>
                    <a:lnTo>
                      <a:pt x="1924" y="597"/>
                    </a:lnTo>
                    <a:lnTo>
                      <a:pt x="1922" y="590"/>
                    </a:lnTo>
                    <a:lnTo>
                      <a:pt x="1924" y="584"/>
                    </a:lnTo>
                    <a:lnTo>
                      <a:pt x="1924" y="584"/>
                    </a:lnTo>
                    <a:lnTo>
                      <a:pt x="1928" y="579"/>
                    </a:lnTo>
                    <a:lnTo>
                      <a:pt x="1935" y="577"/>
                    </a:lnTo>
                    <a:lnTo>
                      <a:pt x="1948" y="572"/>
                    </a:lnTo>
                    <a:lnTo>
                      <a:pt x="1948" y="572"/>
                    </a:lnTo>
                    <a:lnTo>
                      <a:pt x="1953" y="566"/>
                    </a:lnTo>
                    <a:lnTo>
                      <a:pt x="1958" y="561"/>
                    </a:lnTo>
                    <a:lnTo>
                      <a:pt x="1958" y="561"/>
                    </a:lnTo>
                    <a:lnTo>
                      <a:pt x="1962" y="554"/>
                    </a:lnTo>
                    <a:lnTo>
                      <a:pt x="1964" y="550"/>
                    </a:lnTo>
                    <a:lnTo>
                      <a:pt x="1969" y="546"/>
                    </a:lnTo>
                    <a:lnTo>
                      <a:pt x="1977" y="546"/>
                    </a:lnTo>
                    <a:lnTo>
                      <a:pt x="1977" y="546"/>
                    </a:lnTo>
                    <a:lnTo>
                      <a:pt x="1991" y="546"/>
                    </a:lnTo>
                    <a:lnTo>
                      <a:pt x="1998" y="546"/>
                    </a:lnTo>
                    <a:lnTo>
                      <a:pt x="2005" y="545"/>
                    </a:lnTo>
                    <a:lnTo>
                      <a:pt x="2005" y="545"/>
                    </a:lnTo>
                    <a:lnTo>
                      <a:pt x="2013" y="539"/>
                    </a:lnTo>
                    <a:lnTo>
                      <a:pt x="2018" y="534"/>
                    </a:lnTo>
                    <a:lnTo>
                      <a:pt x="2027" y="521"/>
                    </a:lnTo>
                    <a:lnTo>
                      <a:pt x="2027" y="521"/>
                    </a:lnTo>
                    <a:lnTo>
                      <a:pt x="2031" y="516"/>
                    </a:lnTo>
                    <a:lnTo>
                      <a:pt x="2036" y="512"/>
                    </a:lnTo>
                    <a:lnTo>
                      <a:pt x="2036" y="512"/>
                    </a:lnTo>
                    <a:lnTo>
                      <a:pt x="2045" y="508"/>
                    </a:lnTo>
                    <a:lnTo>
                      <a:pt x="2053" y="503"/>
                    </a:lnTo>
                    <a:lnTo>
                      <a:pt x="2053" y="503"/>
                    </a:lnTo>
                    <a:lnTo>
                      <a:pt x="2058" y="498"/>
                    </a:lnTo>
                    <a:lnTo>
                      <a:pt x="2062" y="492"/>
                    </a:lnTo>
                    <a:lnTo>
                      <a:pt x="2062" y="492"/>
                    </a:lnTo>
                    <a:lnTo>
                      <a:pt x="2065" y="489"/>
                    </a:lnTo>
                    <a:lnTo>
                      <a:pt x="2069" y="487"/>
                    </a:lnTo>
                    <a:lnTo>
                      <a:pt x="2080" y="483"/>
                    </a:lnTo>
                    <a:lnTo>
                      <a:pt x="2100" y="483"/>
                    </a:lnTo>
                    <a:lnTo>
                      <a:pt x="2100" y="483"/>
                    </a:lnTo>
                    <a:lnTo>
                      <a:pt x="2116" y="483"/>
                    </a:lnTo>
                    <a:lnTo>
                      <a:pt x="2129" y="480"/>
                    </a:lnTo>
                    <a:lnTo>
                      <a:pt x="2143" y="474"/>
                    </a:lnTo>
                    <a:lnTo>
                      <a:pt x="2156" y="469"/>
                    </a:lnTo>
                    <a:lnTo>
                      <a:pt x="2156" y="469"/>
                    </a:lnTo>
                    <a:lnTo>
                      <a:pt x="2167" y="461"/>
                    </a:lnTo>
                    <a:lnTo>
                      <a:pt x="2176" y="456"/>
                    </a:lnTo>
                    <a:lnTo>
                      <a:pt x="2176" y="456"/>
                    </a:lnTo>
                    <a:lnTo>
                      <a:pt x="2187" y="451"/>
                    </a:lnTo>
                    <a:lnTo>
                      <a:pt x="2197" y="447"/>
                    </a:lnTo>
                    <a:lnTo>
                      <a:pt x="2197" y="447"/>
                    </a:lnTo>
                    <a:lnTo>
                      <a:pt x="2201" y="445"/>
                    </a:lnTo>
                    <a:lnTo>
                      <a:pt x="2206" y="442"/>
                    </a:lnTo>
                    <a:lnTo>
                      <a:pt x="2210" y="436"/>
                    </a:lnTo>
                    <a:lnTo>
                      <a:pt x="2210" y="434"/>
                    </a:lnTo>
                    <a:lnTo>
                      <a:pt x="2208" y="432"/>
                    </a:lnTo>
                    <a:lnTo>
                      <a:pt x="2208" y="432"/>
                    </a:lnTo>
                    <a:close/>
                    <a:moveTo>
                      <a:pt x="1318" y="1775"/>
                    </a:moveTo>
                    <a:lnTo>
                      <a:pt x="1318" y="1775"/>
                    </a:lnTo>
                    <a:lnTo>
                      <a:pt x="1310" y="1775"/>
                    </a:lnTo>
                    <a:lnTo>
                      <a:pt x="1303" y="1773"/>
                    </a:lnTo>
                    <a:lnTo>
                      <a:pt x="1296" y="1771"/>
                    </a:lnTo>
                    <a:lnTo>
                      <a:pt x="1291" y="1766"/>
                    </a:lnTo>
                    <a:lnTo>
                      <a:pt x="1291" y="1766"/>
                    </a:lnTo>
                    <a:lnTo>
                      <a:pt x="1289" y="1761"/>
                    </a:lnTo>
                    <a:lnTo>
                      <a:pt x="1287" y="1753"/>
                    </a:lnTo>
                    <a:lnTo>
                      <a:pt x="1285" y="1741"/>
                    </a:lnTo>
                    <a:lnTo>
                      <a:pt x="1285" y="1741"/>
                    </a:lnTo>
                    <a:lnTo>
                      <a:pt x="1283" y="1735"/>
                    </a:lnTo>
                    <a:lnTo>
                      <a:pt x="1280" y="1732"/>
                    </a:lnTo>
                    <a:lnTo>
                      <a:pt x="1274" y="1723"/>
                    </a:lnTo>
                    <a:lnTo>
                      <a:pt x="1274" y="1723"/>
                    </a:lnTo>
                    <a:lnTo>
                      <a:pt x="1272" y="1717"/>
                    </a:lnTo>
                    <a:lnTo>
                      <a:pt x="1272" y="1712"/>
                    </a:lnTo>
                    <a:lnTo>
                      <a:pt x="1271" y="1701"/>
                    </a:lnTo>
                    <a:lnTo>
                      <a:pt x="1271" y="1701"/>
                    </a:lnTo>
                    <a:lnTo>
                      <a:pt x="1271" y="1688"/>
                    </a:lnTo>
                    <a:lnTo>
                      <a:pt x="1272" y="1679"/>
                    </a:lnTo>
                    <a:lnTo>
                      <a:pt x="1272" y="1668"/>
                    </a:lnTo>
                    <a:lnTo>
                      <a:pt x="1269" y="1657"/>
                    </a:lnTo>
                    <a:lnTo>
                      <a:pt x="1269" y="1657"/>
                    </a:lnTo>
                    <a:lnTo>
                      <a:pt x="1263" y="1650"/>
                    </a:lnTo>
                    <a:lnTo>
                      <a:pt x="1254" y="1645"/>
                    </a:lnTo>
                    <a:lnTo>
                      <a:pt x="1254" y="1645"/>
                    </a:lnTo>
                    <a:lnTo>
                      <a:pt x="1249" y="1643"/>
                    </a:lnTo>
                    <a:lnTo>
                      <a:pt x="1242" y="1643"/>
                    </a:lnTo>
                    <a:lnTo>
                      <a:pt x="1227" y="1647"/>
                    </a:lnTo>
                    <a:lnTo>
                      <a:pt x="1227" y="1647"/>
                    </a:lnTo>
                    <a:lnTo>
                      <a:pt x="1216" y="1648"/>
                    </a:lnTo>
                    <a:lnTo>
                      <a:pt x="1205" y="1650"/>
                    </a:lnTo>
                    <a:lnTo>
                      <a:pt x="1205" y="1650"/>
                    </a:lnTo>
                    <a:lnTo>
                      <a:pt x="1200" y="1648"/>
                    </a:lnTo>
                    <a:lnTo>
                      <a:pt x="1196" y="1647"/>
                    </a:lnTo>
                    <a:lnTo>
                      <a:pt x="1195" y="1643"/>
                    </a:lnTo>
                    <a:lnTo>
                      <a:pt x="1196" y="1638"/>
                    </a:lnTo>
                    <a:lnTo>
                      <a:pt x="1196" y="1638"/>
                    </a:lnTo>
                    <a:lnTo>
                      <a:pt x="1205" y="1627"/>
                    </a:lnTo>
                    <a:lnTo>
                      <a:pt x="1209" y="1621"/>
                    </a:lnTo>
                    <a:lnTo>
                      <a:pt x="1211" y="1614"/>
                    </a:lnTo>
                    <a:lnTo>
                      <a:pt x="1211" y="1614"/>
                    </a:lnTo>
                    <a:lnTo>
                      <a:pt x="1211" y="1610"/>
                    </a:lnTo>
                    <a:lnTo>
                      <a:pt x="1211" y="1607"/>
                    </a:lnTo>
                    <a:lnTo>
                      <a:pt x="1207" y="1601"/>
                    </a:lnTo>
                    <a:lnTo>
                      <a:pt x="1207" y="1601"/>
                    </a:lnTo>
                    <a:lnTo>
                      <a:pt x="1204" y="1596"/>
                    </a:lnTo>
                    <a:lnTo>
                      <a:pt x="1204" y="1594"/>
                    </a:lnTo>
                    <a:lnTo>
                      <a:pt x="1205" y="1592"/>
                    </a:lnTo>
                    <a:lnTo>
                      <a:pt x="1205" y="1592"/>
                    </a:lnTo>
                    <a:lnTo>
                      <a:pt x="1209" y="1594"/>
                    </a:lnTo>
                    <a:lnTo>
                      <a:pt x="1213" y="1596"/>
                    </a:lnTo>
                    <a:lnTo>
                      <a:pt x="1213" y="1596"/>
                    </a:lnTo>
                    <a:lnTo>
                      <a:pt x="1220" y="1596"/>
                    </a:lnTo>
                    <a:lnTo>
                      <a:pt x="1220" y="1596"/>
                    </a:lnTo>
                    <a:lnTo>
                      <a:pt x="1220" y="1592"/>
                    </a:lnTo>
                    <a:lnTo>
                      <a:pt x="1220" y="1589"/>
                    </a:lnTo>
                    <a:lnTo>
                      <a:pt x="1220" y="1580"/>
                    </a:lnTo>
                    <a:lnTo>
                      <a:pt x="1220" y="1580"/>
                    </a:lnTo>
                    <a:lnTo>
                      <a:pt x="1225" y="1565"/>
                    </a:lnTo>
                    <a:lnTo>
                      <a:pt x="1225" y="1565"/>
                    </a:lnTo>
                    <a:lnTo>
                      <a:pt x="1227" y="1554"/>
                    </a:lnTo>
                    <a:lnTo>
                      <a:pt x="1227" y="1547"/>
                    </a:lnTo>
                    <a:lnTo>
                      <a:pt x="1225" y="1542"/>
                    </a:lnTo>
                    <a:lnTo>
                      <a:pt x="1225" y="1542"/>
                    </a:lnTo>
                    <a:lnTo>
                      <a:pt x="1222" y="1538"/>
                    </a:lnTo>
                    <a:lnTo>
                      <a:pt x="1218" y="1536"/>
                    </a:lnTo>
                    <a:lnTo>
                      <a:pt x="1211" y="1534"/>
                    </a:lnTo>
                    <a:lnTo>
                      <a:pt x="1211" y="1534"/>
                    </a:lnTo>
                    <a:lnTo>
                      <a:pt x="1202" y="1534"/>
                    </a:lnTo>
                    <a:lnTo>
                      <a:pt x="1195" y="1538"/>
                    </a:lnTo>
                    <a:lnTo>
                      <a:pt x="1186" y="1543"/>
                    </a:lnTo>
                    <a:lnTo>
                      <a:pt x="1180" y="1549"/>
                    </a:lnTo>
                    <a:lnTo>
                      <a:pt x="1180" y="1549"/>
                    </a:lnTo>
                    <a:lnTo>
                      <a:pt x="1175" y="1554"/>
                    </a:lnTo>
                    <a:lnTo>
                      <a:pt x="1171" y="1562"/>
                    </a:lnTo>
                    <a:lnTo>
                      <a:pt x="1164" y="1576"/>
                    </a:lnTo>
                    <a:lnTo>
                      <a:pt x="1164" y="1576"/>
                    </a:lnTo>
                    <a:lnTo>
                      <a:pt x="1162" y="1581"/>
                    </a:lnTo>
                    <a:lnTo>
                      <a:pt x="1158" y="1585"/>
                    </a:lnTo>
                    <a:lnTo>
                      <a:pt x="1148" y="1589"/>
                    </a:lnTo>
                    <a:lnTo>
                      <a:pt x="1137" y="1592"/>
                    </a:lnTo>
                    <a:lnTo>
                      <a:pt x="1128" y="1594"/>
                    </a:lnTo>
                    <a:lnTo>
                      <a:pt x="1128" y="1594"/>
                    </a:lnTo>
                    <a:lnTo>
                      <a:pt x="1117" y="1598"/>
                    </a:lnTo>
                    <a:lnTo>
                      <a:pt x="1111" y="1598"/>
                    </a:lnTo>
                    <a:lnTo>
                      <a:pt x="1106" y="1598"/>
                    </a:lnTo>
                    <a:lnTo>
                      <a:pt x="1106" y="1598"/>
                    </a:lnTo>
                    <a:lnTo>
                      <a:pt x="1100" y="1594"/>
                    </a:lnTo>
                    <a:lnTo>
                      <a:pt x="1097" y="1589"/>
                    </a:lnTo>
                    <a:lnTo>
                      <a:pt x="1091" y="1578"/>
                    </a:lnTo>
                    <a:lnTo>
                      <a:pt x="1091" y="1578"/>
                    </a:lnTo>
                    <a:lnTo>
                      <a:pt x="1086" y="1569"/>
                    </a:lnTo>
                    <a:lnTo>
                      <a:pt x="1081" y="1562"/>
                    </a:lnTo>
                    <a:lnTo>
                      <a:pt x="1081" y="1562"/>
                    </a:lnTo>
                    <a:lnTo>
                      <a:pt x="1073" y="1551"/>
                    </a:lnTo>
                    <a:lnTo>
                      <a:pt x="1070" y="1536"/>
                    </a:lnTo>
                    <a:lnTo>
                      <a:pt x="1066" y="1524"/>
                    </a:lnTo>
                    <a:lnTo>
                      <a:pt x="1066" y="1511"/>
                    </a:lnTo>
                    <a:lnTo>
                      <a:pt x="1066" y="1511"/>
                    </a:lnTo>
                    <a:lnTo>
                      <a:pt x="1066" y="1496"/>
                    </a:lnTo>
                    <a:lnTo>
                      <a:pt x="1070" y="1482"/>
                    </a:lnTo>
                    <a:lnTo>
                      <a:pt x="1070" y="1482"/>
                    </a:lnTo>
                    <a:lnTo>
                      <a:pt x="1073" y="1473"/>
                    </a:lnTo>
                    <a:lnTo>
                      <a:pt x="1073" y="1467"/>
                    </a:lnTo>
                    <a:lnTo>
                      <a:pt x="1075" y="1462"/>
                    </a:lnTo>
                    <a:lnTo>
                      <a:pt x="1075" y="1462"/>
                    </a:lnTo>
                    <a:lnTo>
                      <a:pt x="1073" y="1449"/>
                    </a:lnTo>
                    <a:lnTo>
                      <a:pt x="1073" y="1444"/>
                    </a:lnTo>
                    <a:lnTo>
                      <a:pt x="1073" y="1437"/>
                    </a:lnTo>
                    <a:lnTo>
                      <a:pt x="1073" y="1437"/>
                    </a:lnTo>
                    <a:lnTo>
                      <a:pt x="1075" y="1428"/>
                    </a:lnTo>
                    <a:lnTo>
                      <a:pt x="1079" y="1420"/>
                    </a:lnTo>
                    <a:lnTo>
                      <a:pt x="1088" y="1406"/>
                    </a:lnTo>
                    <a:lnTo>
                      <a:pt x="1088" y="1406"/>
                    </a:lnTo>
                    <a:lnTo>
                      <a:pt x="1090" y="1402"/>
                    </a:lnTo>
                    <a:lnTo>
                      <a:pt x="1093" y="1399"/>
                    </a:lnTo>
                    <a:lnTo>
                      <a:pt x="1093" y="1399"/>
                    </a:lnTo>
                    <a:lnTo>
                      <a:pt x="1102" y="1393"/>
                    </a:lnTo>
                    <a:lnTo>
                      <a:pt x="1111" y="1388"/>
                    </a:lnTo>
                    <a:lnTo>
                      <a:pt x="1111" y="1388"/>
                    </a:lnTo>
                    <a:lnTo>
                      <a:pt x="1131" y="1377"/>
                    </a:lnTo>
                    <a:lnTo>
                      <a:pt x="1140" y="1375"/>
                    </a:lnTo>
                    <a:lnTo>
                      <a:pt x="1151" y="1373"/>
                    </a:lnTo>
                    <a:lnTo>
                      <a:pt x="1151" y="1373"/>
                    </a:lnTo>
                    <a:lnTo>
                      <a:pt x="1160" y="1377"/>
                    </a:lnTo>
                    <a:lnTo>
                      <a:pt x="1171" y="1382"/>
                    </a:lnTo>
                    <a:lnTo>
                      <a:pt x="1182" y="1386"/>
                    </a:lnTo>
                    <a:lnTo>
                      <a:pt x="1187" y="1386"/>
                    </a:lnTo>
                    <a:lnTo>
                      <a:pt x="1193" y="1386"/>
                    </a:lnTo>
                    <a:lnTo>
                      <a:pt x="1193" y="1386"/>
                    </a:lnTo>
                    <a:lnTo>
                      <a:pt x="1195" y="1382"/>
                    </a:lnTo>
                    <a:lnTo>
                      <a:pt x="1196" y="1379"/>
                    </a:lnTo>
                    <a:lnTo>
                      <a:pt x="1196" y="1375"/>
                    </a:lnTo>
                    <a:lnTo>
                      <a:pt x="1196" y="1370"/>
                    </a:lnTo>
                    <a:lnTo>
                      <a:pt x="1196" y="1370"/>
                    </a:lnTo>
                    <a:lnTo>
                      <a:pt x="1200" y="1366"/>
                    </a:lnTo>
                    <a:lnTo>
                      <a:pt x="1207" y="1363"/>
                    </a:lnTo>
                    <a:lnTo>
                      <a:pt x="1222" y="1363"/>
                    </a:lnTo>
                    <a:lnTo>
                      <a:pt x="1222" y="1363"/>
                    </a:lnTo>
                    <a:lnTo>
                      <a:pt x="1234" y="1363"/>
                    </a:lnTo>
                    <a:lnTo>
                      <a:pt x="1249" y="1364"/>
                    </a:lnTo>
                    <a:lnTo>
                      <a:pt x="1260" y="1370"/>
                    </a:lnTo>
                    <a:lnTo>
                      <a:pt x="1271" y="1379"/>
                    </a:lnTo>
                    <a:lnTo>
                      <a:pt x="1271" y="1379"/>
                    </a:lnTo>
                    <a:lnTo>
                      <a:pt x="1276" y="1384"/>
                    </a:lnTo>
                    <a:lnTo>
                      <a:pt x="1280" y="1390"/>
                    </a:lnTo>
                    <a:lnTo>
                      <a:pt x="1283" y="1402"/>
                    </a:lnTo>
                    <a:lnTo>
                      <a:pt x="1291" y="1428"/>
                    </a:lnTo>
                    <a:lnTo>
                      <a:pt x="1291" y="1428"/>
                    </a:lnTo>
                    <a:lnTo>
                      <a:pt x="1294" y="1437"/>
                    </a:lnTo>
                    <a:lnTo>
                      <a:pt x="1300" y="1446"/>
                    </a:lnTo>
                    <a:lnTo>
                      <a:pt x="1307" y="1455"/>
                    </a:lnTo>
                    <a:lnTo>
                      <a:pt x="1318" y="1458"/>
                    </a:lnTo>
                    <a:lnTo>
                      <a:pt x="1318" y="1458"/>
                    </a:lnTo>
                    <a:lnTo>
                      <a:pt x="1323" y="1460"/>
                    </a:lnTo>
                    <a:lnTo>
                      <a:pt x="1327" y="1458"/>
                    </a:lnTo>
                    <a:lnTo>
                      <a:pt x="1329" y="1455"/>
                    </a:lnTo>
                    <a:lnTo>
                      <a:pt x="1330" y="1451"/>
                    </a:lnTo>
                    <a:lnTo>
                      <a:pt x="1332" y="1442"/>
                    </a:lnTo>
                    <a:lnTo>
                      <a:pt x="1332" y="1433"/>
                    </a:lnTo>
                    <a:lnTo>
                      <a:pt x="1332" y="1433"/>
                    </a:lnTo>
                    <a:lnTo>
                      <a:pt x="1329" y="1422"/>
                    </a:lnTo>
                    <a:lnTo>
                      <a:pt x="1325" y="1411"/>
                    </a:lnTo>
                    <a:lnTo>
                      <a:pt x="1316" y="1390"/>
                    </a:lnTo>
                    <a:lnTo>
                      <a:pt x="1316" y="1390"/>
                    </a:lnTo>
                    <a:lnTo>
                      <a:pt x="1312" y="1379"/>
                    </a:lnTo>
                    <a:lnTo>
                      <a:pt x="1310" y="1366"/>
                    </a:lnTo>
                    <a:lnTo>
                      <a:pt x="1312" y="1355"/>
                    </a:lnTo>
                    <a:lnTo>
                      <a:pt x="1318" y="1343"/>
                    </a:lnTo>
                    <a:lnTo>
                      <a:pt x="1318" y="1343"/>
                    </a:lnTo>
                    <a:lnTo>
                      <a:pt x="1323" y="1334"/>
                    </a:lnTo>
                    <a:lnTo>
                      <a:pt x="1332" y="1323"/>
                    </a:lnTo>
                    <a:lnTo>
                      <a:pt x="1350" y="1305"/>
                    </a:lnTo>
                    <a:lnTo>
                      <a:pt x="1350" y="1305"/>
                    </a:lnTo>
                    <a:lnTo>
                      <a:pt x="1365" y="1294"/>
                    </a:lnTo>
                    <a:lnTo>
                      <a:pt x="1372" y="1287"/>
                    </a:lnTo>
                    <a:lnTo>
                      <a:pt x="1379" y="1279"/>
                    </a:lnTo>
                    <a:lnTo>
                      <a:pt x="1379" y="1279"/>
                    </a:lnTo>
                    <a:lnTo>
                      <a:pt x="1383" y="1268"/>
                    </a:lnTo>
                    <a:lnTo>
                      <a:pt x="1385" y="1258"/>
                    </a:lnTo>
                    <a:lnTo>
                      <a:pt x="1385" y="1258"/>
                    </a:lnTo>
                    <a:lnTo>
                      <a:pt x="1383" y="1245"/>
                    </a:lnTo>
                    <a:lnTo>
                      <a:pt x="1383" y="1245"/>
                    </a:lnTo>
                    <a:lnTo>
                      <a:pt x="1383" y="1229"/>
                    </a:lnTo>
                    <a:lnTo>
                      <a:pt x="1383" y="1229"/>
                    </a:lnTo>
                    <a:lnTo>
                      <a:pt x="1379" y="1212"/>
                    </a:lnTo>
                    <a:lnTo>
                      <a:pt x="1379" y="1203"/>
                    </a:lnTo>
                    <a:lnTo>
                      <a:pt x="1381" y="1196"/>
                    </a:lnTo>
                    <a:lnTo>
                      <a:pt x="1381" y="1196"/>
                    </a:lnTo>
                    <a:lnTo>
                      <a:pt x="1383" y="1191"/>
                    </a:lnTo>
                    <a:lnTo>
                      <a:pt x="1386" y="1185"/>
                    </a:lnTo>
                    <a:lnTo>
                      <a:pt x="1390" y="1182"/>
                    </a:lnTo>
                    <a:lnTo>
                      <a:pt x="1392" y="1182"/>
                    </a:lnTo>
                    <a:lnTo>
                      <a:pt x="1396" y="1183"/>
                    </a:lnTo>
                    <a:lnTo>
                      <a:pt x="1396" y="1183"/>
                    </a:lnTo>
                    <a:lnTo>
                      <a:pt x="1396" y="1187"/>
                    </a:lnTo>
                    <a:lnTo>
                      <a:pt x="1396" y="1189"/>
                    </a:lnTo>
                    <a:lnTo>
                      <a:pt x="1394" y="1196"/>
                    </a:lnTo>
                    <a:lnTo>
                      <a:pt x="1394" y="1196"/>
                    </a:lnTo>
                    <a:lnTo>
                      <a:pt x="1394" y="1203"/>
                    </a:lnTo>
                    <a:lnTo>
                      <a:pt x="1394" y="1205"/>
                    </a:lnTo>
                    <a:lnTo>
                      <a:pt x="1396" y="1209"/>
                    </a:lnTo>
                    <a:lnTo>
                      <a:pt x="1396" y="1209"/>
                    </a:lnTo>
                    <a:lnTo>
                      <a:pt x="1399" y="1212"/>
                    </a:lnTo>
                    <a:lnTo>
                      <a:pt x="1405" y="1212"/>
                    </a:lnTo>
                    <a:lnTo>
                      <a:pt x="1408" y="1212"/>
                    </a:lnTo>
                    <a:lnTo>
                      <a:pt x="1412" y="1209"/>
                    </a:lnTo>
                    <a:lnTo>
                      <a:pt x="1412" y="1209"/>
                    </a:lnTo>
                    <a:lnTo>
                      <a:pt x="1414" y="1203"/>
                    </a:lnTo>
                    <a:lnTo>
                      <a:pt x="1412" y="1200"/>
                    </a:lnTo>
                    <a:lnTo>
                      <a:pt x="1412" y="1191"/>
                    </a:lnTo>
                    <a:lnTo>
                      <a:pt x="1412" y="1191"/>
                    </a:lnTo>
                    <a:lnTo>
                      <a:pt x="1412" y="1185"/>
                    </a:lnTo>
                    <a:lnTo>
                      <a:pt x="1414" y="1182"/>
                    </a:lnTo>
                    <a:lnTo>
                      <a:pt x="1414" y="1182"/>
                    </a:lnTo>
                    <a:lnTo>
                      <a:pt x="1421" y="1173"/>
                    </a:lnTo>
                    <a:lnTo>
                      <a:pt x="1428" y="1163"/>
                    </a:lnTo>
                    <a:lnTo>
                      <a:pt x="1428" y="1163"/>
                    </a:lnTo>
                    <a:lnTo>
                      <a:pt x="1430" y="1160"/>
                    </a:lnTo>
                    <a:lnTo>
                      <a:pt x="1430" y="1154"/>
                    </a:lnTo>
                    <a:lnTo>
                      <a:pt x="1430" y="1154"/>
                    </a:lnTo>
                    <a:lnTo>
                      <a:pt x="1437" y="1142"/>
                    </a:lnTo>
                    <a:lnTo>
                      <a:pt x="1437" y="1142"/>
                    </a:lnTo>
                    <a:lnTo>
                      <a:pt x="1455" y="1120"/>
                    </a:lnTo>
                    <a:lnTo>
                      <a:pt x="1473" y="1098"/>
                    </a:lnTo>
                    <a:lnTo>
                      <a:pt x="1473" y="1098"/>
                    </a:lnTo>
                    <a:lnTo>
                      <a:pt x="1491" y="1082"/>
                    </a:lnTo>
                    <a:lnTo>
                      <a:pt x="1501" y="1077"/>
                    </a:lnTo>
                    <a:lnTo>
                      <a:pt x="1511" y="1073"/>
                    </a:lnTo>
                    <a:lnTo>
                      <a:pt x="1511" y="1073"/>
                    </a:lnTo>
                    <a:lnTo>
                      <a:pt x="1522" y="1071"/>
                    </a:lnTo>
                    <a:lnTo>
                      <a:pt x="1526" y="1069"/>
                    </a:lnTo>
                    <a:lnTo>
                      <a:pt x="1529" y="1066"/>
                    </a:lnTo>
                    <a:lnTo>
                      <a:pt x="1529" y="1066"/>
                    </a:lnTo>
                    <a:lnTo>
                      <a:pt x="1533" y="1059"/>
                    </a:lnTo>
                    <a:lnTo>
                      <a:pt x="1535" y="1057"/>
                    </a:lnTo>
                    <a:lnTo>
                      <a:pt x="1539" y="1055"/>
                    </a:lnTo>
                    <a:lnTo>
                      <a:pt x="1539" y="1055"/>
                    </a:lnTo>
                    <a:lnTo>
                      <a:pt x="1544" y="1051"/>
                    </a:lnTo>
                    <a:lnTo>
                      <a:pt x="1553" y="1049"/>
                    </a:lnTo>
                    <a:lnTo>
                      <a:pt x="1557" y="1049"/>
                    </a:lnTo>
                    <a:lnTo>
                      <a:pt x="1560" y="1051"/>
                    </a:lnTo>
                    <a:lnTo>
                      <a:pt x="1562" y="1053"/>
                    </a:lnTo>
                    <a:lnTo>
                      <a:pt x="1562" y="1057"/>
                    </a:lnTo>
                    <a:lnTo>
                      <a:pt x="1562" y="1057"/>
                    </a:lnTo>
                    <a:lnTo>
                      <a:pt x="1562" y="1059"/>
                    </a:lnTo>
                    <a:lnTo>
                      <a:pt x="1558" y="1062"/>
                    </a:lnTo>
                    <a:lnTo>
                      <a:pt x="1553" y="1068"/>
                    </a:lnTo>
                    <a:lnTo>
                      <a:pt x="1553" y="1068"/>
                    </a:lnTo>
                    <a:lnTo>
                      <a:pt x="1549" y="1069"/>
                    </a:lnTo>
                    <a:lnTo>
                      <a:pt x="1548" y="1073"/>
                    </a:lnTo>
                    <a:lnTo>
                      <a:pt x="1548" y="1078"/>
                    </a:lnTo>
                    <a:lnTo>
                      <a:pt x="1549" y="1082"/>
                    </a:lnTo>
                    <a:lnTo>
                      <a:pt x="1549" y="1082"/>
                    </a:lnTo>
                    <a:lnTo>
                      <a:pt x="1553" y="1086"/>
                    </a:lnTo>
                    <a:lnTo>
                      <a:pt x="1558" y="1087"/>
                    </a:lnTo>
                    <a:lnTo>
                      <a:pt x="1567" y="1089"/>
                    </a:lnTo>
                    <a:lnTo>
                      <a:pt x="1567" y="1089"/>
                    </a:lnTo>
                    <a:lnTo>
                      <a:pt x="1573" y="1089"/>
                    </a:lnTo>
                    <a:lnTo>
                      <a:pt x="1578" y="1087"/>
                    </a:lnTo>
                    <a:lnTo>
                      <a:pt x="1586" y="1080"/>
                    </a:lnTo>
                    <a:lnTo>
                      <a:pt x="1586" y="1080"/>
                    </a:lnTo>
                    <a:lnTo>
                      <a:pt x="1591" y="1071"/>
                    </a:lnTo>
                    <a:lnTo>
                      <a:pt x="1598" y="1064"/>
                    </a:lnTo>
                    <a:lnTo>
                      <a:pt x="1598" y="1064"/>
                    </a:lnTo>
                    <a:lnTo>
                      <a:pt x="1607" y="1059"/>
                    </a:lnTo>
                    <a:lnTo>
                      <a:pt x="1613" y="1057"/>
                    </a:lnTo>
                    <a:lnTo>
                      <a:pt x="1616" y="1053"/>
                    </a:lnTo>
                    <a:lnTo>
                      <a:pt x="1616" y="1053"/>
                    </a:lnTo>
                    <a:lnTo>
                      <a:pt x="1616" y="1049"/>
                    </a:lnTo>
                    <a:lnTo>
                      <a:pt x="1615" y="1046"/>
                    </a:lnTo>
                    <a:lnTo>
                      <a:pt x="1611" y="1044"/>
                    </a:lnTo>
                    <a:lnTo>
                      <a:pt x="1605" y="1044"/>
                    </a:lnTo>
                    <a:lnTo>
                      <a:pt x="1589" y="1044"/>
                    </a:lnTo>
                    <a:lnTo>
                      <a:pt x="1589" y="1044"/>
                    </a:lnTo>
                    <a:lnTo>
                      <a:pt x="1580" y="1040"/>
                    </a:lnTo>
                    <a:lnTo>
                      <a:pt x="1575" y="1033"/>
                    </a:lnTo>
                    <a:lnTo>
                      <a:pt x="1569" y="1028"/>
                    </a:lnTo>
                    <a:lnTo>
                      <a:pt x="1567" y="1019"/>
                    </a:lnTo>
                    <a:lnTo>
                      <a:pt x="1567" y="1019"/>
                    </a:lnTo>
                    <a:lnTo>
                      <a:pt x="1566" y="1008"/>
                    </a:lnTo>
                    <a:lnTo>
                      <a:pt x="1564" y="1002"/>
                    </a:lnTo>
                    <a:lnTo>
                      <a:pt x="1560" y="997"/>
                    </a:lnTo>
                    <a:lnTo>
                      <a:pt x="1560" y="997"/>
                    </a:lnTo>
                    <a:lnTo>
                      <a:pt x="1555" y="995"/>
                    </a:lnTo>
                    <a:lnTo>
                      <a:pt x="1549" y="992"/>
                    </a:lnTo>
                    <a:lnTo>
                      <a:pt x="1549" y="992"/>
                    </a:lnTo>
                    <a:lnTo>
                      <a:pt x="1548" y="990"/>
                    </a:lnTo>
                    <a:lnTo>
                      <a:pt x="1548" y="986"/>
                    </a:lnTo>
                    <a:lnTo>
                      <a:pt x="1549" y="984"/>
                    </a:lnTo>
                    <a:lnTo>
                      <a:pt x="1551" y="983"/>
                    </a:lnTo>
                    <a:lnTo>
                      <a:pt x="1551" y="983"/>
                    </a:lnTo>
                    <a:lnTo>
                      <a:pt x="1555" y="981"/>
                    </a:lnTo>
                    <a:lnTo>
                      <a:pt x="1558" y="981"/>
                    </a:lnTo>
                    <a:lnTo>
                      <a:pt x="1562" y="981"/>
                    </a:lnTo>
                    <a:lnTo>
                      <a:pt x="1566" y="979"/>
                    </a:lnTo>
                    <a:lnTo>
                      <a:pt x="1566" y="979"/>
                    </a:lnTo>
                    <a:lnTo>
                      <a:pt x="1567" y="977"/>
                    </a:lnTo>
                    <a:lnTo>
                      <a:pt x="1569" y="973"/>
                    </a:lnTo>
                    <a:lnTo>
                      <a:pt x="1569" y="970"/>
                    </a:lnTo>
                    <a:lnTo>
                      <a:pt x="1569" y="966"/>
                    </a:lnTo>
                    <a:lnTo>
                      <a:pt x="1569" y="966"/>
                    </a:lnTo>
                    <a:lnTo>
                      <a:pt x="1564" y="959"/>
                    </a:lnTo>
                    <a:lnTo>
                      <a:pt x="1558" y="954"/>
                    </a:lnTo>
                    <a:lnTo>
                      <a:pt x="1549" y="954"/>
                    </a:lnTo>
                    <a:lnTo>
                      <a:pt x="1542" y="955"/>
                    </a:lnTo>
                    <a:lnTo>
                      <a:pt x="1542" y="955"/>
                    </a:lnTo>
                    <a:lnTo>
                      <a:pt x="1531" y="961"/>
                    </a:lnTo>
                    <a:lnTo>
                      <a:pt x="1531" y="961"/>
                    </a:lnTo>
                    <a:lnTo>
                      <a:pt x="1517" y="968"/>
                    </a:lnTo>
                    <a:lnTo>
                      <a:pt x="1510" y="973"/>
                    </a:lnTo>
                    <a:lnTo>
                      <a:pt x="1504" y="981"/>
                    </a:lnTo>
                    <a:lnTo>
                      <a:pt x="1504" y="981"/>
                    </a:lnTo>
                    <a:lnTo>
                      <a:pt x="1501" y="984"/>
                    </a:lnTo>
                    <a:lnTo>
                      <a:pt x="1499" y="986"/>
                    </a:lnTo>
                    <a:lnTo>
                      <a:pt x="1497" y="986"/>
                    </a:lnTo>
                    <a:lnTo>
                      <a:pt x="1497" y="986"/>
                    </a:lnTo>
                    <a:lnTo>
                      <a:pt x="1495" y="983"/>
                    </a:lnTo>
                    <a:lnTo>
                      <a:pt x="1495" y="979"/>
                    </a:lnTo>
                    <a:lnTo>
                      <a:pt x="1499" y="972"/>
                    </a:lnTo>
                    <a:lnTo>
                      <a:pt x="1499" y="972"/>
                    </a:lnTo>
                    <a:lnTo>
                      <a:pt x="1513" y="955"/>
                    </a:lnTo>
                    <a:lnTo>
                      <a:pt x="1513" y="955"/>
                    </a:lnTo>
                    <a:lnTo>
                      <a:pt x="1520" y="948"/>
                    </a:lnTo>
                    <a:lnTo>
                      <a:pt x="1528" y="943"/>
                    </a:lnTo>
                    <a:lnTo>
                      <a:pt x="1537" y="939"/>
                    </a:lnTo>
                    <a:lnTo>
                      <a:pt x="1548" y="935"/>
                    </a:lnTo>
                    <a:lnTo>
                      <a:pt x="1548" y="935"/>
                    </a:lnTo>
                    <a:lnTo>
                      <a:pt x="1562" y="935"/>
                    </a:lnTo>
                    <a:lnTo>
                      <a:pt x="1562" y="935"/>
                    </a:lnTo>
                    <a:lnTo>
                      <a:pt x="1600" y="935"/>
                    </a:lnTo>
                    <a:lnTo>
                      <a:pt x="1600" y="935"/>
                    </a:lnTo>
                    <a:lnTo>
                      <a:pt x="1615" y="935"/>
                    </a:lnTo>
                    <a:lnTo>
                      <a:pt x="1629" y="934"/>
                    </a:lnTo>
                    <a:lnTo>
                      <a:pt x="1629" y="934"/>
                    </a:lnTo>
                    <a:lnTo>
                      <a:pt x="1642" y="928"/>
                    </a:lnTo>
                    <a:lnTo>
                      <a:pt x="1642" y="928"/>
                    </a:lnTo>
                    <a:lnTo>
                      <a:pt x="1649" y="925"/>
                    </a:lnTo>
                    <a:lnTo>
                      <a:pt x="1658" y="919"/>
                    </a:lnTo>
                    <a:lnTo>
                      <a:pt x="1658" y="919"/>
                    </a:lnTo>
                    <a:lnTo>
                      <a:pt x="1660" y="916"/>
                    </a:lnTo>
                    <a:lnTo>
                      <a:pt x="1662" y="910"/>
                    </a:lnTo>
                    <a:lnTo>
                      <a:pt x="1662" y="907"/>
                    </a:lnTo>
                    <a:lnTo>
                      <a:pt x="1663" y="901"/>
                    </a:lnTo>
                    <a:lnTo>
                      <a:pt x="1663" y="901"/>
                    </a:lnTo>
                    <a:lnTo>
                      <a:pt x="1669" y="897"/>
                    </a:lnTo>
                    <a:lnTo>
                      <a:pt x="1674" y="896"/>
                    </a:lnTo>
                    <a:lnTo>
                      <a:pt x="1685" y="897"/>
                    </a:lnTo>
                    <a:lnTo>
                      <a:pt x="1696" y="899"/>
                    </a:lnTo>
                    <a:lnTo>
                      <a:pt x="1701" y="897"/>
                    </a:lnTo>
                    <a:lnTo>
                      <a:pt x="1707" y="896"/>
                    </a:lnTo>
                    <a:lnTo>
                      <a:pt x="1707" y="896"/>
                    </a:lnTo>
                    <a:lnTo>
                      <a:pt x="1710" y="890"/>
                    </a:lnTo>
                    <a:lnTo>
                      <a:pt x="1714" y="885"/>
                    </a:lnTo>
                    <a:lnTo>
                      <a:pt x="1716" y="879"/>
                    </a:lnTo>
                    <a:lnTo>
                      <a:pt x="1716" y="874"/>
                    </a:lnTo>
                    <a:lnTo>
                      <a:pt x="1716" y="874"/>
                    </a:lnTo>
                    <a:lnTo>
                      <a:pt x="1714" y="869"/>
                    </a:lnTo>
                    <a:lnTo>
                      <a:pt x="1712" y="865"/>
                    </a:lnTo>
                    <a:lnTo>
                      <a:pt x="1703" y="863"/>
                    </a:lnTo>
                    <a:lnTo>
                      <a:pt x="1703" y="863"/>
                    </a:lnTo>
                    <a:lnTo>
                      <a:pt x="1698" y="859"/>
                    </a:lnTo>
                    <a:lnTo>
                      <a:pt x="1694" y="858"/>
                    </a:lnTo>
                    <a:lnTo>
                      <a:pt x="1691" y="858"/>
                    </a:lnTo>
                    <a:lnTo>
                      <a:pt x="1691" y="858"/>
                    </a:lnTo>
                    <a:lnTo>
                      <a:pt x="1683" y="859"/>
                    </a:lnTo>
                    <a:lnTo>
                      <a:pt x="1678" y="863"/>
                    </a:lnTo>
                    <a:lnTo>
                      <a:pt x="1678" y="863"/>
                    </a:lnTo>
                    <a:lnTo>
                      <a:pt x="1665" y="870"/>
                    </a:lnTo>
                    <a:lnTo>
                      <a:pt x="1658" y="872"/>
                    </a:lnTo>
                    <a:lnTo>
                      <a:pt x="1651" y="872"/>
                    </a:lnTo>
                    <a:lnTo>
                      <a:pt x="1651" y="872"/>
                    </a:lnTo>
                    <a:lnTo>
                      <a:pt x="1645" y="872"/>
                    </a:lnTo>
                    <a:lnTo>
                      <a:pt x="1642" y="869"/>
                    </a:lnTo>
                    <a:lnTo>
                      <a:pt x="1640" y="865"/>
                    </a:lnTo>
                    <a:lnTo>
                      <a:pt x="1638" y="859"/>
                    </a:lnTo>
                    <a:lnTo>
                      <a:pt x="1638" y="859"/>
                    </a:lnTo>
                    <a:lnTo>
                      <a:pt x="1642" y="854"/>
                    </a:lnTo>
                    <a:lnTo>
                      <a:pt x="1645" y="850"/>
                    </a:lnTo>
                    <a:lnTo>
                      <a:pt x="1656" y="843"/>
                    </a:lnTo>
                    <a:lnTo>
                      <a:pt x="1656" y="843"/>
                    </a:lnTo>
                    <a:lnTo>
                      <a:pt x="1660" y="840"/>
                    </a:lnTo>
                    <a:lnTo>
                      <a:pt x="1662" y="836"/>
                    </a:lnTo>
                    <a:lnTo>
                      <a:pt x="1662" y="832"/>
                    </a:lnTo>
                    <a:lnTo>
                      <a:pt x="1658" y="829"/>
                    </a:lnTo>
                    <a:lnTo>
                      <a:pt x="1658" y="829"/>
                    </a:lnTo>
                    <a:lnTo>
                      <a:pt x="1651" y="827"/>
                    </a:lnTo>
                    <a:lnTo>
                      <a:pt x="1645" y="825"/>
                    </a:lnTo>
                    <a:lnTo>
                      <a:pt x="1633" y="823"/>
                    </a:lnTo>
                    <a:lnTo>
                      <a:pt x="1633" y="823"/>
                    </a:lnTo>
                    <a:lnTo>
                      <a:pt x="1625" y="821"/>
                    </a:lnTo>
                    <a:lnTo>
                      <a:pt x="1622" y="816"/>
                    </a:lnTo>
                    <a:lnTo>
                      <a:pt x="1622" y="811"/>
                    </a:lnTo>
                    <a:lnTo>
                      <a:pt x="1622" y="803"/>
                    </a:lnTo>
                    <a:lnTo>
                      <a:pt x="1622" y="803"/>
                    </a:lnTo>
                    <a:lnTo>
                      <a:pt x="1620" y="791"/>
                    </a:lnTo>
                    <a:lnTo>
                      <a:pt x="1620" y="791"/>
                    </a:lnTo>
                    <a:lnTo>
                      <a:pt x="1616" y="783"/>
                    </a:lnTo>
                    <a:lnTo>
                      <a:pt x="1615" y="776"/>
                    </a:lnTo>
                    <a:lnTo>
                      <a:pt x="1615" y="776"/>
                    </a:lnTo>
                    <a:lnTo>
                      <a:pt x="1613" y="758"/>
                    </a:lnTo>
                    <a:lnTo>
                      <a:pt x="1613" y="758"/>
                    </a:lnTo>
                    <a:lnTo>
                      <a:pt x="1611" y="751"/>
                    </a:lnTo>
                    <a:lnTo>
                      <a:pt x="1609" y="747"/>
                    </a:lnTo>
                    <a:lnTo>
                      <a:pt x="1607" y="742"/>
                    </a:lnTo>
                    <a:lnTo>
                      <a:pt x="1607" y="742"/>
                    </a:lnTo>
                    <a:lnTo>
                      <a:pt x="1596" y="733"/>
                    </a:lnTo>
                    <a:lnTo>
                      <a:pt x="1586" y="724"/>
                    </a:lnTo>
                    <a:lnTo>
                      <a:pt x="1586" y="724"/>
                    </a:lnTo>
                    <a:lnTo>
                      <a:pt x="1582" y="718"/>
                    </a:lnTo>
                    <a:lnTo>
                      <a:pt x="1582" y="715"/>
                    </a:lnTo>
                    <a:lnTo>
                      <a:pt x="1580" y="706"/>
                    </a:lnTo>
                    <a:lnTo>
                      <a:pt x="1580" y="706"/>
                    </a:lnTo>
                    <a:lnTo>
                      <a:pt x="1577" y="700"/>
                    </a:lnTo>
                    <a:lnTo>
                      <a:pt x="1573" y="695"/>
                    </a:lnTo>
                    <a:lnTo>
                      <a:pt x="1567" y="695"/>
                    </a:lnTo>
                    <a:lnTo>
                      <a:pt x="1562" y="697"/>
                    </a:lnTo>
                    <a:lnTo>
                      <a:pt x="1562" y="697"/>
                    </a:lnTo>
                    <a:lnTo>
                      <a:pt x="1558" y="700"/>
                    </a:lnTo>
                    <a:lnTo>
                      <a:pt x="1555" y="704"/>
                    </a:lnTo>
                    <a:lnTo>
                      <a:pt x="1549" y="715"/>
                    </a:lnTo>
                    <a:lnTo>
                      <a:pt x="1549" y="715"/>
                    </a:lnTo>
                    <a:lnTo>
                      <a:pt x="1542" y="720"/>
                    </a:lnTo>
                    <a:lnTo>
                      <a:pt x="1533" y="724"/>
                    </a:lnTo>
                    <a:lnTo>
                      <a:pt x="1522" y="724"/>
                    </a:lnTo>
                    <a:lnTo>
                      <a:pt x="1513" y="722"/>
                    </a:lnTo>
                    <a:lnTo>
                      <a:pt x="1513" y="722"/>
                    </a:lnTo>
                    <a:lnTo>
                      <a:pt x="1506" y="717"/>
                    </a:lnTo>
                    <a:lnTo>
                      <a:pt x="1499" y="711"/>
                    </a:lnTo>
                    <a:lnTo>
                      <a:pt x="1495" y="702"/>
                    </a:lnTo>
                    <a:lnTo>
                      <a:pt x="1493" y="695"/>
                    </a:lnTo>
                    <a:lnTo>
                      <a:pt x="1493" y="695"/>
                    </a:lnTo>
                    <a:lnTo>
                      <a:pt x="1491" y="679"/>
                    </a:lnTo>
                    <a:lnTo>
                      <a:pt x="1488" y="671"/>
                    </a:lnTo>
                    <a:lnTo>
                      <a:pt x="1482" y="664"/>
                    </a:lnTo>
                    <a:lnTo>
                      <a:pt x="1482" y="664"/>
                    </a:lnTo>
                    <a:lnTo>
                      <a:pt x="1475" y="659"/>
                    </a:lnTo>
                    <a:lnTo>
                      <a:pt x="1466" y="655"/>
                    </a:lnTo>
                    <a:lnTo>
                      <a:pt x="1459" y="650"/>
                    </a:lnTo>
                    <a:lnTo>
                      <a:pt x="1452" y="644"/>
                    </a:lnTo>
                    <a:lnTo>
                      <a:pt x="1452" y="644"/>
                    </a:lnTo>
                    <a:lnTo>
                      <a:pt x="1441" y="635"/>
                    </a:lnTo>
                    <a:lnTo>
                      <a:pt x="1435" y="630"/>
                    </a:lnTo>
                    <a:lnTo>
                      <a:pt x="1430" y="628"/>
                    </a:lnTo>
                    <a:lnTo>
                      <a:pt x="1430" y="628"/>
                    </a:lnTo>
                    <a:lnTo>
                      <a:pt x="1423" y="626"/>
                    </a:lnTo>
                    <a:lnTo>
                      <a:pt x="1414" y="628"/>
                    </a:lnTo>
                    <a:lnTo>
                      <a:pt x="1399" y="635"/>
                    </a:lnTo>
                    <a:lnTo>
                      <a:pt x="1399" y="635"/>
                    </a:lnTo>
                    <a:lnTo>
                      <a:pt x="1394" y="637"/>
                    </a:lnTo>
                    <a:lnTo>
                      <a:pt x="1386" y="639"/>
                    </a:lnTo>
                    <a:lnTo>
                      <a:pt x="1379" y="639"/>
                    </a:lnTo>
                    <a:lnTo>
                      <a:pt x="1374" y="641"/>
                    </a:lnTo>
                    <a:lnTo>
                      <a:pt x="1374" y="641"/>
                    </a:lnTo>
                    <a:lnTo>
                      <a:pt x="1370" y="642"/>
                    </a:lnTo>
                    <a:lnTo>
                      <a:pt x="1367" y="646"/>
                    </a:lnTo>
                    <a:lnTo>
                      <a:pt x="1367" y="650"/>
                    </a:lnTo>
                    <a:lnTo>
                      <a:pt x="1367" y="655"/>
                    </a:lnTo>
                    <a:lnTo>
                      <a:pt x="1368" y="666"/>
                    </a:lnTo>
                    <a:lnTo>
                      <a:pt x="1368" y="669"/>
                    </a:lnTo>
                    <a:lnTo>
                      <a:pt x="1367" y="675"/>
                    </a:lnTo>
                    <a:lnTo>
                      <a:pt x="1367" y="675"/>
                    </a:lnTo>
                    <a:lnTo>
                      <a:pt x="1365" y="679"/>
                    </a:lnTo>
                    <a:lnTo>
                      <a:pt x="1363" y="680"/>
                    </a:lnTo>
                    <a:lnTo>
                      <a:pt x="1365" y="684"/>
                    </a:lnTo>
                    <a:lnTo>
                      <a:pt x="1365" y="684"/>
                    </a:lnTo>
                    <a:lnTo>
                      <a:pt x="1367" y="688"/>
                    </a:lnTo>
                    <a:lnTo>
                      <a:pt x="1368" y="691"/>
                    </a:lnTo>
                    <a:lnTo>
                      <a:pt x="1368" y="691"/>
                    </a:lnTo>
                    <a:lnTo>
                      <a:pt x="1368" y="695"/>
                    </a:lnTo>
                    <a:lnTo>
                      <a:pt x="1367" y="698"/>
                    </a:lnTo>
                    <a:lnTo>
                      <a:pt x="1363" y="704"/>
                    </a:lnTo>
                    <a:lnTo>
                      <a:pt x="1363" y="704"/>
                    </a:lnTo>
                    <a:lnTo>
                      <a:pt x="1359" y="709"/>
                    </a:lnTo>
                    <a:lnTo>
                      <a:pt x="1354" y="713"/>
                    </a:lnTo>
                    <a:lnTo>
                      <a:pt x="1350" y="717"/>
                    </a:lnTo>
                    <a:lnTo>
                      <a:pt x="1348" y="722"/>
                    </a:lnTo>
                    <a:lnTo>
                      <a:pt x="1348" y="722"/>
                    </a:lnTo>
                    <a:lnTo>
                      <a:pt x="1348" y="726"/>
                    </a:lnTo>
                    <a:lnTo>
                      <a:pt x="1350" y="729"/>
                    </a:lnTo>
                    <a:lnTo>
                      <a:pt x="1356" y="733"/>
                    </a:lnTo>
                    <a:lnTo>
                      <a:pt x="1361" y="736"/>
                    </a:lnTo>
                    <a:lnTo>
                      <a:pt x="1367" y="740"/>
                    </a:lnTo>
                    <a:lnTo>
                      <a:pt x="1367" y="740"/>
                    </a:lnTo>
                    <a:lnTo>
                      <a:pt x="1370" y="747"/>
                    </a:lnTo>
                    <a:lnTo>
                      <a:pt x="1372" y="753"/>
                    </a:lnTo>
                    <a:lnTo>
                      <a:pt x="1372" y="753"/>
                    </a:lnTo>
                    <a:lnTo>
                      <a:pt x="1377" y="764"/>
                    </a:lnTo>
                    <a:lnTo>
                      <a:pt x="1381" y="773"/>
                    </a:lnTo>
                    <a:lnTo>
                      <a:pt x="1381" y="773"/>
                    </a:lnTo>
                    <a:lnTo>
                      <a:pt x="1383" y="785"/>
                    </a:lnTo>
                    <a:lnTo>
                      <a:pt x="1385" y="791"/>
                    </a:lnTo>
                    <a:lnTo>
                      <a:pt x="1383" y="796"/>
                    </a:lnTo>
                    <a:lnTo>
                      <a:pt x="1383" y="796"/>
                    </a:lnTo>
                    <a:lnTo>
                      <a:pt x="1377" y="807"/>
                    </a:lnTo>
                    <a:lnTo>
                      <a:pt x="1374" y="812"/>
                    </a:lnTo>
                    <a:lnTo>
                      <a:pt x="1368" y="816"/>
                    </a:lnTo>
                    <a:lnTo>
                      <a:pt x="1368" y="816"/>
                    </a:lnTo>
                    <a:lnTo>
                      <a:pt x="1359" y="821"/>
                    </a:lnTo>
                    <a:lnTo>
                      <a:pt x="1354" y="825"/>
                    </a:lnTo>
                    <a:lnTo>
                      <a:pt x="1350" y="831"/>
                    </a:lnTo>
                    <a:lnTo>
                      <a:pt x="1350" y="831"/>
                    </a:lnTo>
                    <a:lnTo>
                      <a:pt x="1347" y="836"/>
                    </a:lnTo>
                    <a:lnTo>
                      <a:pt x="1347" y="843"/>
                    </a:lnTo>
                    <a:lnTo>
                      <a:pt x="1350" y="859"/>
                    </a:lnTo>
                    <a:lnTo>
                      <a:pt x="1350" y="859"/>
                    </a:lnTo>
                    <a:lnTo>
                      <a:pt x="1350" y="865"/>
                    </a:lnTo>
                    <a:lnTo>
                      <a:pt x="1350" y="870"/>
                    </a:lnTo>
                    <a:lnTo>
                      <a:pt x="1348" y="878"/>
                    </a:lnTo>
                    <a:lnTo>
                      <a:pt x="1347" y="881"/>
                    </a:lnTo>
                    <a:lnTo>
                      <a:pt x="1347" y="881"/>
                    </a:lnTo>
                    <a:lnTo>
                      <a:pt x="1341" y="887"/>
                    </a:lnTo>
                    <a:lnTo>
                      <a:pt x="1336" y="888"/>
                    </a:lnTo>
                    <a:lnTo>
                      <a:pt x="1329" y="890"/>
                    </a:lnTo>
                    <a:lnTo>
                      <a:pt x="1323" y="890"/>
                    </a:lnTo>
                    <a:lnTo>
                      <a:pt x="1323" y="890"/>
                    </a:lnTo>
                    <a:lnTo>
                      <a:pt x="1318" y="888"/>
                    </a:lnTo>
                    <a:lnTo>
                      <a:pt x="1316" y="887"/>
                    </a:lnTo>
                    <a:lnTo>
                      <a:pt x="1310" y="879"/>
                    </a:lnTo>
                    <a:lnTo>
                      <a:pt x="1307" y="870"/>
                    </a:lnTo>
                    <a:lnTo>
                      <a:pt x="1305" y="863"/>
                    </a:lnTo>
                    <a:lnTo>
                      <a:pt x="1305" y="863"/>
                    </a:lnTo>
                    <a:lnTo>
                      <a:pt x="1303" y="854"/>
                    </a:lnTo>
                    <a:lnTo>
                      <a:pt x="1303" y="843"/>
                    </a:lnTo>
                    <a:lnTo>
                      <a:pt x="1303" y="832"/>
                    </a:lnTo>
                    <a:lnTo>
                      <a:pt x="1301" y="829"/>
                    </a:lnTo>
                    <a:lnTo>
                      <a:pt x="1298" y="825"/>
                    </a:lnTo>
                    <a:lnTo>
                      <a:pt x="1298" y="825"/>
                    </a:lnTo>
                    <a:lnTo>
                      <a:pt x="1291" y="820"/>
                    </a:lnTo>
                    <a:lnTo>
                      <a:pt x="1281" y="816"/>
                    </a:lnTo>
                    <a:lnTo>
                      <a:pt x="1263" y="812"/>
                    </a:lnTo>
                    <a:lnTo>
                      <a:pt x="1263" y="812"/>
                    </a:lnTo>
                    <a:lnTo>
                      <a:pt x="1253" y="811"/>
                    </a:lnTo>
                    <a:lnTo>
                      <a:pt x="1243" y="805"/>
                    </a:lnTo>
                    <a:lnTo>
                      <a:pt x="1225" y="793"/>
                    </a:lnTo>
                    <a:lnTo>
                      <a:pt x="1225" y="793"/>
                    </a:lnTo>
                    <a:lnTo>
                      <a:pt x="1216" y="785"/>
                    </a:lnTo>
                    <a:lnTo>
                      <a:pt x="1205" y="780"/>
                    </a:lnTo>
                    <a:lnTo>
                      <a:pt x="1205" y="780"/>
                    </a:lnTo>
                    <a:lnTo>
                      <a:pt x="1193" y="776"/>
                    </a:lnTo>
                    <a:lnTo>
                      <a:pt x="1180" y="773"/>
                    </a:lnTo>
                    <a:lnTo>
                      <a:pt x="1180" y="773"/>
                    </a:lnTo>
                    <a:lnTo>
                      <a:pt x="1166" y="769"/>
                    </a:lnTo>
                    <a:lnTo>
                      <a:pt x="1151" y="760"/>
                    </a:lnTo>
                    <a:lnTo>
                      <a:pt x="1146" y="756"/>
                    </a:lnTo>
                    <a:lnTo>
                      <a:pt x="1140" y="749"/>
                    </a:lnTo>
                    <a:lnTo>
                      <a:pt x="1137" y="742"/>
                    </a:lnTo>
                    <a:lnTo>
                      <a:pt x="1135" y="735"/>
                    </a:lnTo>
                    <a:lnTo>
                      <a:pt x="1135" y="735"/>
                    </a:lnTo>
                    <a:lnTo>
                      <a:pt x="1131" y="727"/>
                    </a:lnTo>
                    <a:lnTo>
                      <a:pt x="1126" y="720"/>
                    </a:lnTo>
                    <a:lnTo>
                      <a:pt x="1122" y="713"/>
                    </a:lnTo>
                    <a:lnTo>
                      <a:pt x="1117" y="706"/>
                    </a:lnTo>
                    <a:lnTo>
                      <a:pt x="1117" y="706"/>
                    </a:lnTo>
                    <a:lnTo>
                      <a:pt x="1115" y="695"/>
                    </a:lnTo>
                    <a:lnTo>
                      <a:pt x="1115" y="684"/>
                    </a:lnTo>
                    <a:lnTo>
                      <a:pt x="1119" y="675"/>
                    </a:lnTo>
                    <a:lnTo>
                      <a:pt x="1124" y="666"/>
                    </a:lnTo>
                    <a:lnTo>
                      <a:pt x="1124" y="666"/>
                    </a:lnTo>
                    <a:lnTo>
                      <a:pt x="1133" y="655"/>
                    </a:lnTo>
                    <a:lnTo>
                      <a:pt x="1144" y="648"/>
                    </a:lnTo>
                    <a:lnTo>
                      <a:pt x="1144" y="648"/>
                    </a:lnTo>
                    <a:lnTo>
                      <a:pt x="1153" y="641"/>
                    </a:lnTo>
                    <a:lnTo>
                      <a:pt x="1160" y="633"/>
                    </a:lnTo>
                    <a:lnTo>
                      <a:pt x="1160" y="633"/>
                    </a:lnTo>
                    <a:lnTo>
                      <a:pt x="1164" y="628"/>
                    </a:lnTo>
                    <a:lnTo>
                      <a:pt x="1166" y="622"/>
                    </a:lnTo>
                    <a:lnTo>
                      <a:pt x="1167" y="617"/>
                    </a:lnTo>
                    <a:lnTo>
                      <a:pt x="1169" y="613"/>
                    </a:lnTo>
                    <a:lnTo>
                      <a:pt x="1169" y="613"/>
                    </a:lnTo>
                    <a:lnTo>
                      <a:pt x="1173" y="610"/>
                    </a:lnTo>
                    <a:lnTo>
                      <a:pt x="1178" y="606"/>
                    </a:lnTo>
                    <a:lnTo>
                      <a:pt x="1178" y="606"/>
                    </a:lnTo>
                    <a:lnTo>
                      <a:pt x="1195" y="601"/>
                    </a:lnTo>
                    <a:lnTo>
                      <a:pt x="1209" y="595"/>
                    </a:lnTo>
                    <a:lnTo>
                      <a:pt x="1209" y="595"/>
                    </a:lnTo>
                    <a:lnTo>
                      <a:pt x="1216" y="592"/>
                    </a:lnTo>
                    <a:lnTo>
                      <a:pt x="1218" y="590"/>
                    </a:lnTo>
                    <a:lnTo>
                      <a:pt x="1220" y="586"/>
                    </a:lnTo>
                    <a:lnTo>
                      <a:pt x="1220" y="586"/>
                    </a:lnTo>
                    <a:lnTo>
                      <a:pt x="1216" y="579"/>
                    </a:lnTo>
                    <a:lnTo>
                      <a:pt x="1213" y="574"/>
                    </a:lnTo>
                    <a:lnTo>
                      <a:pt x="1213" y="574"/>
                    </a:lnTo>
                    <a:lnTo>
                      <a:pt x="1209" y="570"/>
                    </a:lnTo>
                    <a:lnTo>
                      <a:pt x="1205" y="568"/>
                    </a:lnTo>
                    <a:lnTo>
                      <a:pt x="1196" y="566"/>
                    </a:lnTo>
                    <a:lnTo>
                      <a:pt x="1196" y="566"/>
                    </a:lnTo>
                    <a:lnTo>
                      <a:pt x="1191" y="566"/>
                    </a:lnTo>
                    <a:lnTo>
                      <a:pt x="1184" y="566"/>
                    </a:lnTo>
                    <a:lnTo>
                      <a:pt x="1182" y="565"/>
                    </a:lnTo>
                    <a:lnTo>
                      <a:pt x="1180" y="563"/>
                    </a:lnTo>
                    <a:lnTo>
                      <a:pt x="1180" y="561"/>
                    </a:lnTo>
                    <a:lnTo>
                      <a:pt x="1182" y="557"/>
                    </a:lnTo>
                    <a:lnTo>
                      <a:pt x="1182" y="557"/>
                    </a:lnTo>
                    <a:lnTo>
                      <a:pt x="1184" y="555"/>
                    </a:lnTo>
                    <a:lnTo>
                      <a:pt x="1186" y="554"/>
                    </a:lnTo>
                    <a:lnTo>
                      <a:pt x="1193" y="552"/>
                    </a:lnTo>
                    <a:lnTo>
                      <a:pt x="1205" y="554"/>
                    </a:lnTo>
                    <a:lnTo>
                      <a:pt x="1205" y="554"/>
                    </a:lnTo>
                    <a:lnTo>
                      <a:pt x="1215" y="557"/>
                    </a:lnTo>
                    <a:lnTo>
                      <a:pt x="1220" y="559"/>
                    </a:lnTo>
                    <a:lnTo>
                      <a:pt x="1224" y="559"/>
                    </a:lnTo>
                    <a:lnTo>
                      <a:pt x="1224" y="559"/>
                    </a:lnTo>
                    <a:lnTo>
                      <a:pt x="1227" y="557"/>
                    </a:lnTo>
                    <a:lnTo>
                      <a:pt x="1231" y="555"/>
                    </a:lnTo>
                    <a:lnTo>
                      <a:pt x="1234" y="550"/>
                    </a:lnTo>
                    <a:lnTo>
                      <a:pt x="1238" y="543"/>
                    </a:lnTo>
                    <a:lnTo>
                      <a:pt x="1242" y="539"/>
                    </a:lnTo>
                    <a:lnTo>
                      <a:pt x="1245" y="537"/>
                    </a:lnTo>
                    <a:lnTo>
                      <a:pt x="1245" y="537"/>
                    </a:lnTo>
                    <a:lnTo>
                      <a:pt x="1249" y="537"/>
                    </a:lnTo>
                    <a:lnTo>
                      <a:pt x="1253" y="537"/>
                    </a:lnTo>
                    <a:lnTo>
                      <a:pt x="1258" y="541"/>
                    </a:lnTo>
                    <a:lnTo>
                      <a:pt x="1258" y="541"/>
                    </a:lnTo>
                    <a:lnTo>
                      <a:pt x="1263" y="541"/>
                    </a:lnTo>
                    <a:lnTo>
                      <a:pt x="1267" y="541"/>
                    </a:lnTo>
                    <a:lnTo>
                      <a:pt x="1276" y="539"/>
                    </a:lnTo>
                    <a:lnTo>
                      <a:pt x="1291" y="530"/>
                    </a:lnTo>
                    <a:lnTo>
                      <a:pt x="1291" y="530"/>
                    </a:lnTo>
                    <a:lnTo>
                      <a:pt x="1305" y="525"/>
                    </a:lnTo>
                    <a:lnTo>
                      <a:pt x="1320" y="521"/>
                    </a:lnTo>
                    <a:lnTo>
                      <a:pt x="1320" y="521"/>
                    </a:lnTo>
                    <a:lnTo>
                      <a:pt x="1325" y="519"/>
                    </a:lnTo>
                    <a:lnTo>
                      <a:pt x="1329" y="516"/>
                    </a:lnTo>
                    <a:lnTo>
                      <a:pt x="1330" y="512"/>
                    </a:lnTo>
                    <a:lnTo>
                      <a:pt x="1330" y="507"/>
                    </a:lnTo>
                    <a:lnTo>
                      <a:pt x="1330" y="507"/>
                    </a:lnTo>
                    <a:lnTo>
                      <a:pt x="1329" y="499"/>
                    </a:lnTo>
                    <a:lnTo>
                      <a:pt x="1323" y="496"/>
                    </a:lnTo>
                    <a:lnTo>
                      <a:pt x="1320" y="492"/>
                    </a:lnTo>
                    <a:lnTo>
                      <a:pt x="1314" y="487"/>
                    </a:lnTo>
                    <a:lnTo>
                      <a:pt x="1314" y="487"/>
                    </a:lnTo>
                    <a:lnTo>
                      <a:pt x="1312" y="480"/>
                    </a:lnTo>
                    <a:lnTo>
                      <a:pt x="1312" y="480"/>
                    </a:lnTo>
                    <a:lnTo>
                      <a:pt x="1312" y="472"/>
                    </a:lnTo>
                    <a:lnTo>
                      <a:pt x="1312" y="465"/>
                    </a:lnTo>
                    <a:lnTo>
                      <a:pt x="1312" y="465"/>
                    </a:lnTo>
                    <a:lnTo>
                      <a:pt x="1314" y="460"/>
                    </a:lnTo>
                    <a:lnTo>
                      <a:pt x="1314" y="458"/>
                    </a:lnTo>
                    <a:lnTo>
                      <a:pt x="1314" y="456"/>
                    </a:lnTo>
                    <a:lnTo>
                      <a:pt x="1314" y="456"/>
                    </a:lnTo>
                    <a:lnTo>
                      <a:pt x="1312" y="452"/>
                    </a:lnTo>
                    <a:lnTo>
                      <a:pt x="1309" y="451"/>
                    </a:lnTo>
                    <a:lnTo>
                      <a:pt x="1301" y="447"/>
                    </a:lnTo>
                    <a:lnTo>
                      <a:pt x="1301" y="447"/>
                    </a:lnTo>
                    <a:lnTo>
                      <a:pt x="1298" y="442"/>
                    </a:lnTo>
                    <a:lnTo>
                      <a:pt x="1292" y="438"/>
                    </a:lnTo>
                    <a:lnTo>
                      <a:pt x="1292" y="438"/>
                    </a:lnTo>
                    <a:lnTo>
                      <a:pt x="1280" y="438"/>
                    </a:lnTo>
                    <a:lnTo>
                      <a:pt x="1267" y="438"/>
                    </a:lnTo>
                    <a:lnTo>
                      <a:pt x="1267" y="438"/>
                    </a:lnTo>
                    <a:lnTo>
                      <a:pt x="1263" y="440"/>
                    </a:lnTo>
                    <a:lnTo>
                      <a:pt x="1260" y="443"/>
                    </a:lnTo>
                    <a:lnTo>
                      <a:pt x="1258" y="447"/>
                    </a:lnTo>
                    <a:lnTo>
                      <a:pt x="1260" y="451"/>
                    </a:lnTo>
                    <a:lnTo>
                      <a:pt x="1260" y="451"/>
                    </a:lnTo>
                    <a:lnTo>
                      <a:pt x="1262" y="454"/>
                    </a:lnTo>
                    <a:lnTo>
                      <a:pt x="1265" y="458"/>
                    </a:lnTo>
                    <a:lnTo>
                      <a:pt x="1269" y="461"/>
                    </a:lnTo>
                    <a:lnTo>
                      <a:pt x="1269" y="463"/>
                    </a:lnTo>
                    <a:lnTo>
                      <a:pt x="1267" y="465"/>
                    </a:lnTo>
                    <a:lnTo>
                      <a:pt x="1267" y="465"/>
                    </a:lnTo>
                    <a:lnTo>
                      <a:pt x="1263" y="465"/>
                    </a:lnTo>
                    <a:lnTo>
                      <a:pt x="1260" y="467"/>
                    </a:lnTo>
                    <a:lnTo>
                      <a:pt x="1260" y="467"/>
                    </a:lnTo>
                    <a:lnTo>
                      <a:pt x="1256" y="469"/>
                    </a:lnTo>
                    <a:lnTo>
                      <a:pt x="1254" y="474"/>
                    </a:lnTo>
                    <a:lnTo>
                      <a:pt x="1254" y="474"/>
                    </a:lnTo>
                    <a:lnTo>
                      <a:pt x="1253" y="476"/>
                    </a:lnTo>
                    <a:lnTo>
                      <a:pt x="1253" y="480"/>
                    </a:lnTo>
                    <a:lnTo>
                      <a:pt x="1254" y="487"/>
                    </a:lnTo>
                    <a:lnTo>
                      <a:pt x="1254" y="487"/>
                    </a:lnTo>
                    <a:lnTo>
                      <a:pt x="1253" y="490"/>
                    </a:lnTo>
                    <a:lnTo>
                      <a:pt x="1249" y="494"/>
                    </a:lnTo>
                    <a:lnTo>
                      <a:pt x="1249" y="494"/>
                    </a:lnTo>
                    <a:lnTo>
                      <a:pt x="1240" y="507"/>
                    </a:lnTo>
                    <a:lnTo>
                      <a:pt x="1234" y="510"/>
                    </a:lnTo>
                    <a:lnTo>
                      <a:pt x="1231" y="512"/>
                    </a:lnTo>
                    <a:lnTo>
                      <a:pt x="1227" y="512"/>
                    </a:lnTo>
                    <a:lnTo>
                      <a:pt x="1227" y="512"/>
                    </a:lnTo>
                    <a:lnTo>
                      <a:pt x="1224" y="510"/>
                    </a:lnTo>
                    <a:lnTo>
                      <a:pt x="1220" y="508"/>
                    </a:lnTo>
                    <a:lnTo>
                      <a:pt x="1216" y="501"/>
                    </a:lnTo>
                    <a:lnTo>
                      <a:pt x="1216" y="501"/>
                    </a:lnTo>
                    <a:lnTo>
                      <a:pt x="1213" y="492"/>
                    </a:lnTo>
                    <a:lnTo>
                      <a:pt x="1213" y="483"/>
                    </a:lnTo>
                    <a:lnTo>
                      <a:pt x="1215" y="465"/>
                    </a:lnTo>
                    <a:lnTo>
                      <a:pt x="1215" y="465"/>
                    </a:lnTo>
                    <a:lnTo>
                      <a:pt x="1213" y="460"/>
                    </a:lnTo>
                    <a:lnTo>
                      <a:pt x="1211" y="454"/>
                    </a:lnTo>
                    <a:lnTo>
                      <a:pt x="1207" y="452"/>
                    </a:lnTo>
                    <a:lnTo>
                      <a:pt x="1205" y="451"/>
                    </a:lnTo>
                    <a:lnTo>
                      <a:pt x="1202" y="452"/>
                    </a:lnTo>
                    <a:lnTo>
                      <a:pt x="1198" y="454"/>
                    </a:lnTo>
                    <a:lnTo>
                      <a:pt x="1198" y="454"/>
                    </a:lnTo>
                    <a:lnTo>
                      <a:pt x="1196" y="458"/>
                    </a:lnTo>
                    <a:lnTo>
                      <a:pt x="1196" y="461"/>
                    </a:lnTo>
                    <a:lnTo>
                      <a:pt x="1195" y="470"/>
                    </a:lnTo>
                    <a:lnTo>
                      <a:pt x="1193" y="474"/>
                    </a:lnTo>
                    <a:lnTo>
                      <a:pt x="1191" y="476"/>
                    </a:lnTo>
                    <a:lnTo>
                      <a:pt x="1189" y="478"/>
                    </a:lnTo>
                    <a:lnTo>
                      <a:pt x="1184" y="476"/>
                    </a:lnTo>
                    <a:lnTo>
                      <a:pt x="1184" y="476"/>
                    </a:lnTo>
                    <a:lnTo>
                      <a:pt x="1180" y="472"/>
                    </a:lnTo>
                    <a:lnTo>
                      <a:pt x="1178" y="467"/>
                    </a:lnTo>
                    <a:lnTo>
                      <a:pt x="1178" y="467"/>
                    </a:lnTo>
                    <a:lnTo>
                      <a:pt x="1175" y="456"/>
                    </a:lnTo>
                    <a:lnTo>
                      <a:pt x="1173" y="452"/>
                    </a:lnTo>
                    <a:lnTo>
                      <a:pt x="1167" y="451"/>
                    </a:lnTo>
                    <a:lnTo>
                      <a:pt x="1167" y="451"/>
                    </a:lnTo>
                    <a:lnTo>
                      <a:pt x="1164" y="449"/>
                    </a:lnTo>
                    <a:lnTo>
                      <a:pt x="1160" y="445"/>
                    </a:lnTo>
                    <a:lnTo>
                      <a:pt x="1155" y="438"/>
                    </a:lnTo>
                    <a:lnTo>
                      <a:pt x="1155" y="438"/>
                    </a:lnTo>
                    <a:lnTo>
                      <a:pt x="1155" y="434"/>
                    </a:lnTo>
                    <a:lnTo>
                      <a:pt x="1155" y="431"/>
                    </a:lnTo>
                    <a:lnTo>
                      <a:pt x="1155" y="431"/>
                    </a:lnTo>
                    <a:lnTo>
                      <a:pt x="1157" y="427"/>
                    </a:lnTo>
                    <a:lnTo>
                      <a:pt x="1157" y="425"/>
                    </a:lnTo>
                    <a:lnTo>
                      <a:pt x="1157" y="423"/>
                    </a:lnTo>
                    <a:lnTo>
                      <a:pt x="1157" y="423"/>
                    </a:lnTo>
                    <a:lnTo>
                      <a:pt x="1155" y="422"/>
                    </a:lnTo>
                    <a:lnTo>
                      <a:pt x="1151" y="422"/>
                    </a:lnTo>
                    <a:lnTo>
                      <a:pt x="1151" y="422"/>
                    </a:lnTo>
                    <a:lnTo>
                      <a:pt x="1149" y="420"/>
                    </a:lnTo>
                    <a:lnTo>
                      <a:pt x="1149" y="418"/>
                    </a:lnTo>
                    <a:lnTo>
                      <a:pt x="1151" y="416"/>
                    </a:lnTo>
                    <a:lnTo>
                      <a:pt x="1151" y="416"/>
                    </a:lnTo>
                    <a:lnTo>
                      <a:pt x="1155" y="416"/>
                    </a:lnTo>
                    <a:lnTo>
                      <a:pt x="1157" y="416"/>
                    </a:lnTo>
                    <a:lnTo>
                      <a:pt x="1160" y="418"/>
                    </a:lnTo>
                    <a:lnTo>
                      <a:pt x="1162" y="416"/>
                    </a:lnTo>
                    <a:lnTo>
                      <a:pt x="1162" y="416"/>
                    </a:lnTo>
                    <a:lnTo>
                      <a:pt x="1164" y="414"/>
                    </a:lnTo>
                    <a:lnTo>
                      <a:pt x="1164" y="411"/>
                    </a:lnTo>
                    <a:lnTo>
                      <a:pt x="1160" y="405"/>
                    </a:lnTo>
                    <a:lnTo>
                      <a:pt x="1160" y="405"/>
                    </a:lnTo>
                    <a:lnTo>
                      <a:pt x="1157" y="402"/>
                    </a:lnTo>
                    <a:lnTo>
                      <a:pt x="1151" y="400"/>
                    </a:lnTo>
                    <a:lnTo>
                      <a:pt x="1142" y="396"/>
                    </a:lnTo>
                    <a:lnTo>
                      <a:pt x="1142" y="396"/>
                    </a:lnTo>
                    <a:lnTo>
                      <a:pt x="1128" y="385"/>
                    </a:lnTo>
                    <a:lnTo>
                      <a:pt x="1128" y="385"/>
                    </a:lnTo>
                    <a:lnTo>
                      <a:pt x="1124" y="384"/>
                    </a:lnTo>
                    <a:lnTo>
                      <a:pt x="1120" y="378"/>
                    </a:lnTo>
                    <a:lnTo>
                      <a:pt x="1117" y="373"/>
                    </a:lnTo>
                    <a:lnTo>
                      <a:pt x="1117" y="369"/>
                    </a:lnTo>
                    <a:lnTo>
                      <a:pt x="1117" y="369"/>
                    </a:lnTo>
                    <a:lnTo>
                      <a:pt x="1120" y="366"/>
                    </a:lnTo>
                    <a:lnTo>
                      <a:pt x="1124" y="364"/>
                    </a:lnTo>
                    <a:lnTo>
                      <a:pt x="1124" y="362"/>
                    </a:lnTo>
                    <a:lnTo>
                      <a:pt x="1124" y="362"/>
                    </a:lnTo>
                    <a:lnTo>
                      <a:pt x="1124" y="356"/>
                    </a:lnTo>
                    <a:lnTo>
                      <a:pt x="1122" y="353"/>
                    </a:lnTo>
                    <a:lnTo>
                      <a:pt x="1122" y="353"/>
                    </a:lnTo>
                    <a:lnTo>
                      <a:pt x="1122" y="351"/>
                    </a:lnTo>
                    <a:lnTo>
                      <a:pt x="1126" y="349"/>
                    </a:lnTo>
                    <a:lnTo>
                      <a:pt x="1135" y="347"/>
                    </a:lnTo>
                    <a:lnTo>
                      <a:pt x="1135" y="347"/>
                    </a:lnTo>
                    <a:lnTo>
                      <a:pt x="1142" y="346"/>
                    </a:lnTo>
                    <a:lnTo>
                      <a:pt x="1149" y="344"/>
                    </a:lnTo>
                    <a:lnTo>
                      <a:pt x="1149" y="344"/>
                    </a:lnTo>
                    <a:lnTo>
                      <a:pt x="1157" y="346"/>
                    </a:lnTo>
                    <a:lnTo>
                      <a:pt x="1160" y="346"/>
                    </a:lnTo>
                    <a:lnTo>
                      <a:pt x="1164" y="344"/>
                    </a:lnTo>
                    <a:lnTo>
                      <a:pt x="1164" y="344"/>
                    </a:lnTo>
                    <a:lnTo>
                      <a:pt x="1169" y="340"/>
                    </a:lnTo>
                    <a:lnTo>
                      <a:pt x="1173" y="335"/>
                    </a:lnTo>
                    <a:lnTo>
                      <a:pt x="1175" y="328"/>
                    </a:lnTo>
                    <a:lnTo>
                      <a:pt x="1175" y="324"/>
                    </a:lnTo>
                    <a:lnTo>
                      <a:pt x="1173" y="320"/>
                    </a:lnTo>
                    <a:lnTo>
                      <a:pt x="1173" y="320"/>
                    </a:lnTo>
                    <a:lnTo>
                      <a:pt x="1169" y="317"/>
                    </a:lnTo>
                    <a:lnTo>
                      <a:pt x="1162" y="311"/>
                    </a:lnTo>
                    <a:lnTo>
                      <a:pt x="1151" y="306"/>
                    </a:lnTo>
                    <a:lnTo>
                      <a:pt x="1151" y="306"/>
                    </a:lnTo>
                    <a:lnTo>
                      <a:pt x="1135" y="304"/>
                    </a:lnTo>
                    <a:lnTo>
                      <a:pt x="1126" y="304"/>
                    </a:lnTo>
                    <a:lnTo>
                      <a:pt x="1119" y="304"/>
                    </a:lnTo>
                    <a:lnTo>
                      <a:pt x="1119" y="304"/>
                    </a:lnTo>
                    <a:lnTo>
                      <a:pt x="1108" y="309"/>
                    </a:lnTo>
                    <a:lnTo>
                      <a:pt x="1108" y="309"/>
                    </a:lnTo>
                    <a:lnTo>
                      <a:pt x="1102" y="311"/>
                    </a:lnTo>
                    <a:lnTo>
                      <a:pt x="1099" y="313"/>
                    </a:lnTo>
                    <a:lnTo>
                      <a:pt x="1099" y="313"/>
                    </a:lnTo>
                    <a:lnTo>
                      <a:pt x="1095" y="318"/>
                    </a:lnTo>
                    <a:lnTo>
                      <a:pt x="1095" y="326"/>
                    </a:lnTo>
                    <a:lnTo>
                      <a:pt x="1097" y="331"/>
                    </a:lnTo>
                    <a:lnTo>
                      <a:pt x="1099" y="337"/>
                    </a:lnTo>
                    <a:lnTo>
                      <a:pt x="1099" y="337"/>
                    </a:lnTo>
                    <a:lnTo>
                      <a:pt x="1100" y="340"/>
                    </a:lnTo>
                    <a:lnTo>
                      <a:pt x="1102" y="346"/>
                    </a:lnTo>
                    <a:lnTo>
                      <a:pt x="1102" y="346"/>
                    </a:lnTo>
                    <a:lnTo>
                      <a:pt x="1102" y="351"/>
                    </a:lnTo>
                    <a:lnTo>
                      <a:pt x="1100" y="355"/>
                    </a:lnTo>
                    <a:lnTo>
                      <a:pt x="1102" y="356"/>
                    </a:lnTo>
                    <a:lnTo>
                      <a:pt x="1102" y="356"/>
                    </a:lnTo>
                    <a:lnTo>
                      <a:pt x="1106" y="360"/>
                    </a:lnTo>
                    <a:lnTo>
                      <a:pt x="1108" y="362"/>
                    </a:lnTo>
                    <a:lnTo>
                      <a:pt x="1110" y="364"/>
                    </a:lnTo>
                    <a:lnTo>
                      <a:pt x="1110" y="364"/>
                    </a:lnTo>
                    <a:lnTo>
                      <a:pt x="1110" y="369"/>
                    </a:lnTo>
                    <a:lnTo>
                      <a:pt x="1108" y="373"/>
                    </a:lnTo>
                    <a:lnTo>
                      <a:pt x="1100" y="378"/>
                    </a:lnTo>
                    <a:lnTo>
                      <a:pt x="1100" y="378"/>
                    </a:lnTo>
                    <a:lnTo>
                      <a:pt x="1097" y="385"/>
                    </a:lnTo>
                    <a:lnTo>
                      <a:pt x="1095" y="394"/>
                    </a:lnTo>
                    <a:lnTo>
                      <a:pt x="1095" y="394"/>
                    </a:lnTo>
                    <a:lnTo>
                      <a:pt x="1093" y="398"/>
                    </a:lnTo>
                    <a:lnTo>
                      <a:pt x="1090" y="402"/>
                    </a:lnTo>
                    <a:lnTo>
                      <a:pt x="1090" y="402"/>
                    </a:lnTo>
                    <a:lnTo>
                      <a:pt x="1086" y="407"/>
                    </a:lnTo>
                    <a:lnTo>
                      <a:pt x="1082" y="416"/>
                    </a:lnTo>
                    <a:lnTo>
                      <a:pt x="1082" y="416"/>
                    </a:lnTo>
                    <a:lnTo>
                      <a:pt x="1082" y="420"/>
                    </a:lnTo>
                    <a:lnTo>
                      <a:pt x="1084" y="425"/>
                    </a:lnTo>
                    <a:lnTo>
                      <a:pt x="1086" y="427"/>
                    </a:lnTo>
                    <a:lnTo>
                      <a:pt x="1090" y="431"/>
                    </a:lnTo>
                    <a:lnTo>
                      <a:pt x="1090" y="431"/>
                    </a:lnTo>
                    <a:lnTo>
                      <a:pt x="1095" y="432"/>
                    </a:lnTo>
                    <a:lnTo>
                      <a:pt x="1100" y="432"/>
                    </a:lnTo>
                    <a:lnTo>
                      <a:pt x="1111" y="432"/>
                    </a:lnTo>
                    <a:lnTo>
                      <a:pt x="1111" y="432"/>
                    </a:lnTo>
                    <a:lnTo>
                      <a:pt x="1120" y="434"/>
                    </a:lnTo>
                    <a:lnTo>
                      <a:pt x="1124" y="438"/>
                    </a:lnTo>
                    <a:lnTo>
                      <a:pt x="1128" y="442"/>
                    </a:lnTo>
                    <a:lnTo>
                      <a:pt x="1128" y="442"/>
                    </a:lnTo>
                    <a:lnTo>
                      <a:pt x="1129" y="445"/>
                    </a:lnTo>
                    <a:lnTo>
                      <a:pt x="1129" y="447"/>
                    </a:lnTo>
                    <a:lnTo>
                      <a:pt x="1128" y="451"/>
                    </a:lnTo>
                    <a:lnTo>
                      <a:pt x="1124" y="452"/>
                    </a:lnTo>
                    <a:lnTo>
                      <a:pt x="1124" y="452"/>
                    </a:lnTo>
                    <a:lnTo>
                      <a:pt x="1117" y="454"/>
                    </a:lnTo>
                    <a:lnTo>
                      <a:pt x="1115" y="458"/>
                    </a:lnTo>
                    <a:lnTo>
                      <a:pt x="1115" y="461"/>
                    </a:lnTo>
                    <a:lnTo>
                      <a:pt x="1115" y="461"/>
                    </a:lnTo>
                    <a:lnTo>
                      <a:pt x="1117" y="465"/>
                    </a:lnTo>
                    <a:lnTo>
                      <a:pt x="1120" y="467"/>
                    </a:lnTo>
                    <a:lnTo>
                      <a:pt x="1122" y="469"/>
                    </a:lnTo>
                    <a:lnTo>
                      <a:pt x="1124" y="472"/>
                    </a:lnTo>
                    <a:lnTo>
                      <a:pt x="1124" y="472"/>
                    </a:lnTo>
                    <a:lnTo>
                      <a:pt x="1124" y="474"/>
                    </a:lnTo>
                    <a:lnTo>
                      <a:pt x="1122" y="478"/>
                    </a:lnTo>
                    <a:lnTo>
                      <a:pt x="1113" y="483"/>
                    </a:lnTo>
                    <a:lnTo>
                      <a:pt x="1104" y="487"/>
                    </a:lnTo>
                    <a:lnTo>
                      <a:pt x="1099" y="492"/>
                    </a:lnTo>
                    <a:lnTo>
                      <a:pt x="1099" y="492"/>
                    </a:lnTo>
                    <a:lnTo>
                      <a:pt x="1097" y="498"/>
                    </a:lnTo>
                    <a:lnTo>
                      <a:pt x="1097" y="501"/>
                    </a:lnTo>
                    <a:lnTo>
                      <a:pt x="1097" y="507"/>
                    </a:lnTo>
                    <a:lnTo>
                      <a:pt x="1095" y="512"/>
                    </a:lnTo>
                    <a:lnTo>
                      <a:pt x="1095" y="512"/>
                    </a:lnTo>
                    <a:lnTo>
                      <a:pt x="1093" y="514"/>
                    </a:lnTo>
                    <a:lnTo>
                      <a:pt x="1090" y="514"/>
                    </a:lnTo>
                    <a:lnTo>
                      <a:pt x="1086" y="514"/>
                    </a:lnTo>
                    <a:lnTo>
                      <a:pt x="1084" y="510"/>
                    </a:lnTo>
                    <a:lnTo>
                      <a:pt x="1084" y="510"/>
                    </a:lnTo>
                    <a:lnTo>
                      <a:pt x="1081" y="507"/>
                    </a:lnTo>
                    <a:lnTo>
                      <a:pt x="1079" y="503"/>
                    </a:lnTo>
                    <a:lnTo>
                      <a:pt x="1077" y="492"/>
                    </a:lnTo>
                    <a:lnTo>
                      <a:pt x="1075" y="483"/>
                    </a:lnTo>
                    <a:lnTo>
                      <a:pt x="1072" y="481"/>
                    </a:lnTo>
                    <a:lnTo>
                      <a:pt x="1066" y="480"/>
                    </a:lnTo>
                    <a:lnTo>
                      <a:pt x="1066" y="480"/>
                    </a:lnTo>
                    <a:lnTo>
                      <a:pt x="1061" y="478"/>
                    </a:lnTo>
                    <a:lnTo>
                      <a:pt x="1059" y="480"/>
                    </a:lnTo>
                    <a:lnTo>
                      <a:pt x="1055" y="483"/>
                    </a:lnTo>
                    <a:lnTo>
                      <a:pt x="1055" y="489"/>
                    </a:lnTo>
                    <a:lnTo>
                      <a:pt x="1055" y="489"/>
                    </a:lnTo>
                    <a:lnTo>
                      <a:pt x="1052" y="494"/>
                    </a:lnTo>
                    <a:lnTo>
                      <a:pt x="1046" y="498"/>
                    </a:lnTo>
                    <a:lnTo>
                      <a:pt x="1039" y="501"/>
                    </a:lnTo>
                    <a:lnTo>
                      <a:pt x="1034" y="501"/>
                    </a:lnTo>
                    <a:lnTo>
                      <a:pt x="1034" y="501"/>
                    </a:lnTo>
                    <a:lnTo>
                      <a:pt x="1021" y="498"/>
                    </a:lnTo>
                    <a:lnTo>
                      <a:pt x="1015" y="496"/>
                    </a:lnTo>
                    <a:lnTo>
                      <a:pt x="1010" y="496"/>
                    </a:lnTo>
                    <a:lnTo>
                      <a:pt x="1010" y="496"/>
                    </a:lnTo>
                    <a:lnTo>
                      <a:pt x="1005" y="498"/>
                    </a:lnTo>
                    <a:lnTo>
                      <a:pt x="999" y="498"/>
                    </a:lnTo>
                    <a:lnTo>
                      <a:pt x="999" y="498"/>
                    </a:lnTo>
                    <a:lnTo>
                      <a:pt x="996" y="494"/>
                    </a:lnTo>
                    <a:lnTo>
                      <a:pt x="992" y="490"/>
                    </a:lnTo>
                    <a:lnTo>
                      <a:pt x="988" y="487"/>
                    </a:lnTo>
                    <a:lnTo>
                      <a:pt x="985" y="483"/>
                    </a:lnTo>
                    <a:lnTo>
                      <a:pt x="985" y="483"/>
                    </a:lnTo>
                    <a:lnTo>
                      <a:pt x="979" y="483"/>
                    </a:lnTo>
                    <a:lnTo>
                      <a:pt x="972" y="483"/>
                    </a:lnTo>
                    <a:lnTo>
                      <a:pt x="972" y="483"/>
                    </a:lnTo>
                    <a:lnTo>
                      <a:pt x="965" y="483"/>
                    </a:lnTo>
                    <a:lnTo>
                      <a:pt x="957" y="480"/>
                    </a:lnTo>
                    <a:lnTo>
                      <a:pt x="945" y="469"/>
                    </a:lnTo>
                    <a:lnTo>
                      <a:pt x="945" y="469"/>
                    </a:lnTo>
                    <a:lnTo>
                      <a:pt x="939" y="467"/>
                    </a:lnTo>
                    <a:lnTo>
                      <a:pt x="936" y="465"/>
                    </a:lnTo>
                    <a:lnTo>
                      <a:pt x="925" y="465"/>
                    </a:lnTo>
                    <a:lnTo>
                      <a:pt x="925" y="465"/>
                    </a:lnTo>
                    <a:lnTo>
                      <a:pt x="918" y="465"/>
                    </a:lnTo>
                    <a:lnTo>
                      <a:pt x="907" y="465"/>
                    </a:lnTo>
                    <a:lnTo>
                      <a:pt x="901" y="467"/>
                    </a:lnTo>
                    <a:lnTo>
                      <a:pt x="898" y="469"/>
                    </a:lnTo>
                    <a:lnTo>
                      <a:pt x="896" y="472"/>
                    </a:lnTo>
                    <a:lnTo>
                      <a:pt x="898" y="478"/>
                    </a:lnTo>
                    <a:lnTo>
                      <a:pt x="898" y="478"/>
                    </a:lnTo>
                    <a:lnTo>
                      <a:pt x="900" y="481"/>
                    </a:lnTo>
                    <a:lnTo>
                      <a:pt x="903" y="481"/>
                    </a:lnTo>
                    <a:lnTo>
                      <a:pt x="912" y="480"/>
                    </a:lnTo>
                    <a:lnTo>
                      <a:pt x="912" y="480"/>
                    </a:lnTo>
                    <a:lnTo>
                      <a:pt x="916" y="478"/>
                    </a:lnTo>
                    <a:lnTo>
                      <a:pt x="919" y="480"/>
                    </a:lnTo>
                    <a:lnTo>
                      <a:pt x="921" y="483"/>
                    </a:lnTo>
                    <a:lnTo>
                      <a:pt x="919" y="487"/>
                    </a:lnTo>
                    <a:lnTo>
                      <a:pt x="919" y="487"/>
                    </a:lnTo>
                    <a:lnTo>
                      <a:pt x="916" y="490"/>
                    </a:lnTo>
                    <a:lnTo>
                      <a:pt x="912" y="492"/>
                    </a:lnTo>
                    <a:lnTo>
                      <a:pt x="903" y="496"/>
                    </a:lnTo>
                    <a:lnTo>
                      <a:pt x="903" y="496"/>
                    </a:lnTo>
                    <a:lnTo>
                      <a:pt x="900" y="499"/>
                    </a:lnTo>
                    <a:lnTo>
                      <a:pt x="900" y="507"/>
                    </a:lnTo>
                    <a:lnTo>
                      <a:pt x="900" y="512"/>
                    </a:lnTo>
                    <a:lnTo>
                      <a:pt x="901" y="517"/>
                    </a:lnTo>
                    <a:lnTo>
                      <a:pt x="901" y="517"/>
                    </a:lnTo>
                    <a:lnTo>
                      <a:pt x="901" y="523"/>
                    </a:lnTo>
                    <a:lnTo>
                      <a:pt x="901" y="525"/>
                    </a:lnTo>
                    <a:lnTo>
                      <a:pt x="900" y="525"/>
                    </a:lnTo>
                    <a:lnTo>
                      <a:pt x="900" y="525"/>
                    </a:lnTo>
                    <a:lnTo>
                      <a:pt x="894" y="525"/>
                    </a:lnTo>
                    <a:lnTo>
                      <a:pt x="889" y="523"/>
                    </a:lnTo>
                    <a:lnTo>
                      <a:pt x="889" y="523"/>
                    </a:lnTo>
                    <a:lnTo>
                      <a:pt x="887" y="517"/>
                    </a:lnTo>
                    <a:lnTo>
                      <a:pt x="885" y="512"/>
                    </a:lnTo>
                    <a:lnTo>
                      <a:pt x="885" y="507"/>
                    </a:lnTo>
                    <a:lnTo>
                      <a:pt x="883" y="501"/>
                    </a:lnTo>
                    <a:lnTo>
                      <a:pt x="883" y="501"/>
                    </a:lnTo>
                    <a:lnTo>
                      <a:pt x="880" y="496"/>
                    </a:lnTo>
                    <a:lnTo>
                      <a:pt x="876" y="494"/>
                    </a:lnTo>
                    <a:lnTo>
                      <a:pt x="865" y="490"/>
                    </a:lnTo>
                    <a:lnTo>
                      <a:pt x="865" y="490"/>
                    </a:lnTo>
                    <a:lnTo>
                      <a:pt x="853" y="490"/>
                    </a:lnTo>
                    <a:lnTo>
                      <a:pt x="842" y="494"/>
                    </a:lnTo>
                    <a:lnTo>
                      <a:pt x="842" y="494"/>
                    </a:lnTo>
                    <a:lnTo>
                      <a:pt x="834" y="494"/>
                    </a:lnTo>
                    <a:lnTo>
                      <a:pt x="827" y="496"/>
                    </a:lnTo>
                    <a:lnTo>
                      <a:pt x="827" y="496"/>
                    </a:lnTo>
                    <a:lnTo>
                      <a:pt x="822" y="496"/>
                    </a:lnTo>
                    <a:lnTo>
                      <a:pt x="818" y="494"/>
                    </a:lnTo>
                    <a:lnTo>
                      <a:pt x="816" y="492"/>
                    </a:lnTo>
                    <a:lnTo>
                      <a:pt x="816" y="492"/>
                    </a:lnTo>
                    <a:lnTo>
                      <a:pt x="813" y="483"/>
                    </a:lnTo>
                    <a:lnTo>
                      <a:pt x="811" y="476"/>
                    </a:lnTo>
                    <a:lnTo>
                      <a:pt x="811" y="476"/>
                    </a:lnTo>
                    <a:lnTo>
                      <a:pt x="805" y="470"/>
                    </a:lnTo>
                    <a:lnTo>
                      <a:pt x="800" y="467"/>
                    </a:lnTo>
                    <a:lnTo>
                      <a:pt x="800" y="467"/>
                    </a:lnTo>
                    <a:lnTo>
                      <a:pt x="793" y="467"/>
                    </a:lnTo>
                    <a:lnTo>
                      <a:pt x="786" y="467"/>
                    </a:lnTo>
                    <a:lnTo>
                      <a:pt x="778" y="467"/>
                    </a:lnTo>
                    <a:lnTo>
                      <a:pt x="771" y="467"/>
                    </a:lnTo>
                    <a:lnTo>
                      <a:pt x="771" y="467"/>
                    </a:lnTo>
                    <a:lnTo>
                      <a:pt x="760" y="463"/>
                    </a:lnTo>
                    <a:lnTo>
                      <a:pt x="751" y="458"/>
                    </a:lnTo>
                    <a:lnTo>
                      <a:pt x="751" y="458"/>
                    </a:lnTo>
                    <a:lnTo>
                      <a:pt x="742" y="449"/>
                    </a:lnTo>
                    <a:lnTo>
                      <a:pt x="729" y="442"/>
                    </a:lnTo>
                    <a:lnTo>
                      <a:pt x="717" y="436"/>
                    </a:lnTo>
                    <a:lnTo>
                      <a:pt x="704" y="434"/>
                    </a:lnTo>
                    <a:lnTo>
                      <a:pt x="704" y="434"/>
                    </a:lnTo>
                    <a:lnTo>
                      <a:pt x="697" y="436"/>
                    </a:lnTo>
                    <a:lnTo>
                      <a:pt x="691" y="438"/>
                    </a:lnTo>
                    <a:lnTo>
                      <a:pt x="681" y="442"/>
                    </a:lnTo>
                    <a:lnTo>
                      <a:pt x="681" y="442"/>
                    </a:lnTo>
                    <a:lnTo>
                      <a:pt x="677" y="442"/>
                    </a:lnTo>
                    <a:lnTo>
                      <a:pt x="675" y="440"/>
                    </a:lnTo>
                    <a:lnTo>
                      <a:pt x="673" y="432"/>
                    </a:lnTo>
                    <a:lnTo>
                      <a:pt x="673" y="432"/>
                    </a:lnTo>
                    <a:lnTo>
                      <a:pt x="670" y="429"/>
                    </a:lnTo>
                    <a:lnTo>
                      <a:pt x="668" y="427"/>
                    </a:lnTo>
                    <a:lnTo>
                      <a:pt x="666" y="427"/>
                    </a:lnTo>
                    <a:lnTo>
                      <a:pt x="666" y="427"/>
                    </a:lnTo>
                    <a:lnTo>
                      <a:pt x="662" y="427"/>
                    </a:lnTo>
                    <a:lnTo>
                      <a:pt x="662" y="429"/>
                    </a:lnTo>
                    <a:lnTo>
                      <a:pt x="661" y="434"/>
                    </a:lnTo>
                    <a:lnTo>
                      <a:pt x="661" y="434"/>
                    </a:lnTo>
                    <a:lnTo>
                      <a:pt x="661" y="445"/>
                    </a:lnTo>
                    <a:lnTo>
                      <a:pt x="659" y="447"/>
                    </a:lnTo>
                    <a:lnTo>
                      <a:pt x="655" y="451"/>
                    </a:lnTo>
                    <a:lnTo>
                      <a:pt x="655" y="451"/>
                    </a:lnTo>
                    <a:lnTo>
                      <a:pt x="646" y="451"/>
                    </a:lnTo>
                    <a:lnTo>
                      <a:pt x="639" y="449"/>
                    </a:lnTo>
                    <a:lnTo>
                      <a:pt x="639" y="449"/>
                    </a:lnTo>
                    <a:lnTo>
                      <a:pt x="634" y="443"/>
                    </a:lnTo>
                    <a:lnTo>
                      <a:pt x="632" y="438"/>
                    </a:lnTo>
                    <a:lnTo>
                      <a:pt x="630" y="423"/>
                    </a:lnTo>
                    <a:lnTo>
                      <a:pt x="630" y="423"/>
                    </a:lnTo>
                    <a:lnTo>
                      <a:pt x="626" y="414"/>
                    </a:lnTo>
                    <a:lnTo>
                      <a:pt x="626" y="414"/>
                    </a:lnTo>
                    <a:lnTo>
                      <a:pt x="623" y="407"/>
                    </a:lnTo>
                    <a:lnTo>
                      <a:pt x="617" y="402"/>
                    </a:lnTo>
                    <a:lnTo>
                      <a:pt x="617" y="402"/>
                    </a:lnTo>
                    <a:lnTo>
                      <a:pt x="612" y="400"/>
                    </a:lnTo>
                    <a:lnTo>
                      <a:pt x="606" y="398"/>
                    </a:lnTo>
                    <a:lnTo>
                      <a:pt x="601" y="402"/>
                    </a:lnTo>
                    <a:lnTo>
                      <a:pt x="597" y="405"/>
                    </a:lnTo>
                    <a:lnTo>
                      <a:pt x="597" y="405"/>
                    </a:lnTo>
                    <a:lnTo>
                      <a:pt x="595" y="413"/>
                    </a:lnTo>
                    <a:lnTo>
                      <a:pt x="594" y="420"/>
                    </a:lnTo>
                    <a:lnTo>
                      <a:pt x="592" y="427"/>
                    </a:lnTo>
                    <a:lnTo>
                      <a:pt x="590" y="432"/>
                    </a:lnTo>
                    <a:lnTo>
                      <a:pt x="590" y="432"/>
                    </a:lnTo>
                    <a:lnTo>
                      <a:pt x="585" y="432"/>
                    </a:lnTo>
                    <a:lnTo>
                      <a:pt x="579" y="432"/>
                    </a:lnTo>
                    <a:lnTo>
                      <a:pt x="579" y="432"/>
                    </a:lnTo>
                    <a:lnTo>
                      <a:pt x="570" y="436"/>
                    </a:lnTo>
                    <a:lnTo>
                      <a:pt x="567" y="438"/>
                    </a:lnTo>
                    <a:lnTo>
                      <a:pt x="563" y="442"/>
                    </a:lnTo>
                    <a:lnTo>
                      <a:pt x="563" y="442"/>
                    </a:lnTo>
                    <a:lnTo>
                      <a:pt x="561" y="445"/>
                    </a:lnTo>
                    <a:lnTo>
                      <a:pt x="561" y="449"/>
                    </a:lnTo>
                    <a:lnTo>
                      <a:pt x="559" y="456"/>
                    </a:lnTo>
                    <a:lnTo>
                      <a:pt x="559" y="456"/>
                    </a:lnTo>
                    <a:lnTo>
                      <a:pt x="556" y="458"/>
                    </a:lnTo>
                    <a:lnTo>
                      <a:pt x="552" y="458"/>
                    </a:lnTo>
                    <a:lnTo>
                      <a:pt x="545" y="460"/>
                    </a:lnTo>
                    <a:lnTo>
                      <a:pt x="545" y="460"/>
                    </a:lnTo>
                    <a:lnTo>
                      <a:pt x="541" y="461"/>
                    </a:lnTo>
                    <a:lnTo>
                      <a:pt x="538" y="461"/>
                    </a:lnTo>
                    <a:lnTo>
                      <a:pt x="534" y="461"/>
                    </a:lnTo>
                    <a:lnTo>
                      <a:pt x="534" y="456"/>
                    </a:lnTo>
                    <a:lnTo>
                      <a:pt x="534" y="456"/>
                    </a:lnTo>
                    <a:lnTo>
                      <a:pt x="534" y="449"/>
                    </a:lnTo>
                    <a:lnTo>
                      <a:pt x="538" y="443"/>
                    </a:lnTo>
                    <a:lnTo>
                      <a:pt x="543" y="438"/>
                    </a:lnTo>
                    <a:lnTo>
                      <a:pt x="548" y="434"/>
                    </a:lnTo>
                    <a:lnTo>
                      <a:pt x="548" y="434"/>
                    </a:lnTo>
                    <a:lnTo>
                      <a:pt x="561" y="431"/>
                    </a:lnTo>
                    <a:lnTo>
                      <a:pt x="567" y="429"/>
                    </a:lnTo>
                    <a:lnTo>
                      <a:pt x="570" y="425"/>
                    </a:lnTo>
                    <a:lnTo>
                      <a:pt x="570" y="425"/>
                    </a:lnTo>
                    <a:lnTo>
                      <a:pt x="570" y="422"/>
                    </a:lnTo>
                    <a:lnTo>
                      <a:pt x="568" y="420"/>
                    </a:lnTo>
                    <a:lnTo>
                      <a:pt x="565" y="418"/>
                    </a:lnTo>
                    <a:lnTo>
                      <a:pt x="559" y="416"/>
                    </a:lnTo>
                    <a:lnTo>
                      <a:pt x="556" y="418"/>
                    </a:lnTo>
                    <a:lnTo>
                      <a:pt x="556" y="418"/>
                    </a:lnTo>
                    <a:lnTo>
                      <a:pt x="548" y="422"/>
                    </a:lnTo>
                    <a:lnTo>
                      <a:pt x="543" y="425"/>
                    </a:lnTo>
                    <a:lnTo>
                      <a:pt x="536" y="431"/>
                    </a:lnTo>
                    <a:lnTo>
                      <a:pt x="529" y="432"/>
                    </a:lnTo>
                    <a:lnTo>
                      <a:pt x="529" y="432"/>
                    </a:lnTo>
                    <a:lnTo>
                      <a:pt x="519" y="432"/>
                    </a:lnTo>
                    <a:lnTo>
                      <a:pt x="512" y="432"/>
                    </a:lnTo>
                    <a:lnTo>
                      <a:pt x="512" y="432"/>
                    </a:lnTo>
                    <a:lnTo>
                      <a:pt x="507" y="434"/>
                    </a:lnTo>
                    <a:lnTo>
                      <a:pt x="503" y="436"/>
                    </a:lnTo>
                    <a:lnTo>
                      <a:pt x="496" y="442"/>
                    </a:lnTo>
                    <a:lnTo>
                      <a:pt x="496" y="442"/>
                    </a:lnTo>
                    <a:lnTo>
                      <a:pt x="487" y="451"/>
                    </a:lnTo>
                    <a:lnTo>
                      <a:pt x="481" y="454"/>
                    </a:lnTo>
                    <a:lnTo>
                      <a:pt x="476" y="454"/>
                    </a:lnTo>
                    <a:lnTo>
                      <a:pt x="476" y="454"/>
                    </a:lnTo>
                    <a:lnTo>
                      <a:pt x="463" y="451"/>
                    </a:lnTo>
                    <a:lnTo>
                      <a:pt x="451" y="445"/>
                    </a:lnTo>
                    <a:lnTo>
                      <a:pt x="451" y="445"/>
                    </a:lnTo>
                    <a:lnTo>
                      <a:pt x="443" y="442"/>
                    </a:lnTo>
                    <a:lnTo>
                      <a:pt x="434" y="438"/>
                    </a:lnTo>
                    <a:lnTo>
                      <a:pt x="434" y="438"/>
                    </a:lnTo>
                    <a:lnTo>
                      <a:pt x="414" y="432"/>
                    </a:lnTo>
                    <a:lnTo>
                      <a:pt x="395" y="431"/>
                    </a:lnTo>
                    <a:lnTo>
                      <a:pt x="375" y="429"/>
                    </a:lnTo>
                    <a:lnTo>
                      <a:pt x="355" y="429"/>
                    </a:lnTo>
                    <a:lnTo>
                      <a:pt x="355" y="429"/>
                    </a:lnTo>
                    <a:lnTo>
                      <a:pt x="338" y="429"/>
                    </a:lnTo>
                    <a:lnTo>
                      <a:pt x="324" y="427"/>
                    </a:lnTo>
                    <a:lnTo>
                      <a:pt x="293" y="422"/>
                    </a:lnTo>
                    <a:lnTo>
                      <a:pt x="293" y="422"/>
                    </a:lnTo>
                    <a:lnTo>
                      <a:pt x="264" y="416"/>
                    </a:lnTo>
                    <a:lnTo>
                      <a:pt x="235" y="409"/>
                    </a:lnTo>
                    <a:lnTo>
                      <a:pt x="235" y="409"/>
                    </a:lnTo>
                    <a:lnTo>
                      <a:pt x="212" y="405"/>
                    </a:lnTo>
                    <a:lnTo>
                      <a:pt x="190" y="402"/>
                    </a:lnTo>
                    <a:lnTo>
                      <a:pt x="190" y="402"/>
                    </a:lnTo>
                    <a:lnTo>
                      <a:pt x="168" y="402"/>
                    </a:lnTo>
                    <a:lnTo>
                      <a:pt x="168" y="402"/>
                    </a:lnTo>
                    <a:lnTo>
                      <a:pt x="148" y="402"/>
                    </a:lnTo>
                    <a:lnTo>
                      <a:pt x="139" y="404"/>
                    </a:lnTo>
                    <a:lnTo>
                      <a:pt x="130" y="405"/>
                    </a:lnTo>
                    <a:lnTo>
                      <a:pt x="130" y="405"/>
                    </a:lnTo>
                    <a:lnTo>
                      <a:pt x="107" y="414"/>
                    </a:lnTo>
                    <a:lnTo>
                      <a:pt x="96" y="420"/>
                    </a:lnTo>
                    <a:lnTo>
                      <a:pt x="83" y="425"/>
                    </a:lnTo>
                    <a:lnTo>
                      <a:pt x="83" y="425"/>
                    </a:lnTo>
                    <a:lnTo>
                      <a:pt x="72" y="434"/>
                    </a:lnTo>
                    <a:lnTo>
                      <a:pt x="69" y="440"/>
                    </a:lnTo>
                    <a:lnTo>
                      <a:pt x="65" y="445"/>
                    </a:lnTo>
                    <a:lnTo>
                      <a:pt x="65" y="445"/>
                    </a:lnTo>
                    <a:lnTo>
                      <a:pt x="63" y="449"/>
                    </a:lnTo>
                    <a:lnTo>
                      <a:pt x="63" y="454"/>
                    </a:lnTo>
                    <a:lnTo>
                      <a:pt x="63" y="454"/>
                    </a:lnTo>
                    <a:lnTo>
                      <a:pt x="62" y="458"/>
                    </a:lnTo>
                    <a:lnTo>
                      <a:pt x="58" y="458"/>
                    </a:lnTo>
                    <a:lnTo>
                      <a:pt x="51" y="458"/>
                    </a:lnTo>
                    <a:lnTo>
                      <a:pt x="34" y="451"/>
                    </a:lnTo>
                    <a:lnTo>
                      <a:pt x="34" y="451"/>
                    </a:lnTo>
                    <a:lnTo>
                      <a:pt x="25" y="449"/>
                    </a:lnTo>
                    <a:lnTo>
                      <a:pt x="20" y="451"/>
                    </a:lnTo>
                    <a:lnTo>
                      <a:pt x="14" y="452"/>
                    </a:lnTo>
                    <a:lnTo>
                      <a:pt x="14" y="452"/>
                    </a:lnTo>
                    <a:lnTo>
                      <a:pt x="11" y="458"/>
                    </a:lnTo>
                    <a:lnTo>
                      <a:pt x="7" y="463"/>
                    </a:lnTo>
                    <a:lnTo>
                      <a:pt x="2" y="476"/>
                    </a:lnTo>
                    <a:lnTo>
                      <a:pt x="2" y="476"/>
                    </a:lnTo>
                    <a:lnTo>
                      <a:pt x="0" y="483"/>
                    </a:lnTo>
                    <a:lnTo>
                      <a:pt x="2" y="490"/>
                    </a:lnTo>
                    <a:lnTo>
                      <a:pt x="4" y="498"/>
                    </a:lnTo>
                    <a:lnTo>
                      <a:pt x="7" y="503"/>
                    </a:lnTo>
                    <a:lnTo>
                      <a:pt x="13" y="508"/>
                    </a:lnTo>
                    <a:lnTo>
                      <a:pt x="20" y="510"/>
                    </a:lnTo>
                    <a:lnTo>
                      <a:pt x="25" y="514"/>
                    </a:lnTo>
                    <a:lnTo>
                      <a:pt x="34" y="514"/>
                    </a:lnTo>
                    <a:lnTo>
                      <a:pt x="34" y="514"/>
                    </a:lnTo>
                    <a:lnTo>
                      <a:pt x="45" y="512"/>
                    </a:lnTo>
                    <a:lnTo>
                      <a:pt x="58" y="510"/>
                    </a:lnTo>
                    <a:lnTo>
                      <a:pt x="71" y="508"/>
                    </a:lnTo>
                    <a:lnTo>
                      <a:pt x="76" y="510"/>
                    </a:lnTo>
                    <a:lnTo>
                      <a:pt x="83" y="512"/>
                    </a:lnTo>
                    <a:lnTo>
                      <a:pt x="83" y="512"/>
                    </a:lnTo>
                    <a:lnTo>
                      <a:pt x="91" y="514"/>
                    </a:lnTo>
                    <a:lnTo>
                      <a:pt x="98" y="517"/>
                    </a:lnTo>
                    <a:lnTo>
                      <a:pt x="101" y="523"/>
                    </a:lnTo>
                    <a:lnTo>
                      <a:pt x="103" y="527"/>
                    </a:lnTo>
                    <a:lnTo>
                      <a:pt x="101" y="530"/>
                    </a:lnTo>
                    <a:lnTo>
                      <a:pt x="101" y="530"/>
                    </a:lnTo>
                    <a:lnTo>
                      <a:pt x="100" y="536"/>
                    </a:lnTo>
                    <a:lnTo>
                      <a:pt x="94" y="539"/>
                    </a:lnTo>
                    <a:lnTo>
                      <a:pt x="89" y="541"/>
                    </a:lnTo>
                    <a:lnTo>
                      <a:pt x="81" y="541"/>
                    </a:lnTo>
                    <a:lnTo>
                      <a:pt x="81" y="541"/>
                    </a:lnTo>
                    <a:lnTo>
                      <a:pt x="76" y="541"/>
                    </a:lnTo>
                    <a:lnTo>
                      <a:pt x="72" y="537"/>
                    </a:lnTo>
                    <a:lnTo>
                      <a:pt x="63" y="532"/>
                    </a:lnTo>
                    <a:lnTo>
                      <a:pt x="63" y="532"/>
                    </a:lnTo>
                    <a:lnTo>
                      <a:pt x="54" y="530"/>
                    </a:lnTo>
                    <a:lnTo>
                      <a:pt x="47" y="530"/>
                    </a:lnTo>
                    <a:lnTo>
                      <a:pt x="47" y="530"/>
                    </a:lnTo>
                    <a:lnTo>
                      <a:pt x="43" y="532"/>
                    </a:lnTo>
                    <a:lnTo>
                      <a:pt x="40" y="534"/>
                    </a:lnTo>
                    <a:lnTo>
                      <a:pt x="33" y="537"/>
                    </a:lnTo>
                    <a:lnTo>
                      <a:pt x="33" y="537"/>
                    </a:lnTo>
                    <a:lnTo>
                      <a:pt x="24" y="537"/>
                    </a:lnTo>
                    <a:lnTo>
                      <a:pt x="14" y="537"/>
                    </a:lnTo>
                    <a:lnTo>
                      <a:pt x="14" y="537"/>
                    </a:lnTo>
                    <a:lnTo>
                      <a:pt x="9" y="541"/>
                    </a:lnTo>
                    <a:lnTo>
                      <a:pt x="5" y="545"/>
                    </a:lnTo>
                    <a:lnTo>
                      <a:pt x="4" y="552"/>
                    </a:lnTo>
                    <a:lnTo>
                      <a:pt x="4" y="557"/>
                    </a:lnTo>
                    <a:lnTo>
                      <a:pt x="4" y="557"/>
                    </a:lnTo>
                    <a:lnTo>
                      <a:pt x="7" y="565"/>
                    </a:lnTo>
                    <a:lnTo>
                      <a:pt x="11" y="570"/>
                    </a:lnTo>
                    <a:lnTo>
                      <a:pt x="18" y="572"/>
                    </a:lnTo>
                    <a:lnTo>
                      <a:pt x="25" y="574"/>
                    </a:lnTo>
                    <a:lnTo>
                      <a:pt x="40" y="574"/>
                    </a:lnTo>
                    <a:lnTo>
                      <a:pt x="52" y="572"/>
                    </a:lnTo>
                    <a:lnTo>
                      <a:pt x="52" y="572"/>
                    </a:lnTo>
                    <a:lnTo>
                      <a:pt x="60" y="572"/>
                    </a:lnTo>
                    <a:lnTo>
                      <a:pt x="67" y="572"/>
                    </a:lnTo>
                    <a:lnTo>
                      <a:pt x="67" y="572"/>
                    </a:lnTo>
                    <a:lnTo>
                      <a:pt x="72" y="577"/>
                    </a:lnTo>
                    <a:lnTo>
                      <a:pt x="72" y="577"/>
                    </a:lnTo>
                    <a:lnTo>
                      <a:pt x="78" y="577"/>
                    </a:lnTo>
                    <a:lnTo>
                      <a:pt x="85" y="577"/>
                    </a:lnTo>
                    <a:lnTo>
                      <a:pt x="85" y="577"/>
                    </a:lnTo>
                    <a:lnTo>
                      <a:pt x="92" y="577"/>
                    </a:lnTo>
                    <a:lnTo>
                      <a:pt x="100" y="577"/>
                    </a:lnTo>
                    <a:lnTo>
                      <a:pt x="107" y="581"/>
                    </a:lnTo>
                    <a:lnTo>
                      <a:pt x="110" y="584"/>
                    </a:lnTo>
                    <a:lnTo>
                      <a:pt x="110" y="584"/>
                    </a:lnTo>
                    <a:lnTo>
                      <a:pt x="114" y="590"/>
                    </a:lnTo>
                    <a:lnTo>
                      <a:pt x="112" y="595"/>
                    </a:lnTo>
                    <a:lnTo>
                      <a:pt x="110" y="601"/>
                    </a:lnTo>
                    <a:lnTo>
                      <a:pt x="107" y="604"/>
                    </a:lnTo>
                    <a:lnTo>
                      <a:pt x="107" y="604"/>
                    </a:lnTo>
                    <a:lnTo>
                      <a:pt x="103" y="608"/>
                    </a:lnTo>
                    <a:lnTo>
                      <a:pt x="100" y="612"/>
                    </a:lnTo>
                    <a:lnTo>
                      <a:pt x="100" y="612"/>
                    </a:lnTo>
                    <a:lnTo>
                      <a:pt x="96" y="612"/>
                    </a:lnTo>
                    <a:lnTo>
                      <a:pt x="92" y="612"/>
                    </a:lnTo>
                    <a:lnTo>
                      <a:pt x="83" y="612"/>
                    </a:lnTo>
                    <a:lnTo>
                      <a:pt x="83" y="612"/>
                    </a:lnTo>
                    <a:lnTo>
                      <a:pt x="78" y="613"/>
                    </a:lnTo>
                    <a:lnTo>
                      <a:pt x="74" y="613"/>
                    </a:lnTo>
                    <a:lnTo>
                      <a:pt x="74" y="613"/>
                    </a:lnTo>
                    <a:lnTo>
                      <a:pt x="63" y="612"/>
                    </a:lnTo>
                    <a:lnTo>
                      <a:pt x="58" y="610"/>
                    </a:lnTo>
                    <a:lnTo>
                      <a:pt x="52" y="613"/>
                    </a:lnTo>
                    <a:lnTo>
                      <a:pt x="52" y="613"/>
                    </a:lnTo>
                    <a:lnTo>
                      <a:pt x="51" y="617"/>
                    </a:lnTo>
                    <a:lnTo>
                      <a:pt x="51" y="621"/>
                    </a:lnTo>
                    <a:lnTo>
                      <a:pt x="52" y="624"/>
                    </a:lnTo>
                    <a:lnTo>
                      <a:pt x="52" y="630"/>
                    </a:lnTo>
                    <a:lnTo>
                      <a:pt x="52" y="630"/>
                    </a:lnTo>
                    <a:lnTo>
                      <a:pt x="51" y="633"/>
                    </a:lnTo>
                    <a:lnTo>
                      <a:pt x="47" y="635"/>
                    </a:lnTo>
                    <a:lnTo>
                      <a:pt x="40" y="637"/>
                    </a:lnTo>
                    <a:lnTo>
                      <a:pt x="40" y="637"/>
                    </a:lnTo>
                    <a:lnTo>
                      <a:pt x="31" y="642"/>
                    </a:lnTo>
                    <a:lnTo>
                      <a:pt x="29" y="646"/>
                    </a:lnTo>
                    <a:lnTo>
                      <a:pt x="27" y="651"/>
                    </a:lnTo>
                    <a:lnTo>
                      <a:pt x="27" y="651"/>
                    </a:lnTo>
                    <a:lnTo>
                      <a:pt x="29" y="655"/>
                    </a:lnTo>
                    <a:lnTo>
                      <a:pt x="33" y="659"/>
                    </a:lnTo>
                    <a:lnTo>
                      <a:pt x="42" y="662"/>
                    </a:lnTo>
                    <a:lnTo>
                      <a:pt x="42" y="662"/>
                    </a:lnTo>
                    <a:lnTo>
                      <a:pt x="49" y="664"/>
                    </a:lnTo>
                    <a:lnTo>
                      <a:pt x="54" y="664"/>
                    </a:lnTo>
                    <a:lnTo>
                      <a:pt x="56" y="666"/>
                    </a:lnTo>
                    <a:lnTo>
                      <a:pt x="56" y="666"/>
                    </a:lnTo>
                    <a:lnTo>
                      <a:pt x="54" y="669"/>
                    </a:lnTo>
                    <a:lnTo>
                      <a:pt x="52" y="673"/>
                    </a:lnTo>
                    <a:lnTo>
                      <a:pt x="47" y="679"/>
                    </a:lnTo>
                    <a:lnTo>
                      <a:pt x="47" y="679"/>
                    </a:lnTo>
                    <a:lnTo>
                      <a:pt x="45" y="688"/>
                    </a:lnTo>
                    <a:lnTo>
                      <a:pt x="47" y="695"/>
                    </a:lnTo>
                    <a:lnTo>
                      <a:pt x="51" y="698"/>
                    </a:lnTo>
                    <a:lnTo>
                      <a:pt x="54" y="700"/>
                    </a:lnTo>
                    <a:lnTo>
                      <a:pt x="58" y="700"/>
                    </a:lnTo>
                    <a:lnTo>
                      <a:pt x="62" y="700"/>
                    </a:lnTo>
                    <a:lnTo>
                      <a:pt x="62" y="700"/>
                    </a:lnTo>
                    <a:lnTo>
                      <a:pt x="67" y="697"/>
                    </a:lnTo>
                    <a:lnTo>
                      <a:pt x="74" y="693"/>
                    </a:lnTo>
                    <a:lnTo>
                      <a:pt x="76" y="693"/>
                    </a:lnTo>
                    <a:lnTo>
                      <a:pt x="78" y="693"/>
                    </a:lnTo>
                    <a:lnTo>
                      <a:pt x="80" y="695"/>
                    </a:lnTo>
                    <a:lnTo>
                      <a:pt x="81" y="698"/>
                    </a:lnTo>
                    <a:lnTo>
                      <a:pt x="81" y="698"/>
                    </a:lnTo>
                    <a:lnTo>
                      <a:pt x="83" y="711"/>
                    </a:lnTo>
                    <a:lnTo>
                      <a:pt x="85" y="717"/>
                    </a:lnTo>
                    <a:lnTo>
                      <a:pt x="87" y="720"/>
                    </a:lnTo>
                    <a:lnTo>
                      <a:pt x="87" y="720"/>
                    </a:lnTo>
                    <a:lnTo>
                      <a:pt x="92" y="724"/>
                    </a:lnTo>
                    <a:lnTo>
                      <a:pt x="98" y="722"/>
                    </a:lnTo>
                    <a:lnTo>
                      <a:pt x="101" y="720"/>
                    </a:lnTo>
                    <a:lnTo>
                      <a:pt x="105" y="718"/>
                    </a:lnTo>
                    <a:lnTo>
                      <a:pt x="105" y="718"/>
                    </a:lnTo>
                    <a:lnTo>
                      <a:pt x="110" y="718"/>
                    </a:lnTo>
                    <a:lnTo>
                      <a:pt x="114" y="720"/>
                    </a:lnTo>
                    <a:lnTo>
                      <a:pt x="121" y="726"/>
                    </a:lnTo>
                    <a:lnTo>
                      <a:pt x="121" y="726"/>
                    </a:lnTo>
                    <a:lnTo>
                      <a:pt x="127" y="727"/>
                    </a:lnTo>
                    <a:lnTo>
                      <a:pt x="132" y="729"/>
                    </a:lnTo>
                    <a:lnTo>
                      <a:pt x="132" y="729"/>
                    </a:lnTo>
                    <a:lnTo>
                      <a:pt x="138" y="726"/>
                    </a:lnTo>
                    <a:lnTo>
                      <a:pt x="145" y="722"/>
                    </a:lnTo>
                    <a:lnTo>
                      <a:pt x="145" y="722"/>
                    </a:lnTo>
                    <a:lnTo>
                      <a:pt x="152" y="720"/>
                    </a:lnTo>
                    <a:lnTo>
                      <a:pt x="152" y="720"/>
                    </a:lnTo>
                    <a:lnTo>
                      <a:pt x="159" y="720"/>
                    </a:lnTo>
                    <a:lnTo>
                      <a:pt x="163" y="720"/>
                    </a:lnTo>
                    <a:lnTo>
                      <a:pt x="165" y="722"/>
                    </a:lnTo>
                    <a:lnTo>
                      <a:pt x="165" y="722"/>
                    </a:lnTo>
                    <a:lnTo>
                      <a:pt x="167" y="726"/>
                    </a:lnTo>
                    <a:lnTo>
                      <a:pt x="167" y="729"/>
                    </a:lnTo>
                    <a:lnTo>
                      <a:pt x="165" y="736"/>
                    </a:lnTo>
                    <a:lnTo>
                      <a:pt x="165" y="736"/>
                    </a:lnTo>
                    <a:lnTo>
                      <a:pt x="161" y="740"/>
                    </a:lnTo>
                    <a:lnTo>
                      <a:pt x="157" y="742"/>
                    </a:lnTo>
                    <a:lnTo>
                      <a:pt x="157" y="742"/>
                    </a:lnTo>
                    <a:lnTo>
                      <a:pt x="150" y="749"/>
                    </a:lnTo>
                    <a:lnTo>
                      <a:pt x="148" y="756"/>
                    </a:lnTo>
                    <a:lnTo>
                      <a:pt x="148" y="756"/>
                    </a:lnTo>
                    <a:lnTo>
                      <a:pt x="145" y="765"/>
                    </a:lnTo>
                    <a:lnTo>
                      <a:pt x="139" y="771"/>
                    </a:lnTo>
                    <a:lnTo>
                      <a:pt x="132" y="776"/>
                    </a:lnTo>
                    <a:lnTo>
                      <a:pt x="123" y="782"/>
                    </a:lnTo>
                    <a:lnTo>
                      <a:pt x="123" y="782"/>
                    </a:lnTo>
                    <a:lnTo>
                      <a:pt x="98" y="794"/>
                    </a:lnTo>
                    <a:lnTo>
                      <a:pt x="87" y="800"/>
                    </a:lnTo>
                    <a:lnTo>
                      <a:pt x="76" y="809"/>
                    </a:lnTo>
                    <a:lnTo>
                      <a:pt x="76" y="809"/>
                    </a:lnTo>
                    <a:lnTo>
                      <a:pt x="72" y="811"/>
                    </a:lnTo>
                    <a:lnTo>
                      <a:pt x="72" y="814"/>
                    </a:lnTo>
                    <a:lnTo>
                      <a:pt x="72" y="821"/>
                    </a:lnTo>
                    <a:lnTo>
                      <a:pt x="74" y="825"/>
                    </a:lnTo>
                    <a:lnTo>
                      <a:pt x="76" y="827"/>
                    </a:lnTo>
                    <a:lnTo>
                      <a:pt x="80" y="829"/>
                    </a:lnTo>
                    <a:lnTo>
                      <a:pt x="83" y="827"/>
                    </a:lnTo>
                    <a:lnTo>
                      <a:pt x="83" y="827"/>
                    </a:lnTo>
                    <a:lnTo>
                      <a:pt x="89" y="825"/>
                    </a:lnTo>
                    <a:lnTo>
                      <a:pt x="91" y="820"/>
                    </a:lnTo>
                    <a:lnTo>
                      <a:pt x="96" y="811"/>
                    </a:lnTo>
                    <a:lnTo>
                      <a:pt x="96" y="811"/>
                    </a:lnTo>
                    <a:lnTo>
                      <a:pt x="101" y="805"/>
                    </a:lnTo>
                    <a:lnTo>
                      <a:pt x="109" y="800"/>
                    </a:lnTo>
                    <a:lnTo>
                      <a:pt x="125" y="793"/>
                    </a:lnTo>
                    <a:lnTo>
                      <a:pt x="141" y="785"/>
                    </a:lnTo>
                    <a:lnTo>
                      <a:pt x="156" y="776"/>
                    </a:lnTo>
                    <a:lnTo>
                      <a:pt x="156" y="776"/>
                    </a:lnTo>
                    <a:lnTo>
                      <a:pt x="161" y="769"/>
                    </a:lnTo>
                    <a:lnTo>
                      <a:pt x="167" y="762"/>
                    </a:lnTo>
                    <a:lnTo>
                      <a:pt x="167" y="762"/>
                    </a:lnTo>
                    <a:lnTo>
                      <a:pt x="172" y="755"/>
                    </a:lnTo>
                    <a:lnTo>
                      <a:pt x="177" y="749"/>
                    </a:lnTo>
                    <a:lnTo>
                      <a:pt x="190" y="740"/>
                    </a:lnTo>
                    <a:lnTo>
                      <a:pt x="190" y="740"/>
                    </a:lnTo>
                    <a:lnTo>
                      <a:pt x="203" y="727"/>
                    </a:lnTo>
                    <a:lnTo>
                      <a:pt x="206" y="720"/>
                    </a:lnTo>
                    <a:lnTo>
                      <a:pt x="210" y="711"/>
                    </a:lnTo>
                    <a:lnTo>
                      <a:pt x="210" y="711"/>
                    </a:lnTo>
                    <a:lnTo>
                      <a:pt x="210" y="706"/>
                    </a:lnTo>
                    <a:lnTo>
                      <a:pt x="214" y="700"/>
                    </a:lnTo>
                    <a:lnTo>
                      <a:pt x="217" y="697"/>
                    </a:lnTo>
                    <a:lnTo>
                      <a:pt x="223" y="693"/>
                    </a:lnTo>
                    <a:lnTo>
                      <a:pt x="223" y="693"/>
                    </a:lnTo>
                    <a:lnTo>
                      <a:pt x="223" y="689"/>
                    </a:lnTo>
                    <a:lnTo>
                      <a:pt x="224" y="688"/>
                    </a:lnTo>
                    <a:lnTo>
                      <a:pt x="232" y="686"/>
                    </a:lnTo>
                    <a:lnTo>
                      <a:pt x="232" y="686"/>
                    </a:lnTo>
                    <a:lnTo>
                      <a:pt x="235" y="684"/>
                    </a:lnTo>
                    <a:lnTo>
                      <a:pt x="237" y="680"/>
                    </a:lnTo>
                    <a:lnTo>
                      <a:pt x="239" y="675"/>
                    </a:lnTo>
                    <a:lnTo>
                      <a:pt x="239" y="675"/>
                    </a:lnTo>
                    <a:lnTo>
                      <a:pt x="241" y="669"/>
                    </a:lnTo>
                    <a:lnTo>
                      <a:pt x="244" y="666"/>
                    </a:lnTo>
                    <a:lnTo>
                      <a:pt x="250" y="662"/>
                    </a:lnTo>
                    <a:lnTo>
                      <a:pt x="252" y="664"/>
                    </a:lnTo>
                    <a:lnTo>
                      <a:pt x="253" y="666"/>
                    </a:lnTo>
                    <a:lnTo>
                      <a:pt x="253" y="666"/>
                    </a:lnTo>
                    <a:lnTo>
                      <a:pt x="255" y="669"/>
                    </a:lnTo>
                    <a:lnTo>
                      <a:pt x="253" y="677"/>
                    </a:lnTo>
                    <a:lnTo>
                      <a:pt x="250" y="686"/>
                    </a:lnTo>
                    <a:lnTo>
                      <a:pt x="250" y="686"/>
                    </a:lnTo>
                    <a:lnTo>
                      <a:pt x="241" y="698"/>
                    </a:lnTo>
                    <a:lnTo>
                      <a:pt x="237" y="707"/>
                    </a:lnTo>
                    <a:lnTo>
                      <a:pt x="235" y="715"/>
                    </a:lnTo>
                    <a:lnTo>
                      <a:pt x="235" y="715"/>
                    </a:lnTo>
                    <a:lnTo>
                      <a:pt x="235" y="718"/>
                    </a:lnTo>
                    <a:lnTo>
                      <a:pt x="237" y="720"/>
                    </a:lnTo>
                    <a:lnTo>
                      <a:pt x="239" y="722"/>
                    </a:lnTo>
                    <a:lnTo>
                      <a:pt x="241" y="724"/>
                    </a:lnTo>
                    <a:lnTo>
                      <a:pt x="248" y="722"/>
                    </a:lnTo>
                    <a:lnTo>
                      <a:pt x="253" y="720"/>
                    </a:lnTo>
                    <a:lnTo>
                      <a:pt x="253" y="720"/>
                    </a:lnTo>
                    <a:lnTo>
                      <a:pt x="262" y="715"/>
                    </a:lnTo>
                    <a:lnTo>
                      <a:pt x="272" y="709"/>
                    </a:lnTo>
                    <a:lnTo>
                      <a:pt x="272" y="709"/>
                    </a:lnTo>
                    <a:lnTo>
                      <a:pt x="286" y="697"/>
                    </a:lnTo>
                    <a:lnTo>
                      <a:pt x="286" y="697"/>
                    </a:lnTo>
                    <a:lnTo>
                      <a:pt x="291" y="693"/>
                    </a:lnTo>
                    <a:lnTo>
                      <a:pt x="293" y="693"/>
                    </a:lnTo>
                    <a:lnTo>
                      <a:pt x="293" y="689"/>
                    </a:lnTo>
                    <a:lnTo>
                      <a:pt x="293" y="689"/>
                    </a:lnTo>
                    <a:lnTo>
                      <a:pt x="293" y="686"/>
                    </a:lnTo>
                    <a:lnTo>
                      <a:pt x="291" y="682"/>
                    </a:lnTo>
                    <a:lnTo>
                      <a:pt x="291" y="679"/>
                    </a:lnTo>
                    <a:lnTo>
                      <a:pt x="290" y="677"/>
                    </a:lnTo>
                    <a:lnTo>
                      <a:pt x="290" y="677"/>
                    </a:lnTo>
                    <a:lnTo>
                      <a:pt x="291" y="673"/>
                    </a:lnTo>
                    <a:lnTo>
                      <a:pt x="295" y="671"/>
                    </a:lnTo>
                    <a:lnTo>
                      <a:pt x="302" y="671"/>
                    </a:lnTo>
                    <a:lnTo>
                      <a:pt x="302" y="671"/>
                    </a:lnTo>
                    <a:lnTo>
                      <a:pt x="313" y="669"/>
                    </a:lnTo>
                    <a:lnTo>
                      <a:pt x="324" y="669"/>
                    </a:lnTo>
                    <a:lnTo>
                      <a:pt x="324" y="669"/>
                    </a:lnTo>
                    <a:lnTo>
                      <a:pt x="335" y="671"/>
                    </a:lnTo>
                    <a:lnTo>
                      <a:pt x="344" y="675"/>
                    </a:lnTo>
                    <a:lnTo>
                      <a:pt x="353" y="682"/>
                    </a:lnTo>
                    <a:lnTo>
                      <a:pt x="358" y="689"/>
                    </a:lnTo>
                    <a:lnTo>
                      <a:pt x="358" y="689"/>
                    </a:lnTo>
                    <a:lnTo>
                      <a:pt x="362" y="693"/>
                    </a:lnTo>
                    <a:lnTo>
                      <a:pt x="366" y="695"/>
                    </a:lnTo>
                    <a:lnTo>
                      <a:pt x="373" y="695"/>
                    </a:lnTo>
                    <a:lnTo>
                      <a:pt x="380" y="693"/>
                    </a:lnTo>
                    <a:lnTo>
                      <a:pt x="387" y="693"/>
                    </a:lnTo>
                    <a:lnTo>
                      <a:pt x="387" y="693"/>
                    </a:lnTo>
                    <a:lnTo>
                      <a:pt x="396" y="695"/>
                    </a:lnTo>
                    <a:lnTo>
                      <a:pt x="404" y="698"/>
                    </a:lnTo>
                    <a:lnTo>
                      <a:pt x="418" y="706"/>
                    </a:lnTo>
                    <a:lnTo>
                      <a:pt x="418" y="706"/>
                    </a:lnTo>
                    <a:lnTo>
                      <a:pt x="434" y="711"/>
                    </a:lnTo>
                    <a:lnTo>
                      <a:pt x="449" y="718"/>
                    </a:lnTo>
                    <a:lnTo>
                      <a:pt x="449" y="718"/>
                    </a:lnTo>
                    <a:lnTo>
                      <a:pt x="458" y="726"/>
                    </a:lnTo>
                    <a:lnTo>
                      <a:pt x="469" y="733"/>
                    </a:lnTo>
                    <a:lnTo>
                      <a:pt x="469" y="733"/>
                    </a:lnTo>
                    <a:lnTo>
                      <a:pt x="474" y="740"/>
                    </a:lnTo>
                    <a:lnTo>
                      <a:pt x="478" y="747"/>
                    </a:lnTo>
                    <a:lnTo>
                      <a:pt x="487" y="762"/>
                    </a:lnTo>
                    <a:lnTo>
                      <a:pt x="487" y="762"/>
                    </a:lnTo>
                    <a:lnTo>
                      <a:pt x="491" y="769"/>
                    </a:lnTo>
                    <a:lnTo>
                      <a:pt x="496" y="776"/>
                    </a:lnTo>
                    <a:lnTo>
                      <a:pt x="496" y="776"/>
                    </a:lnTo>
                    <a:lnTo>
                      <a:pt x="503" y="783"/>
                    </a:lnTo>
                    <a:lnTo>
                      <a:pt x="503" y="783"/>
                    </a:lnTo>
                    <a:lnTo>
                      <a:pt x="507" y="787"/>
                    </a:lnTo>
                    <a:lnTo>
                      <a:pt x="510" y="789"/>
                    </a:lnTo>
                    <a:lnTo>
                      <a:pt x="514" y="789"/>
                    </a:lnTo>
                    <a:lnTo>
                      <a:pt x="514" y="789"/>
                    </a:lnTo>
                    <a:lnTo>
                      <a:pt x="516" y="789"/>
                    </a:lnTo>
                    <a:lnTo>
                      <a:pt x="518" y="785"/>
                    </a:lnTo>
                    <a:lnTo>
                      <a:pt x="519" y="782"/>
                    </a:lnTo>
                    <a:lnTo>
                      <a:pt x="518" y="778"/>
                    </a:lnTo>
                    <a:lnTo>
                      <a:pt x="518" y="778"/>
                    </a:lnTo>
                    <a:lnTo>
                      <a:pt x="512" y="771"/>
                    </a:lnTo>
                    <a:lnTo>
                      <a:pt x="507" y="764"/>
                    </a:lnTo>
                    <a:lnTo>
                      <a:pt x="507" y="764"/>
                    </a:lnTo>
                    <a:lnTo>
                      <a:pt x="503" y="758"/>
                    </a:lnTo>
                    <a:lnTo>
                      <a:pt x="503" y="755"/>
                    </a:lnTo>
                    <a:lnTo>
                      <a:pt x="503" y="751"/>
                    </a:lnTo>
                    <a:lnTo>
                      <a:pt x="503" y="751"/>
                    </a:lnTo>
                    <a:lnTo>
                      <a:pt x="507" y="749"/>
                    </a:lnTo>
                    <a:lnTo>
                      <a:pt x="510" y="749"/>
                    </a:lnTo>
                    <a:lnTo>
                      <a:pt x="514" y="749"/>
                    </a:lnTo>
                    <a:lnTo>
                      <a:pt x="518" y="753"/>
                    </a:lnTo>
                    <a:lnTo>
                      <a:pt x="518" y="753"/>
                    </a:lnTo>
                    <a:lnTo>
                      <a:pt x="529" y="771"/>
                    </a:lnTo>
                    <a:lnTo>
                      <a:pt x="529" y="771"/>
                    </a:lnTo>
                    <a:lnTo>
                      <a:pt x="543" y="798"/>
                    </a:lnTo>
                    <a:lnTo>
                      <a:pt x="543" y="798"/>
                    </a:lnTo>
                    <a:lnTo>
                      <a:pt x="554" y="821"/>
                    </a:lnTo>
                    <a:lnTo>
                      <a:pt x="565" y="843"/>
                    </a:lnTo>
                    <a:lnTo>
                      <a:pt x="565" y="843"/>
                    </a:lnTo>
                    <a:lnTo>
                      <a:pt x="574" y="854"/>
                    </a:lnTo>
                    <a:lnTo>
                      <a:pt x="581" y="865"/>
                    </a:lnTo>
                    <a:lnTo>
                      <a:pt x="590" y="876"/>
                    </a:lnTo>
                    <a:lnTo>
                      <a:pt x="595" y="888"/>
                    </a:lnTo>
                    <a:lnTo>
                      <a:pt x="595" y="888"/>
                    </a:lnTo>
                    <a:lnTo>
                      <a:pt x="608" y="917"/>
                    </a:lnTo>
                    <a:lnTo>
                      <a:pt x="608" y="917"/>
                    </a:lnTo>
                    <a:lnTo>
                      <a:pt x="612" y="928"/>
                    </a:lnTo>
                    <a:lnTo>
                      <a:pt x="614" y="934"/>
                    </a:lnTo>
                    <a:lnTo>
                      <a:pt x="617" y="939"/>
                    </a:lnTo>
                    <a:lnTo>
                      <a:pt x="617" y="939"/>
                    </a:lnTo>
                    <a:lnTo>
                      <a:pt x="623" y="943"/>
                    </a:lnTo>
                    <a:lnTo>
                      <a:pt x="628" y="943"/>
                    </a:lnTo>
                    <a:lnTo>
                      <a:pt x="634" y="941"/>
                    </a:lnTo>
                    <a:lnTo>
                      <a:pt x="641" y="937"/>
                    </a:lnTo>
                    <a:lnTo>
                      <a:pt x="641" y="937"/>
                    </a:lnTo>
                    <a:lnTo>
                      <a:pt x="644" y="935"/>
                    </a:lnTo>
                    <a:lnTo>
                      <a:pt x="652" y="934"/>
                    </a:lnTo>
                    <a:lnTo>
                      <a:pt x="657" y="934"/>
                    </a:lnTo>
                    <a:lnTo>
                      <a:pt x="664" y="935"/>
                    </a:lnTo>
                    <a:lnTo>
                      <a:pt x="670" y="937"/>
                    </a:lnTo>
                    <a:lnTo>
                      <a:pt x="675" y="941"/>
                    </a:lnTo>
                    <a:lnTo>
                      <a:pt x="681" y="945"/>
                    </a:lnTo>
                    <a:lnTo>
                      <a:pt x="684" y="950"/>
                    </a:lnTo>
                    <a:lnTo>
                      <a:pt x="684" y="950"/>
                    </a:lnTo>
                    <a:lnTo>
                      <a:pt x="686" y="957"/>
                    </a:lnTo>
                    <a:lnTo>
                      <a:pt x="684" y="964"/>
                    </a:lnTo>
                    <a:lnTo>
                      <a:pt x="682" y="972"/>
                    </a:lnTo>
                    <a:lnTo>
                      <a:pt x="677" y="975"/>
                    </a:lnTo>
                    <a:lnTo>
                      <a:pt x="677" y="975"/>
                    </a:lnTo>
                    <a:lnTo>
                      <a:pt x="672" y="979"/>
                    </a:lnTo>
                    <a:lnTo>
                      <a:pt x="664" y="979"/>
                    </a:lnTo>
                    <a:lnTo>
                      <a:pt x="657" y="977"/>
                    </a:lnTo>
                    <a:lnTo>
                      <a:pt x="650" y="977"/>
                    </a:lnTo>
                    <a:lnTo>
                      <a:pt x="650" y="977"/>
                    </a:lnTo>
                    <a:lnTo>
                      <a:pt x="646" y="979"/>
                    </a:lnTo>
                    <a:lnTo>
                      <a:pt x="644" y="981"/>
                    </a:lnTo>
                    <a:lnTo>
                      <a:pt x="641" y="986"/>
                    </a:lnTo>
                    <a:lnTo>
                      <a:pt x="639" y="995"/>
                    </a:lnTo>
                    <a:lnTo>
                      <a:pt x="639" y="1002"/>
                    </a:lnTo>
                    <a:lnTo>
                      <a:pt x="639" y="1002"/>
                    </a:lnTo>
                    <a:lnTo>
                      <a:pt x="643" y="1013"/>
                    </a:lnTo>
                    <a:lnTo>
                      <a:pt x="648" y="1022"/>
                    </a:lnTo>
                    <a:lnTo>
                      <a:pt x="662" y="1039"/>
                    </a:lnTo>
                    <a:lnTo>
                      <a:pt x="662" y="1039"/>
                    </a:lnTo>
                    <a:lnTo>
                      <a:pt x="672" y="1049"/>
                    </a:lnTo>
                    <a:lnTo>
                      <a:pt x="673" y="1057"/>
                    </a:lnTo>
                    <a:lnTo>
                      <a:pt x="675" y="1064"/>
                    </a:lnTo>
                    <a:lnTo>
                      <a:pt x="675" y="1064"/>
                    </a:lnTo>
                    <a:lnTo>
                      <a:pt x="677" y="1082"/>
                    </a:lnTo>
                    <a:lnTo>
                      <a:pt x="675" y="1098"/>
                    </a:lnTo>
                    <a:lnTo>
                      <a:pt x="672" y="1133"/>
                    </a:lnTo>
                    <a:lnTo>
                      <a:pt x="672" y="1133"/>
                    </a:lnTo>
                    <a:lnTo>
                      <a:pt x="670" y="1149"/>
                    </a:lnTo>
                    <a:lnTo>
                      <a:pt x="670" y="1156"/>
                    </a:lnTo>
                    <a:lnTo>
                      <a:pt x="672" y="1165"/>
                    </a:lnTo>
                    <a:lnTo>
                      <a:pt x="672" y="1165"/>
                    </a:lnTo>
                    <a:lnTo>
                      <a:pt x="682" y="1191"/>
                    </a:lnTo>
                    <a:lnTo>
                      <a:pt x="686" y="1201"/>
                    </a:lnTo>
                    <a:lnTo>
                      <a:pt x="690" y="1216"/>
                    </a:lnTo>
                    <a:lnTo>
                      <a:pt x="690" y="1216"/>
                    </a:lnTo>
                    <a:lnTo>
                      <a:pt x="695" y="1229"/>
                    </a:lnTo>
                    <a:lnTo>
                      <a:pt x="700" y="1239"/>
                    </a:lnTo>
                    <a:lnTo>
                      <a:pt x="700" y="1239"/>
                    </a:lnTo>
                    <a:lnTo>
                      <a:pt x="713" y="1268"/>
                    </a:lnTo>
                    <a:lnTo>
                      <a:pt x="713" y="1268"/>
                    </a:lnTo>
                    <a:lnTo>
                      <a:pt x="726" y="1287"/>
                    </a:lnTo>
                    <a:lnTo>
                      <a:pt x="740" y="1303"/>
                    </a:lnTo>
                    <a:lnTo>
                      <a:pt x="740" y="1303"/>
                    </a:lnTo>
                    <a:lnTo>
                      <a:pt x="751" y="1310"/>
                    </a:lnTo>
                    <a:lnTo>
                      <a:pt x="760" y="1317"/>
                    </a:lnTo>
                    <a:lnTo>
                      <a:pt x="771" y="1323"/>
                    </a:lnTo>
                    <a:lnTo>
                      <a:pt x="778" y="1332"/>
                    </a:lnTo>
                    <a:lnTo>
                      <a:pt x="778" y="1332"/>
                    </a:lnTo>
                    <a:lnTo>
                      <a:pt x="784" y="1339"/>
                    </a:lnTo>
                    <a:lnTo>
                      <a:pt x="786" y="1346"/>
                    </a:lnTo>
                    <a:lnTo>
                      <a:pt x="793" y="1361"/>
                    </a:lnTo>
                    <a:lnTo>
                      <a:pt x="793" y="1361"/>
                    </a:lnTo>
                    <a:lnTo>
                      <a:pt x="804" y="1375"/>
                    </a:lnTo>
                    <a:lnTo>
                      <a:pt x="813" y="1390"/>
                    </a:lnTo>
                    <a:lnTo>
                      <a:pt x="813" y="1390"/>
                    </a:lnTo>
                    <a:lnTo>
                      <a:pt x="815" y="1395"/>
                    </a:lnTo>
                    <a:lnTo>
                      <a:pt x="815" y="1402"/>
                    </a:lnTo>
                    <a:lnTo>
                      <a:pt x="809" y="1413"/>
                    </a:lnTo>
                    <a:lnTo>
                      <a:pt x="809" y="1413"/>
                    </a:lnTo>
                    <a:lnTo>
                      <a:pt x="809" y="1417"/>
                    </a:lnTo>
                    <a:lnTo>
                      <a:pt x="811" y="1420"/>
                    </a:lnTo>
                    <a:lnTo>
                      <a:pt x="815" y="1428"/>
                    </a:lnTo>
                    <a:lnTo>
                      <a:pt x="827" y="1437"/>
                    </a:lnTo>
                    <a:lnTo>
                      <a:pt x="827" y="1437"/>
                    </a:lnTo>
                    <a:lnTo>
                      <a:pt x="836" y="1448"/>
                    </a:lnTo>
                    <a:lnTo>
                      <a:pt x="845" y="1458"/>
                    </a:lnTo>
                    <a:lnTo>
                      <a:pt x="845" y="1458"/>
                    </a:lnTo>
                    <a:lnTo>
                      <a:pt x="853" y="1473"/>
                    </a:lnTo>
                    <a:lnTo>
                      <a:pt x="858" y="1487"/>
                    </a:lnTo>
                    <a:lnTo>
                      <a:pt x="858" y="1487"/>
                    </a:lnTo>
                    <a:lnTo>
                      <a:pt x="862" y="1493"/>
                    </a:lnTo>
                    <a:lnTo>
                      <a:pt x="863" y="1496"/>
                    </a:lnTo>
                    <a:lnTo>
                      <a:pt x="867" y="1500"/>
                    </a:lnTo>
                    <a:lnTo>
                      <a:pt x="872" y="1500"/>
                    </a:lnTo>
                    <a:lnTo>
                      <a:pt x="872" y="1500"/>
                    </a:lnTo>
                    <a:lnTo>
                      <a:pt x="876" y="1500"/>
                    </a:lnTo>
                    <a:lnTo>
                      <a:pt x="880" y="1496"/>
                    </a:lnTo>
                    <a:lnTo>
                      <a:pt x="880" y="1493"/>
                    </a:lnTo>
                    <a:lnTo>
                      <a:pt x="880" y="1489"/>
                    </a:lnTo>
                    <a:lnTo>
                      <a:pt x="880" y="1489"/>
                    </a:lnTo>
                    <a:lnTo>
                      <a:pt x="876" y="1482"/>
                    </a:lnTo>
                    <a:lnTo>
                      <a:pt x="872" y="1475"/>
                    </a:lnTo>
                    <a:lnTo>
                      <a:pt x="872" y="1475"/>
                    </a:lnTo>
                    <a:lnTo>
                      <a:pt x="860" y="1457"/>
                    </a:lnTo>
                    <a:lnTo>
                      <a:pt x="860" y="1457"/>
                    </a:lnTo>
                    <a:lnTo>
                      <a:pt x="854" y="1449"/>
                    </a:lnTo>
                    <a:lnTo>
                      <a:pt x="847" y="1440"/>
                    </a:lnTo>
                    <a:lnTo>
                      <a:pt x="847" y="1440"/>
                    </a:lnTo>
                    <a:lnTo>
                      <a:pt x="840" y="1428"/>
                    </a:lnTo>
                    <a:lnTo>
                      <a:pt x="833" y="1413"/>
                    </a:lnTo>
                    <a:lnTo>
                      <a:pt x="833" y="1413"/>
                    </a:lnTo>
                    <a:lnTo>
                      <a:pt x="827" y="1399"/>
                    </a:lnTo>
                    <a:lnTo>
                      <a:pt x="822" y="1382"/>
                    </a:lnTo>
                    <a:lnTo>
                      <a:pt x="822" y="1382"/>
                    </a:lnTo>
                    <a:lnTo>
                      <a:pt x="818" y="1370"/>
                    </a:lnTo>
                    <a:lnTo>
                      <a:pt x="818" y="1357"/>
                    </a:lnTo>
                    <a:lnTo>
                      <a:pt x="818" y="1357"/>
                    </a:lnTo>
                    <a:lnTo>
                      <a:pt x="820" y="1353"/>
                    </a:lnTo>
                    <a:lnTo>
                      <a:pt x="820" y="1350"/>
                    </a:lnTo>
                    <a:lnTo>
                      <a:pt x="824" y="1346"/>
                    </a:lnTo>
                    <a:lnTo>
                      <a:pt x="825" y="1344"/>
                    </a:lnTo>
                    <a:lnTo>
                      <a:pt x="833" y="1344"/>
                    </a:lnTo>
                    <a:lnTo>
                      <a:pt x="840" y="1348"/>
                    </a:lnTo>
                    <a:lnTo>
                      <a:pt x="840" y="1348"/>
                    </a:lnTo>
                    <a:lnTo>
                      <a:pt x="845" y="1353"/>
                    </a:lnTo>
                    <a:lnTo>
                      <a:pt x="851" y="1361"/>
                    </a:lnTo>
                    <a:lnTo>
                      <a:pt x="858" y="1375"/>
                    </a:lnTo>
                    <a:lnTo>
                      <a:pt x="858" y="1375"/>
                    </a:lnTo>
                    <a:lnTo>
                      <a:pt x="878" y="1406"/>
                    </a:lnTo>
                    <a:lnTo>
                      <a:pt x="878" y="1406"/>
                    </a:lnTo>
                    <a:lnTo>
                      <a:pt x="923" y="1484"/>
                    </a:lnTo>
                    <a:lnTo>
                      <a:pt x="923" y="1484"/>
                    </a:lnTo>
                    <a:lnTo>
                      <a:pt x="936" y="1502"/>
                    </a:lnTo>
                    <a:lnTo>
                      <a:pt x="936" y="1502"/>
                    </a:lnTo>
                    <a:lnTo>
                      <a:pt x="943" y="1515"/>
                    </a:lnTo>
                    <a:lnTo>
                      <a:pt x="943" y="1515"/>
                    </a:lnTo>
                    <a:lnTo>
                      <a:pt x="950" y="1525"/>
                    </a:lnTo>
                    <a:lnTo>
                      <a:pt x="952" y="1531"/>
                    </a:lnTo>
                    <a:lnTo>
                      <a:pt x="954" y="1536"/>
                    </a:lnTo>
                    <a:lnTo>
                      <a:pt x="954" y="1536"/>
                    </a:lnTo>
                    <a:lnTo>
                      <a:pt x="954" y="1552"/>
                    </a:lnTo>
                    <a:lnTo>
                      <a:pt x="954" y="1567"/>
                    </a:lnTo>
                    <a:lnTo>
                      <a:pt x="954" y="1567"/>
                    </a:lnTo>
                    <a:lnTo>
                      <a:pt x="957" y="1585"/>
                    </a:lnTo>
                    <a:lnTo>
                      <a:pt x="961" y="1592"/>
                    </a:lnTo>
                    <a:lnTo>
                      <a:pt x="965" y="1600"/>
                    </a:lnTo>
                    <a:lnTo>
                      <a:pt x="965" y="1600"/>
                    </a:lnTo>
                    <a:lnTo>
                      <a:pt x="972" y="1603"/>
                    </a:lnTo>
                    <a:lnTo>
                      <a:pt x="979" y="1605"/>
                    </a:lnTo>
                    <a:lnTo>
                      <a:pt x="985" y="1609"/>
                    </a:lnTo>
                    <a:lnTo>
                      <a:pt x="992" y="1610"/>
                    </a:lnTo>
                    <a:lnTo>
                      <a:pt x="992" y="1610"/>
                    </a:lnTo>
                    <a:lnTo>
                      <a:pt x="999" y="1618"/>
                    </a:lnTo>
                    <a:lnTo>
                      <a:pt x="1003" y="1621"/>
                    </a:lnTo>
                    <a:lnTo>
                      <a:pt x="1008" y="1623"/>
                    </a:lnTo>
                    <a:lnTo>
                      <a:pt x="1008" y="1623"/>
                    </a:lnTo>
                    <a:lnTo>
                      <a:pt x="1017" y="1625"/>
                    </a:lnTo>
                    <a:lnTo>
                      <a:pt x="1021" y="1625"/>
                    </a:lnTo>
                    <a:lnTo>
                      <a:pt x="1024" y="1627"/>
                    </a:lnTo>
                    <a:lnTo>
                      <a:pt x="1024" y="1627"/>
                    </a:lnTo>
                    <a:lnTo>
                      <a:pt x="1032" y="1634"/>
                    </a:lnTo>
                    <a:lnTo>
                      <a:pt x="1032" y="1634"/>
                    </a:lnTo>
                    <a:lnTo>
                      <a:pt x="1043" y="1643"/>
                    </a:lnTo>
                    <a:lnTo>
                      <a:pt x="1053" y="1650"/>
                    </a:lnTo>
                    <a:lnTo>
                      <a:pt x="1053" y="1650"/>
                    </a:lnTo>
                    <a:lnTo>
                      <a:pt x="1064" y="1654"/>
                    </a:lnTo>
                    <a:lnTo>
                      <a:pt x="1075" y="1656"/>
                    </a:lnTo>
                    <a:lnTo>
                      <a:pt x="1088" y="1654"/>
                    </a:lnTo>
                    <a:lnTo>
                      <a:pt x="1099" y="1652"/>
                    </a:lnTo>
                    <a:lnTo>
                      <a:pt x="1099" y="1652"/>
                    </a:lnTo>
                    <a:lnTo>
                      <a:pt x="1113" y="1647"/>
                    </a:lnTo>
                    <a:lnTo>
                      <a:pt x="1122" y="1647"/>
                    </a:lnTo>
                    <a:lnTo>
                      <a:pt x="1129" y="1648"/>
                    </a:lnTo>
                    <a:lnTo>
                      <a:pt x="1129" y="1648"/>
                    </a:lnTo>
                    <a:lnTo>
                      <a:pt x="1140" y="1657"/>
                    </a:lnTo>
                    <a:lnTo>
                      <a:pt x="1151" y="1666"/>
                    </a:lnTo>
                    <a:lnTo>
                      <a:pt x="1151" y="1666"/>
                    </a:lnTo>
                    <a:lnTo>
                      <a:pt x="1157" y="1672"/>
                    </a:lnTo>
                    <a:lnTo>
                      <a:pt x="1164" y="1679"/>
                    </a:lnTo>
                    <a:lnTo>
                      <a:pt x="1169" y="1686"/>
                    </a:lnTo>
                    <a:lnTo>
                      <a:pt x="1177" y="1692"/>
                    </a:lnTo>
                    <a:lnTo>
                      <a:pt x="1177" y="1692"/>
                    </a:lnTo>
                    <a:lnTo>
                      <a:pt x="1182" y="1694"/>
                    </a:lnTo>
                    <a:lnTo>
                      <a:pt x="1189" y="1695"/>
                    </a:lnTo>
                    <a:lnTo>
                      <a:pt x="1189" y="1695"/>
                    </a:lnTo>
                    <a:lnTo>
                      <a:pt x="1198" y="1697"/>
                    </a:lnTo>
                    <a:lnTo>
                      <a:pt x="1205" y="1701"/>
                    </a:lnTo>
                    <a:lnTo>
                      <a:pt x="1213" y="1704"/>
                    </a:lnTo>
                    <a:lnTo>
                      <a:pt x="1220" y="1712"/>
                    </a:lnTo>
                    <a:lnTo>
                      <a:pt x="1220" y="1712"/>
                    </a:lnTo>
                    <a:lnTo>
                      <a:pt x="1224" y="1715"/>
                    </a:lnTo>
                    <a:lnTo>
                      <a:pt x="1225" y="1721"/>
                    </a:lnTo>
                    <a:lnTo>
                      <a:pt x="1229" y="1733"/>
                    </a:lnTo>
                    <a:lnTo>
                      <a:pt x="1233" y="1744"/>
                    </a:lnTo>
                    <a:lnTo>
                      <a:pt x="1234" y="1750"/>
                    </a:lnTo>
                    <a:lnTo>
                      <a:pt x="1238" y="1755"/>
                    </a:lnTo>
                    <a:lnTo>
                      <a:pt x="1238" y="1755"/>
                    </a:lnTo>
                    <a:lnTo>
                      <a:pt x="1243" y="1759"/>
                    </a:lnTo>
                    <a:lnTo>
                      <a:pt x="1249" y="1762"/>
                    </a:lnTo>
                    <a:lnTo>
                      <a:pt x="1258" y="1766"/>
                    </a:lnTo>
                    <a:lnTo>
                      <a:pt x="1258" y="1766"/>
                    </a:lnTo>
                    <a:lnTo>
                      <a:pt x="1263" y="1771"/>
                    </a:lnTo>
                    <a:lnTo>
                      <a:pt x="1269" y="1777"/>
                    </a:lnTo>
                    <a:lnTo>
                      <a:pt x="1272" y="1782"/>
                    </a:lnTo>
                    <a:lnTo>
                      <a:pt x="1278" y="1788"/>
                    </a:lnTo>
                    <a:lnTo>
                      <a:pt x="1278" y="1788"/>
                    </a:lnTo>
                    <a:lnTo>
                      <a:pt x="1287" y="1790"/>
                    </a:lnTo>
                    <a:lnTo>
                      <a:pt x="1296" y="1791"/>
                    </a:lnTo>
                    <a:lnTo>
                      <a:pt x="1316" y="1788"/>
                    </a:lnTo>
                    <a:lnTo>
                      <a:pt x="1316" y="1788"/>
                    </a:lnTo>
                    <a:lnTo>
                      <a:pt x="1330" y="1784"/>
                    </a:lnTo>
                    <a:lnTo>
                      <a:pt x="1338" y="1784"/>
                    </a:lnTo>
                    <a:lnTo>
                      <a:pt x="1345" y="1784"/>
                    </a:lnTo>
                    <a:lnTo>
                      <a:pt x="1345" y="1784"/>
                    </a:lnTo>
                    <a:lnTo>
                      <a:pt x="1348" y="1770"/>
                    </a:lnTo>
                    <a:lnTo>
                      <a:pt x="1348" y="1770"/>
                    </a:lnTo>
                    <a:lnTo>
                      <a:pt x="1341" y="1770"/>
                    </a:lnTo>
                    <a:lnTo>
                      <a:pt x="1334" y="1771"/>
                    </a:lnTo>
                    <a:lnTo>
                      <a:pt x="1325" y="1773"/>
                    </a:lnTo>
                    <a:lnTo>
                      <a:pt x="1318" y="1775"/>
                    </a:lnTo>
                    <a:lnTo>
                      <a:pt x="1318" y="17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75" name="Freeform 10"/>
              <p:cNvSpPr>
                <a:spLocks/>
              </p:cNvSpPr>
              <p:nvPr/>
            </p:nvSpPr>
            <p:spPr bwMode="auto">
              <a:xfrm>
                <a:off x="2343150" y="4178300"/>
                <a:ext cx="1117601" cy="2103437"/>
              </a:xfrm>
              <a:custGeom>
                <a:avLst/>
                <a:gdLst>
                  <a:gd name="T0" fmla="*/ 644 w 704"/>
                  <a:gd name="T1" fmla="*/ 283 h 1325"/>
                  <a:gd name="T2" fmla="*/ 561 w 704"/>
                  <a:gd name="T3" fmla="*/ 256 h 1325"/>
                  <a:gd name="T4" fmla="*/ 512 w 704"/>
                  <a:gd name="T5" fmla="*/ 227 h 1325"/>
                  <a:gd name="T6" fmla="*/ 449 w 704"/>
                  <a:gd name="T7" fmla="*/ 152 h 1325"/>
                  <a:gd name="T8" fmla="*/ 394 w 704"/>
                  <a:gd name="T9" fmla="*/ 95 h 1325"/>
                  <a:gd name="T10" fmla="*/ 291 w 704"/>
                  <a:gd name="T11" fmla="*/ 24 h 1325"/>
                  <a:gd name="T12" fmla="*/ 211 w 704"/>
                  <a:gd name="T13" fmla="*/ 4 h 1325"/>
                  <a:gd name="T14" fmla="*/ 143 w 704"/>
                  <a:gd name="T15" fmla="*/ 11 h 1325"/>
                  <a:gd name="T16" fmla="*/ 146 w 704"/>
                  <a:gd name="T17" fmla="*/ 42 h 1325"/>
                  <a:gd name="T18" fmla="*/ 119 w 704"/>
                  <a:gd name="T19" fmla="*/ 4 h 1325"/>
                  <a:gd name="T20" fmla="*/ 79 w 704"/>
                  <a:gd name="T21" fmla="*/ 38 h 1325"/>
                  <a:gd name="T22" fmla="*/ 32 w 704"/>
                  <a:gd name="T23" fmla="*/ 28 h 1325"/>
                  <a:gd name="T24" fmla="*/ 40 w 704"/>
                  <a:gd name="T25" fmla="*/ 51 h 1325"/>
                  <a:gd name="T26" fmla="*/ 56 w 704"/>
                  <a:gd name="T27" fmla="*/ 96 h 1325"/>
                  <a:gd name="T28" fmla="*/ 50 w 704"/>
                  <a:gd name="T29" fmla="*/ 178 h 1325"/>
                  <a:gd name="T30" fmla="*/ 0 w 704"/>
                  <a:gd name="T31" fmla="*/ 299 h 1325"/>
                  <a:gd name="T32" fmla="*/ 49 w 704"/>
                  <a:gd name="T33" fmla="*/ 382 h 1325"/>
                  <a:gd name="T34" fmla="*/ 74 w 704"/>
                  <a:gd name="T35" fmla="*/ 473 h 1325"/>
                  <a:gd name="T36" fmla="*/ 119 w 704"/>
                  <a:gd name="T37" fmla="*/ 518 h 1325"/>
                  <a:gd name="T38" fmla="*/ 164 w 704"/>
                  <a:gd name="T39" fmla="*/ 580 h 1325"/>
                  <a:gd name="T40" fmla="*/ 159 w 704"/>
                  <a:gd name="T41" fmla="*/ 652 h 1325"/>
                  <a:gd name="T42" fmla="*/ 154 w 704"/>
                  <a:gd name="T43" fmla="*/ 715 h 1325"/>
                  <a:gd name="T44" fmla="*/ 144 w 704"/>
                  <a:gd name="T45" fmla="*/ 779 h 1325"/>
                  <a:gd name="T46" fmla="*/ 146 w 704"/>
                  <a:gd name="T47" fmla="*/ 817 h 1325"/>
                  <a:gd name="T48" fmla="*/ 130 w 704"/>
                  <a:gd name="T49" fmla="*/ 885 h 1325"/>
                  <a:gd name="T50" fmla="*/ 123 w 704"/>
                  <a:gd name="T51" fmla="*/ 954 h 1325"/>
                  <a:gd name="T52" fmla="*/ 121 w 704"/>
                  <a:gd name="T53" fmla="*/ 1025 h 1325"/>
                  <a:gd name="T54" fmla="*/ 126 w 704"/>
                  <a:gd name="T55" fmla="*/ 1073 h 1325"/>
                  <a:gd name="T56" fmla="*/ 117 w 704"/>
                  <a:gd name="T57" fmla="*/ 1124 h 1325"/>
                  <a:gd name="T58" fmla="*/ 110 w 704"/>
                  <a:gd name="T59" fmla="*/ 1238 h 1325"/>
                  <a:gd name="T60" fmla="*/ 186 w 704"/>
                  <a:gd name="T61" fmla="*/ 1325 h 1325"/>
                  <a:gd name="T62" fmla="*/ 179 w 704"/>
                  <a:gd name="T63" fmla="*/ 1282 h 1325"/>
                  <a:gd name="T64" fmla="*/ 188 w 704"/>
                  <a:gd name="T65" fmla="*/ 1225 h 1325"/>
                  <a:gd name="T66" fmla="*/ 202 w 704"/>
                  <a:gd name="T67" fmla="*/ 1211 h 1325"/>
                  <a:gd name="T68" fmla="*/ 221 w 704"/>
                  <a:gd name="T69" fmla="*/ 1173 h 1325"/>
                  <a:gd name="T70" fmla="*/ 211 w 704"/>
                  <a:gd name="T71" fmla="*/ 1128 h 1325"/>
                  <a:gd name="T72" fmla="*/ 239 w 704"/>
                  <a:gd name="T73" fmla="*/ 1090 h 1325"/>
                  <a:gd name="T74" fmla="*/ 244 w 704"/>
                  <a:gd name="T75" fmla="*/ 1054 h 1325"/>
                  <a:gd name="T76" fmla="*/ 255 w 704"/>
                  <a:gd name="T77" fmla="*/ 1043 h 1325"/>
                  <a:gd name="T78" fmla="*/ 257 w 704"/>
                  <a:gd name="T79" fmla="*/ 1016 h 1325"/>
                  <a:gd name="T80" fmla="*/ 284 w 704"/>
                  <a:gd name="T81" fmla="*/ 981 h 1325"/>
                  <a:gd name="T82" fmla="*/ 313 w 704"/>
                  <a:gd name="T83" fmla="*/ 963 h 1325"/>
                  <a:gd name="T84" fmla="*/ 360 w 704"/>
                  <a:gd name="T85" fmla="*/ 940 h 1325"/>
                  <a:gd name="T86" fmla="*/ 353 w 704"/>
                  <a:gd name="T87" fmla="*/ 907 h 1325"/>
                  <a:gd name="T88" fmla="*/ 338 w 704"/>
                  <a:gd name="T89" fmla="*/ 880 h 1325"/>
                  <a:gd name="T90" fmla="*/ 347 w 704"/>
                  <a:gd name="T91" fmla="*/ 860 h 1325"/>
                  <a:gd name="T92" fmla="*/ 382 w 704"/>
                  <a:gd name="T93" fmla="*/ 883 h 1325"/>
                  <a:gd name="T94" fmla="*/ 429 w 704"/>
                  <a:gd name="T95" fmla="*/ 842 h 1325"/>
                  <a:gd name="T96" fmla="*/ 438 w 704"/>
                  <a:gd name="T97" fmla="*/ 818 h 1325"/>
                  <a:gd name="T98" fmla="*/ 468 w 704"/>
                  <a:gd name="T99" fmla="*/ 786 h 1325"/>
                  <a:gd name="T100" fmla="*/ 485 w 704"/>
                  <a:gd name="T101" fmla="*/ 706 h 1325"/>
                  <a:gd name="T102" fmla="*/ 559 w 704"/>
                  <a:gd name="T103" fmla="*/ 648 h 1325"/>
                  <a:gd name="T104" fmla="*/ 604 w 704"/>
                  <a:gd name="T105" fmla="*/ 603 h 1325"/>
                  <a:gd name="T106" fmla="*/ 626 w 704"/>
                  <a:gd name="T107" fmla="*/ 551 h 1325"/>
                  <a:gd name="T108" fmla="*/ 628 w 704"/>
                  <a:gd name="T109" fmla="*/ 480 h 1325"/>
                  <a:gd name="T110" fmla="*/ 653 w 704"/>
                  <a:gd name="T111" fmla="*/ 446 h 1325"/>
                  <a:gd name="T112" fmla="*/ 680 w 704"/>
                  <a:gd name="T113" fmla="*/ 400 h 1325"/>
                  <a:gd name="T114" fmla="*/ 702 w 704"/>
                  <a:gd name="T115" fmla="*/ 342 h 13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704" h="1325">
                    <a:moveTo>
                      <a:pt x="702" y="342"/>
                    </a:moveTo>
                    <a:lnTo>
                      <a:pt x="702" y="342"/>
                    </a:lnTo>
                    <a:lnTo>
                      <a:pt x="695" y="324"/>
                    </a:lnTo>
                    <a:lnTo>
                      <a:pt x="695" y="324"/>
                    </a:lnTo>
                    <a:lnTo>
                      <a:pt x="687" y="317"/>
                    </a:lnTo>
                    <a:lnTo>
                      <a:pt x="680" y="310"/>
                    </a:lnTo>
                    <a:lnTo>
                      <a:pt x="680" y="310"/>
                    </a:lnTo>
                    <a:lnTo>
                      <a:pt x="662" y="295"/>
                    </a:lnTo>
                    <a:lnTo>
                      <a:pt x="655" y="290"/>
                    </a:lnTo>
                    <a:lnTo>
                      <a:pt x="644" y="283"/>
                    </a:lnTo>
                    <a:lnTo>
                      <a:pt x="644" y="283"/>
                    </a:lnTo>
                    <a:lnTo>
                      <a:pt x="628" y="276"/>
                    </a:lnTo>
                    <a:lnTo>
                      <a:pt x="610" y="270"/>
                    </a:lnTo>
                    <a:lnTo>
                      <a:pt x="610" y="270"/>
                    </a:lnTo>
                    <a:lnTo>
                      <a:pt x="599" y="268"/>
                    </a:lnTo>
                    <a:lnTo>
                      <a:pt x="586" y="266"/>
                    </a:lnTo>
                    <a:lnTo>
                      <a:pt x="586" y="266"/>
                    </a:lnTo>
                    <a:lnTo>
                      <a:pt x="577" y="265"/>
                    </a:lnTo>
                    <a:lnTo>
                      <a:pt x="568" y="261"/>
                    </a:lnTo>
                    <a:lnTo>
                      <a:pt x="561" y="256"/>
                    </a:lnTo>
                    <a:lnTo>
                      <a:pt x="554" y="248"/>
                    </a:lnTo>
                    <a:lnTo>
                      <a:pt x="554" y="248"/>
                    </a:lnTo>
                    <a:lnTo>
                      <a:pt x="548" y="241"/>
                    </a:lnTo>
                    <a:lnTo>
                      <a:pt x="539" y="236"/>
                    </a:lnTo>
                    <a:lnTo>
                      <a:pt x="539" y="236"/>
                    </a:lnTo>
                    <a:lnTo>
                      <a:pt x="530" y="230"/>
                    </a:lnTo>
                    <a:lnTo>
                      <a:pt x="525" y="227"/>
                    </a:lnTo>
                    <a:lnTo>
                      <a:pt x="519" y="227"/>
                    </a:lnTo>
                    <a:lnTo>
                      <a:pt x="519" y="227"/>
                    </a:lnTo>
                    <a:lnTo>
                      <a:pt x="512" y="227"/>
                    </a:lnTo>
                    <a:lnTo>
                      <a:pt x="503" y="225"/>
                    </a:lnTo>
                    <a:lnTo>
                      <a:pt x="503" y="225"/>
                    </a:lnTo>
                    <a:lnTo>
                      <a:pt x="492" y="219"/>
                    </a:lnTo>
                    <a:lnTo>
                      <a:pt x="481" y="210"/>
                    </a:lnTo>
                    <a:lnTo>
                      <a:pt x="481" y="210"/>
                    </a:lnTo>
                    <a:lnTo>
                      <a:pt x="468" y="198"/>
                    </a:lnTo>
                    <a:lnTo>
                      <a:pt x="463" y="190"/>
                    </a:lnTo>
                    <a:lnTo>
                      <a:pt x="458" y="181"/>
                    </a:lnTo>
                    <a:lnTo>
                      <a:pt x="458" y="181"/>
                    </a:lnTo>
                    <a:lnTo>
                      <a:pt x="449" y="152"/>
                    </a:lnTo>
                    <a:lnTo>
                      <a:pt x="449" y="152"/>
                    </a:lnTo>
                    <a:lnTo>
                      <a:pt x="443" y="140"/>
                    </a:lnTo>
                    <a:lnTo>
                      <a:pt x="438" y="127"/>
                    </a:lnTo>
                    <a:lnTo>
                      <a:pt x="434" y="120"/>
                    </a:lnTo>
                    <a:lnTo>
                      <a:pt x="430" y="114"/>
                    </a:lnTo>
                    <a:lnTo>
                      <a:pt x="425" y="111"/>
                    </a:lnTo>
                    <a:lnTo>
                      <a:pt x="420" y="107"/>
                    </a:lnTo>
                    <a:lnTo>
                      <a:pt x="420" y="107"/>
                    </a:lnTo>
                    <a:lnTo>
                      <a:pt x="407" y="102"/>
                    </a:lnTo>
                    <a:lnTo>
                      <a:pt x="394" y="95"/>
                    </a:lnTo>
                    <a:lnTo>
                      <a:pt x="394" y="95"/>
                    </a:lnTo>
                    <a:lnTo>
                      <a:pt x="378" y="89"/>
                    </a:lnTo>
                    <a:lnTo>
                      <a:pt x="362" y="84"/>
                    </a:lnTo>
                    <a:lnTo>
                      <a:pt x="362" y="84"/>
                    </a:lnTo>
                    <a:lnTo>
                      <a:pt x="345" y="75"/>
                    </a:lnTo>
                    <a:lnTo>
                      <a:pt x="327" y="64"/>
                    </a:lnTo>
                    <a:lnTo>
                      <a:pt x="313" y="49"/>
                    </a:lnTo>
                    <a:lnTo>
                      <a:pt x="300" y="35"/>
                    </a:lnTo>
                    <a:lnTo>
                      <a:pt x="300" y="35"/>
                    </a:lnTo>
                    <a:lnTo>
                      <a:pt x="291" y="24"/>
                    </a:lnTo>
                    <a:lnTo>
                      <a:pt x="286" y="19"/>
                    </a:lnTo>
                    <a:lnTo>
                      <a:pt x="280" y="15"/>
                    </a:lnTo>
                    <a:lnTo>
                      <a:pt x="280" y="15"/>
                    </a:lnTo>
                    <a:lnTo>
                      <a:pt x="266" y="10"/>
                    </a:lnTo>
                    <a:lnTo>
                      <a:pt x="251" y="6"/>
                    </a:lnTo>
                    <a:lnTo>
                      <a:pt x="251" y="6"/>
                    </a:lnTo>
                    <a:lnTo>
                      <a:pt x="240" y="4"/>
                    </a:lnTo>
                    <a:lnTo>
                      <a:pt x="231" y="4"/>
                    </a:lnTo>
                    <a:lnTo>
                      <a:pt x="211" y="4"/>
                    </a:lnTo>
                    <a:lnTo>
                      <a:pt x="211" y="4"/>
                    </a:lnTo>
                    <a:lnTo>
                      <a:pt x="193" y="4"/>
                    </a:lnTo>
                    <a:lnTo>
                      <a:pt x="173" y="2"/>
                    </a:lnTo>
                    <a:lnTo>
                      <a:pt x="173" y="2"/>
                    </a:lnTo>
                    <a:lnTo>
                      <a:pt x="163" y="0"/>
                    </a:lnTo>
                    <a:lnTo>
                      <a:pt x="152" y="2"/>
                    </a:lnTo>
                    <a:lnTo>
                      <a:pt x="152" y="2"/>
                    </a:lnTo>
                    <a:lnTo>
                      <a:pt x="146" y="4"/>
                    </a:lnTo>
                    <a:lnTo>
                      <a:pt x="143" y="8"/>
                    </a:lnTo>
                    <a:lnTo>
                      <a:pt x="143" y="8"/>
                    </a:lnTo>
                    <a:lnTo>
                      <a:pt x="143" y="11"/>
                    </a:lnTo>
                    <a:lnTo>
                      <a:pt x="144" y="15"/>
                    </a:lnTo>
                    <a:lnTo>
                      <a:pt x="144" y="15"/>
                    </a:lnTo>
                    <a:lnTo>
                      <a:pt x="144" y="22"/>
                    </a:lnTo>
                    <a:lnTo>
                      <a:pt x="144" y="22"/>
                    </a:lnTo>
                    <a:lnTo>
                      <a:pt x="150" y="33"/>
                    </a:lnTo>
                    <a:lnTo>
                      <a:pt x="150" y="33"/>
                    </a:lnTo>
                    <a:lnTo>
                      <a:pt x="150" y="38"/>
                    </a:lnTo>
                    <a:lnTo>
                      <a:pt x="148" y="40"/>
                    </a:lnTo>
                    <a:lnTo>
                      <a:pt x="146" y="42"/>
                    </a:lnTo>
                    <a:lnTo>
                      <a:pt x="146" y="42"/>
                    </a:lnTo>
                    <a:lnTo>
                      <a:pt x="139" y="42"/>
                    </a:lnTo>
                    <a:lnTo>
                      <a:pt x="135" y="38"/>
                    </a:lnTo>
                    <a:lnTo>
                      <a:pt x="132" y="35"/>
                    </a:lnTo>
                    <a:lnTo>
                      <a:pt x="128" y="29"/>
                    </a:lnTo>
                    <a:lnTo>
                      <a:pt x="128" y="29"/>
                    </a:lnTo>
                    <a:lnTo>
                      <a:pt x="126" y="19"/>
                    </a:lnTo>
                    <a:lnTo>
                      <a:pt x="125" y="13"/>
                    </a:lnTo>
                    <a:lnTo>
                      <a:pt x="123" y="8"/>
                    </a:lnTo>
                    <a:lnTo>
                      <a:pt x="123" y="8"/>
                    </a:lnTo>
                    <a:lnTo>
                      <a:pt x="119" y="4"/>
                    </a:lnTo>
                    <a:lnTo>
                      <a:pt x="116" y="2"/>
                    </a:lnTo>
                    <a:lnTo>
                      <a:pt x="110" y="2"/>
                    </a:lnTo>
                    <a:lnTo>
                      <a:pt x="105" y="6"/>
                    </a:lnTo>
                    <a:lnTo>
                      <a:pt x="105" y="6"/>
                    </a:lnTo>
                    <a:lnTo>
                      <a:pt x="94" y="13"/>
                    </a:lnTo>
                    <a:lnTo>
                      <a:pt x="90" y="17"/>
                    </a:lnTo>
                    <a:lnTo>
                      <a:pt x="87" y="22"/>
                    </a:lnTo>
                    <a:lnTo>
                      <a:pt x="87" y="22"/>
                    </a:lnTo>
                    <a:lnTo>
                      <a:pt x="83" y="33"/>
                    </a:lnTo>
                    <a:lnTo>
                      <a:pt x="79" y="38"/>
                    </a:lnTo>
                    <a:lnTo>
                      <a:pt x="78" y="44"/>
                    </a:lnTo>
                    <a:lnTo>
                      <a:pt x="78" y="44"/>
                    </a:lnTo>
                    <a:lnTo>
                      <a:pt x="72" y="46"/>
                    </a:lnTo>
                    <a:lnTo>
                      <a:pt x="65" y="48"/>
                    </a:lnTo>
                    <a:lnTo>
                      <a:pt x="59" y="46"/>
                    </a:lnTo>
                    <a:lnTo>
                      <a:pt x="54" y="44"/>
                    </a:lnTo>
                    <a:lnTo>
                      <a:pt x="54" y="44"/>
                    </a:lnTo>
                    <a:lnTo>
                      <a:pt x="43" y="35"/>
                    </a:lnTo>
                    <a:lnTo>
                      <a:pt x="40" y="31"/>
                    </a:lnTo>
                    <a:lnTo>
                      <a:pt x="32" y="28"/>
                    </a:lnTo>
                    <a:lnTo>
                      <a:pt x="32" y="28"/>
                    </a:lnTo>
                    <a:lnTo>
                      <a:pt x="30" y="28"/>
                    </a:lnTo>
                    <a:lnTo>
                      <a:pt x="30" y="28"/>
                    </a:lnTo>
                    <a:lnTo>
                      <a:pt x="27" y="42"/>
                    </a:lnTo>
                    <a:lnTo>
                      <a:pt x="27" y="42"/>
                    </a:lnTo>
                    <a:lnTo>
                      <a:pt x="29" y="44"/>
                    </a:lnTo>
                    <a:lnTo>
                      <a:pt x="29" y="44"/>
                    </a:lnTo>
                    <a:lnTo>
                      <a:pt x="32" y="44"/>
                    </a:lnTo>
                    <a:lnTo>
                      <a:pt x="38" y="48"/>
                    </a:lnTo>
                    <a:lnTo>
                      <a:pt x="40" y="51"/>
                    </a:lnTo>
                    <a:lnTo>
                      <a:pt x="41" y="55"/>
                    </a:lnTo>
                    <a:lnTo>
                      <a:pt x="41" y="55"/>
                    </a:lnTo>
                    <a:lnTo>
                      <a:pt x="43" y="66"/>
                    </a:lnTo>
                    <a:lnTo>
                      <a:pt x="43" y="69"/>
                    </a:lnTo>
                    <a:lnTo>
                      <a:pt x="47" y="73"/>
                    </a:lnTo>
                    <a:lnTo>
                      <a:pt x="47" y="73"/>
                    </a:lnTo>
                    <a:lnTo>
                      <a:pt x="52" y="78"/>
                    </a:lnTo>
                    <a:lnTo>
                      <a:pt x="56" y="84"/>
                    </a:lnTo>
                    <a:lnTo>
                      <a:pt x="56" y="91"/>
                    </a:lnTo>
                    <a:lnTo>
                      <a:pt x="56" y="96"/>
                    </a:lnTo>
                    <a:lnTo>
                      <a:pt x="54" y="111"/>
                    </a:lnTo>
                    <a:lnTo>
                      <a:pt x="50" y="124"/>
                    </a:lnTo>
                    <a:lnTo>
                      <a:pt x="50" y="124"/>
                    </a:lnTo>
                    <a:lnTo>
                      <a:pt x="49" y="134"/>
                    </a:lnTo>
                    <a:lnTo>
                      <a:pt x="47" y="145"/>
                    </a:lnTo>
                    <a:lnTo>
                      <a:pt x="47" y="145"/>
                    </a:lnTo>
                    <a:lnTo>
                      <a:pt x="50" y="167"/>
                    </a:lnTo>
                    <a:lnTo>
                      <a:pt x="50" y="167"/>
                    </a:lnTo>
                    <a:lnTo>
                      <a:pt x="50" y="172"/>
                    </a:lnTo>
                    <a:lnTo>
                      <a:pt x="50" y="178"/>
                    </a:lnTo>
                    <a:lnTo>
                      <a:pt x="45" y="190"/>
                    </a:lnTo>
                    <a:lnTo>
                      <a:pt x="45" y="190"/>
                    </a:lnTo>
                    <a:lnTo>
                      <a:pt x="36" y="205"/>
                    </a:lnTo>
                    <a:lnTo>
                      <a:pt x="27" y="218"/>
                    </a:lnTo>
                    <a:lnTo>
                      <a:pt x="9" y="245"/>
                    </a:lnTo>
                    <a:lnTo>
                      <a:pt x="9" y="245"/>
                    </a:lnTo>
                    <a:lnTo>
                      <a:pt x="3" y="257"/>
                    </a:lnTo>
                    <a:lnTo>
                      <a:pt x="0" y="272"/>
                    </a:lnTo>
                    <a:lnTo>
                      <a:pt x="0" y="286"/>
                    </a:lnTo>
                    <a:lnTo>
                      <a:pt x="0" y="299"/>
                    </a:lnTo>
                    <a:lnTo>
                      <a:pt x="0" y="299"/>
                    </a:lnTo>
                    <a:lnTo>
                      <a:pt x="2" y="308"/>
                    </a:lnTo>
                    <a:lnTo>
                      <a:pt x="3" y="317"/>
                    </a:lnTo>
                    <a:lnTo>
                      <a:pt x="11" y="332"/>
                    </a:lnTo>
                    <a:lnTo>
                      <a:pt x="21" y="346"/>
                    </a:lnTo>
                    <a:lnTo>
                      <a:pt x="32" y="359"/>
                    </a:lnTo>
                    <a:lnTo>
                      <a:pt x="32" y="359"/>
                    </a:lnTo>
                    <a:lnTo>
                      <a:pt x="38" y="364"/>
                    </a:lnTo>
                    <a:lnTo>
                      <a:pt x="43" y="370"/>
                    </a:lnTo>
                    <a:lnTo>
                      <a:pt x="49" y="382"/>
                    </a:lnTo>
                    <a:lnTo>
                      <a:pt x="54" y="411"/>
                    </a:lnTo>
                    <a:lnTo>
                      <a:pt x="54" y="411"/>
                    </a:lnTo>
                    <a:lnTo>
                      <a:pt x="59" y="424"/>
                    </a:lnTo>
                    <a:lnTo>
                      <a:pt x="65" y="437"/>
                    </a:lnTo>
                    <a:lnTo>
                      <a:pt x="65" y="437"/>
                    </a:lnTo>
                    <a:lnTo>
                      <a:pt x="72" y="446"/>
                    </a:lnTo>
                    <a:lnTo>
                      <a:pt x="74" y="451"/>
                    </a:lnTo>
                    <a:lnTo>
                      <a:pt x="74" y="458"/>
                    </a:lnTo>
                    <a:lnTo>
                      <a:pt x="74" y="458"/>
                    </a:lnTo>
                    <a:lnTo>
                      <a:pt x="74" y="473"/>
                    </a:lnTo>
                    <a:lnTo>
                      <a:pt x="74" y="473"/>
                    </a:lnTo>
                    <a:lnTo>
                      <a:pt x="76" y="480"/>
                    </a:lnTo>
                    <a:lnTo>
                      <a:pt x="78" y="489"/>
                    </a:lnTo>
                    <a:lnTo>
                      <a:pt x="81" y="498"/>
                    </a:lnTo>
                    <a:lnTo>
                      <a:pt x="87" y="505"/>
                    </a:lnTo>
                    <a:lnTo>
                      <a:pt x="87" y="505"/>
                    </a:lnTo>
                    <a:lnTo>
                      <a:pt x="96" y="509"/>
                    </a:lnTo>
                    <a:lnTo>
                      <a:pt x="105" y="513"/>
                    </a:lnTo>
                    <a:lnTo>
                      <a:pt x="105" y="513"/>
                    </a:lnTo>
                    <a:lnTo>
                      <a:pt x="119" y="518"/>
                    </a:lnTo>
                    <a:lnTo>
                      <a:pt x="126" y="522"/>
                    </a:lnTo>
                    <a:lnTo>
                      <a:pt x="132" y="527"/>
                    </a:lnTo>
                    <a:lnTo>
                      <a:pt x="132" y="527"/>
                    </a:lnTo>
                    <a:lnTo>
                      <a:pt x="144" y="536"/>
                    </a:lnTo>
                    <a:lnTo>
                      <a:pt x="154" y="547"/>
                    </a:lnTo>
                    <a:lnTo>
                      <a:pt x="154" y="547"/>
                    </a:lnTo>
                    <a:lnTo>
                      <a:pt x="159" y="554"/>
                    </a:lnTo>
                    <a:lnTo>
                      <a:pt x="163" y="563"/>
                    </a:lnTo>
                    <a:lnTo>
                      <a:pt x="163" y="563"/>
                    </a:lnTo>
                    <a:lnTo>
                      <a:pt x="164" y="580"/>
                    </a:lnTo>
                    <a:lnTo>
                      <a:pt x="164" y="594"/>
                    </a:lnTo>
                    <a:lnTo>
                      <a:pt x="164" y="594"/>
                    </a:lnTo>
                    <a:lnTo>
                      <a:pt x="164" y="610"/>
                    </a:lnTo>
                    <a:lnTo>
                      <a:pt x="164" y="610"/>
                    </a:lnTo>
                    <a:lnTo>
                      <a:pt x="164" y="616"/>
                    </a:lnTo>
                    <a:lnTo>
                      <a:pt x="164" y="623"/>
                    </a:lnTo>
                    <a:lnTo>
                      <a:pt x="164" y="623"/>
                    </a:lnTo>
                    <a:lnTo>
                      <a:pt x="163" y="637"/>
                    </a:lnTo>
                    <a:lnTo>
                      <a:pt x="163" y="637"/>
                    </a:lnTo>
                    <a:lnTo>
                      <a:pt x="159" y="652"/>
                    </a:lnTo>
                    <a:lnTo>
                      <a:pt x="157" y="661"/>
                    </a:lnTo>
                    <a:lnTo>
                      <a:pt x="157" y="668"/>
                    </a:lnTo>
                    <a:lnTo>
                      <a:pt x="157" y="668"/>
                    </a:lnTo>
                    <a:lnTo>
                      <a:pt x="157" y="681"/>
                    </a:lnTo>
                    <a:lnTo>
                      <a:pt x="159" y="688"/>
                    </a:lnTo>
                    <a:lnTo>
                      <a:pt x="157" y="694"/>
                    </a:lnTo>
                    <a:lnTo>
                      <a:pt x="157" y="694"/>
                    </a:lnTo>
                    <a:lnTo>
                      <a:pt x="154" y="704"/>
                    </a:lnTo>
                    <a:lnTo>
                      <a:pt x="154" y="715"/>
                    </a:lnTo>
                    <a:lnTo>
                      <a:pt x="154" y="715"/>
                    </a:lnTo>
                    <a:lnTo>
                      <a:pt x="155" y="722"/>
                    </a:lnTo>
                    <a:lnTo>
                      <a:pt x="155" y="732"/>
                    </a:lnTo>
                    <a:lnTo>
                      <a:pt x="155" y="732"/>
                    </a:lnTo>
                    <a:lnTo>
                      <a:pt x="154" y="739"/>
                    </a:lnTo>
                    <a:lnTo>
                      <a:pt x="152" y="748"/>
                    </a:lnTo>
                    <a:lnTo>
                      <a:pt x="152" y="748"/>
                    </a:lnTo>
                    <a:lnTo>
                      <a:pt x="148" y="762"/>
                    </a:lnTo>
                    <a:lnTo>
                      <a:pt x="148" y="762"/>
                    </a:lnTo>
                    <a:lnTo>
                      <a:pt x="146" y="770"/>
                    </a:lnTo>
                    <a:lnTo>
                      <a:pt x="144" y="779"/>
                    </a:lnTo>
                    <a:lnTo>
                      <a:pt x="144" y="779"/>
                    </a:lnTo>
                    <a:lnTo>
                      <a:pt x="146" y="786"/>
                    </a:lnTo>
                    <a:lnTo>
                      <a:pt x="148" y="791"/>
                    </a:lnTo>
                    <a:lnTo>
                      <a:pt x="148" y="791"/>
                    </a:lnTo>
                    <a:lnTo>
                      <a:pt x="144" y="800"/>
                    </a:lnTo>
                    <a:lnTo>
                      <a:pt x="144" y="804"/>
                    </a:lnTo>
                    <a:lnTo>
                      <a:pt x="144" y="809"/>
                    </a:lnTo>
                    <a:lnTo>
                      <a:pt x="144" y="809"/>
                    </a:lnTo>
                    <a:lnTo>
                      <a:pt x="144" y="813"/>
                    </a:lnTo>
                    <a:lnTo>
                      <a:pt x="146" y="817"/>
                    </a:lnTo>
                    <a:lnTo>
                      <a:pt x="150" y="824"/>
                    </a:lnTo>
                    <a:lnTo>
                      <a:pt x="150" y="824"/>
                    </a:lnTo>
                    <a:lnTo>
                      <a:pt x="152" y="831"/>
                    </a:lnTo>
                    <a:lnTo>
                      <a:pt x="152" y="836"/>
                    </a:lnTo>
                    <a:lnTo>
                      <a:pt x="150" y="842"/>
                    </a:lnTo>
                    <a:lnTo>
                      <a:pt x="148" y="847"/>
                    </a:lnTo>
                    <a:lnTo>
                      <a:pt x="141" y="858"/>
                    </a:lnTo>
                    <a:lnTo>
                      <a:pt x="137" y="869"/>
                    </a:lnTo>
                    <a:lnTo>
                      <a:pt x="137" y="869"/>
                    </a:lnTo>
                    <a:lnTo>
                      <a:pt x="130" y="885"/>
                    </a:lnTo>
                    <a:lnTo>
                      <a:pt x="128" y="894"/>
                    </a:lnTo>
                    <a:lnTo>
                      <a:pt x="126" y="903"/>
                    </a:lnTo>
                    <a:lnTo>
                      <a:pt x="126" y="903"/>
                    </a:lnTo>
                    <a:lnTo>
                      <a:pt x="125" y="920"/>
                    </a:lnTo>
                    <a:lnTo>
                      <a:pt x="119" y="934"/>
                    </a:lnTo>
                    <a:lnTo>
                      <a:pt x="119" y="934"/>
                    </a:lnTo>
                    <a:lnTo>
                      <a:pt x="119" y="940"/>
                    </a:lnTo>
                    <a:lnTo>
                      <a:pt x="119" y="945"/>
                    </a:lnTo>
                    <a:lnTo>
                      <a:pt x="123" y="954"/>
                    </a:lnTo>
                    <a:lnTo>
                      <a:pt x="123" y="954"/>
                    </a:lnTo>
                    <a:lnTo>
                      <a:pt x="126" y="965"/>
                    </a:lnTo>
                    <a:lnTo>
                      <a:pt x="128" y="978"/>
                    </a:lnTo>
                    <a:lnTo>
                      <a:pt x="128" y="978"/>
                    </a:lnTo>
                    <a:lnTo>
                      <a:pt x="126" y="987"/>
                    </a:lnTo>
                    <a:lnTo>
                      <a:pt x="125" y="994"/>
                    </a:lnTo>
                    <a:lnTo>
                      <a:pt x="121" y="1003"/>
                    </a:lnTo>
                    <a:lnTo>
                      <a:pt x="121" y="1012"/>
                    </a:lnTo>
                    <a:lnTo>
                      <a:pt x="121" y="1012"/>
                    </a:lnTo>
                    <a:lnTo>
                      <a:pt x="121" y="1019"/>
                    </a:lnTo>
                    <a:lnTo>
                      <a:pt x="121" y="1025"/>
                    </a:lnTo>
                    <a:lnTo>
                      <a:pt x="121" y="1025"/>
                    </a:lnTo>
                    <a:lnTo>
                      <a:pt x="125" y="1030"/>
                    </a:lnTo>
                    <a:lnTo>
                      <a:pt x="128" y="1034"/>
                    </a:lnTo>
                    <a:lnTo>
                      <a:pt x="128" y="1034"/>
                    </a:lnTo>
                    <a:lnTo>
                      <a:pt x="130" y="1037"/>
                    </a:lnTo>
                    <a:lnTo>
                      <a:pt x="128" y="1045"/>
                    </a:lnTo>
                    <a:lnTo>
                      <a:pt x="128" y="1045"/>
                    </a:lnTo>
                    <a:lnTo>
                      <a:pt x="126" y="1064"/>
                    </a:lnTo>
                    <a:lnTo>
                      <a:pt x="126" y="1064"/>
                    </a:lnTo>
                    <a:lnTo>
                      <a:pt x="126" y="1073"/>
                    </a:lnTo>
                    <a:lnTo>
                      <a:pt x="126" y="1077"/>
                    </a:lnTo>
                    <a:lnTo>
                      <a:pt x="125" y="1081"/>
                    </a:lnTo>
                    <a:lnTo>
                      <a:pt x="125" y="1081"/>
                    </a:lnTo>
                    <a:lnTo>
                      <a:pt x="117" y="1088"/>
                    </a:lnTo>
                    <a:lnTo>
                      <a:pt x="116" y="1092"/>
                    </a:lnTo>
                    <a:lnTo>
                      <a:pt x="112" y="1097"/>
                    </a:lnTo>
                    <a:lnTo>
                      <a:pt x="112" y="1097"/>
                    </a:lnTo>
                    <a:lnTo>
                      <a:pt x="112" y="1106"/>
                    </a:lnTo>
                    <a:lnTo>
                      <a:pt x="116" y="1115"/>
                    </a:lnTo>
                    <a:lnTo>
                      <a:pt x="117" y="1124"/>
                    </a:lnTo>
                    <a:lnTo>
                      <a:pt x="117" y="1135"/>
                    </a:lnTo>
                    <a:lnTo>
                      <a:pt x="117" y="1135"/>
                    </a:lnTo>
                    <a:lnTo>
                      <a:pt x="116" y="1144"/>
                    </a:lnTo>
                    <a:lnTo>
                      <a:pt x="112" y="1153"/>
                    </a:lnTo>
                    <a:lnTo>
                      <a:pt x="108" y="1162"/>
                    </a:lnTo>
                    <a:lnTo>
                      <a:pt x="106" y="1173"/>
                    </a:lnTo>
                    <a:lnTo>
                      <a:pt x="106" y="1173"/>
                    </a:lnTo>
                    <a:lnTo>
                      <a:pt x="105" y="1195"/>
                    </a:lnTo>
                    <a:lnTo>
                      <a:pt x="106" y="1216"/>
                    </a:lnTo>
                    <a:lnTo>
                      <a:pt x="110" y="1238"/>
                    </a:lnTo>
                    <a:lnTo>
                      <a:pt x="116" y="1258"/>
                    </a:lnTo>
                    <a:lnTo>
                      <a:pt x="116" y="1258"/>
                    </a:lnTo>
                    <a:lnTo>
                      <a:pt x="123" y="1273"/>
                    </a:lnTo>
                    <a:lnTo>
                      <a:pt x="130" y="1287"/>
                    </a:lnTo>
                    <a:lnTo>
                      <a:pt x="141" y="1298"/>
                    </a:lnTo>
                    <a:lnTo>
                      <a:pt x="154" y="1309"/>
                    </a:lnTo>
                    <a:lnTo>
                      <a:pt x="154" y="1309"/>
                    </a:lnTo>
                    <a:lnTo>
                      <a:pt x="164" y="1316"/>
                    </a:lnTo>
                    <a:lnTo>
                      <a:pt x="179" y="1323"/>
                    </a:lnTo>
                    <a:lnTo>
                      <a:pt x="186" y="1325"/>
                    </a:lnTo>
                    <a:lnTo>
                      <a:pt x="192" y="1325"/>
                    </a:lnTo>
                    <a:lnTo>
                      <a:pt x="197" y="1321"/>
                    </a:lnTo>
                    <a:lnTo>
                      <a:pt x="199" y="1314"/>
                    </a:lnTo>
                    <a:lnTo>
                      <a:pt x="199" y="1314"/>
                    </a:lnTo>
                    <a:lnTo>
                      <a:pt x="199" y="1311"/>
                    </a:lnTo>
                    <a:lnTo>
                      <a:pt x="197" y="1305"/>
                    </a:lnTo>
                    <a:lnTo>
                      <a:pt x="192" y="1298"/>
                    </a:lnTo>
                    <a:lnTo>
                      <a:pt x="184" y="1289"/>
                    </a:lnTo>
                    <a:lnTo>
                      <a:pt x="179" y="1282"/>
                    </a:lnTo>
                    <a:lnTo>
                      <a:pt x="179" y="1282"/>
                    </a:lnTo>
                    <a:lnTo>
                      <a:pt x="177" y="1274"/>
                    </a:lnTo>
                    <a:lnTo>
                      <a:pt x="177" y="1265"/>
                    </a:lnTo>
                    <a:lnTo>
                      <a:pt x="177" y="1251"/>
                    </a:lnTo>
                    <a:lnTo>
                      <a:pt x="177" y="1251"/>
                    </a:lnTo>
                    <a:lnTo>
                      <a:pt x="177" y="1244"/>
                    </a:lnTo>
                    <a:lnTo>
                      <a:pt x="177" y="1236"/>
                    </a:lnTo>
                    <a:lnTo>
                      <a:pt x="177" y="1236"/>
                    </a:lnTo>
                    <a:lnTo>
                      <a:pt x="183" y="1231"/>
                    </a:lnTo>
                    <a:lnTo>
                      <a:pt x="188" y="1225"/>
                    </a:lnTo>
                    <a:lnTo>
                      <a:pt x="188" y="1225"/>
                    </a:lnTo>
                    <a:lnTo>
                      <a:pt x="186" y="1216"/>
                    </a:lnTo>
                    <a:lnTo>
                      <a:pt x="186" y="1215"/>
                    </a:lnTo>
                    <a:lnTo>
                      <a:pt x="188" y="1215"/>
                    </a:lnTo>
                    <a:lnTo>
                      <a:pt x="190" y="1215"/>
                    </a:lnTo>
                    <a:lnTo>
                      <a:pt x="190" y="1215"/>
                    </a:lnTo>
                    <a:lnTo>
                      <a:pt x="195" y="1220"/>
                    </a:lnTo>
                    <a:lnTo>
                      <a:pt x="197" y="1220"/>
                    </a:lnTo>
                    <a:lnTo>
                      <a:pt x="201" y="1216"/>
                    </a:lnTo>
                    <a:lnTo>
                      <a:pt x="201" y="1216"/>
                    </a:lnTo>
                    <a:lnTo>
                      <a:pt x="202" y="1211"/>
                    </a:lnTo>
                    <a:lnTo>
                      <a:pt x="202" y="1207"/>
                    </a:lnTo>
                    <a:lnTo>
                      <a:pt x="204" y="1197"/>
                    </a:lnTo>
                    <a:lnTo>
                      <a:pt x="204" y="1197"/>
                    </a:lnTo>
                    <a:lnTo>
                      <a:pt x="208" y="1191"/>
                    </a:lnTo>
                    <a:lnTo>
                      <a:pt x="213" y="1184"/>
                    </a:lnTo>
                    <a:lnTo>
                      <a:pt x="213" y="1184"/>
                    </a:lnTo>
                    <a:lnTo>
                      <a:pt x="215" y="1178"/>
                    </a:lnTo>
                    <a:lnTo>
                      <a:pt x="217" y="1175"/>
                    </a:lnTo>
                    <a:lnTo>
                      <a:pt x="221" y="1173"/>
                    </a:lnTo>
                    <a:lnTo>
                      <a:pt x="221" y="1173"/>
                    </a:lnTo>
                    <a:lnTo>
                      <a:pt x="226" y="1169"/>
                    </a:lnTo>
                    <a:lnTo>
                      <a:pt x="231" y="1164"/>
                    </a:lnTo>
                    <a:lnTo>
                      <a:pt x="231" y="1164"/>
                    </a:lnTo>
                    <a:lnTo>
                      <a:pt x="231" y="1160"/>
                    </a:lnTo>
                    <a:lnTo>
                      <a:pt x="231" y="1157"/>
                    </a:lnTo>
                    <a:lnTo>
                      <a:pt x="228" y="1148"/>
                    </a:lnTo>
                    <a:lnTo>
                      <a:pt x="222" y="1140"/>
                    </a:lnTo>
                    <a:lnTo>
                      <a:pt x="217" y="1135"/>
                    </a:lnTo>
                    <a:lnTo>
                      <a:pt x="217" y="1135"/>
                    </a:lnTo>
                    <a:lnTo>
                      <a:pt x="211" y="1128"/>
                    </a:lnTo>
                    <a:lnTo>
                      <a:pt x="211" y="1121"/>
                    </a:lnTo>
                    <a:lnTo>
                      <a:pt x="213" y="1113"/>
                    </a:lnTo>
                    <a:lnTo>
                      <a:pt x="217" y="1106"/>
                    </a:lnTo>
                    <a:lnTo>
                      <a:pt x="217" y="1106"/>
                    </a:lnTo>
                    <a:lnTo>
                      <a:pt x="222" y="1102"/>
                    </a:lnTo>
                    <a:lnTo>
                      <a:pt x="230" y="1099"/>
                    </a:lnTo>
                    <a:lnTo>
                      <a:pt x="235" y="1095"/>
                    </a:lnTo>
                    <a:lnTo>
                      <a:pt x="239" y="1093"/>
                    </a:lnTo>
                    <a:lnTo>
                      <a:pt x="239" y="1090"/>
                    </a:lnTo>
                    <a:lnTo>
                      <a:pt x="239" y="1090"/>
                    </a:lnTo>
                    <a:lnTo>
                      <a:pt x="240" y="1081"/>
                    </a:lnTo>
                    <a:lnTo>
                      <a:pt x="239" y="1072"/>
                    </a:lnTo>
                    <a:lnTo>
                      <a:pt x="239" y="1072"/>
                    </a:lnTo>
                    <a:lnTo>
                      <a:pt x="239" y="1068"/>
                    </a:lnTo>
                    <a:lnTo>
                      <a:pt x="240" y="1066"/>
                    </a:lnTo>
                    <a:lnTo>
                      <a:pt x="244" y="1061"/>
                    </a:lnTo>
                    <a:lnTo>
                      <a:pt x="244" y="1061"/>
                    </a:lnTo>
                    <a:lnTo>
                      <a:pt x="246" y="1057"/>
                    </a:lnTo>
                    <a:lnTo>
                      <a:pt x="246" y="1055"/>
                    </a:lnTo>
                    <a:lnTo>
                      <a:pt x="244" y="1054"/>
                    </a:lnTo>
                    <a:lnTo>
                      <a:pt x="246" y="1050"/>
                    </a:lnTo>
                    <a:lnTo>
                      <a:pt x="246" y="1050"/>
                    </a:lnTo>
                    <a:lnTo>
                      <a:pt x="248" y="1050"/>
                    </a:lnTo>
                    <a:lnTo>
                      <a:pt x="253" y="1050"/>
                    </a:lnTo>
                    <a:lnTo>
                      <a:pt x="257" y="1050"/>
                    </a:lnTo>
                    <a:lnTo>
                      <a:pt x="259" y="1048"/>
                    </a:lnTo>
                    <a:lnTo>
                      <a:pt x="259" y="1048"/>
                    </a:lnTo>
                    <a:lnTo>
                      <a:pt x="260" y="1046"/>
                    </a:lnTo>
                    <a:lnTo>
                      <a:pt x="259" y="1046"/>
                    </a:lnTo>
                    <a:lnTo>
                      <a:pt x="255" y="1043"/>
                    </a:lnTo>
                    <a:lnTo>
                      <a:pt x="249" y="1041"/>
                    </a:lnTo>
                    <a:lnTo>
                      <a:pt x="246" y="1037"/>
                    </a:lnTo>
                    <a:lnTo>
                      <a:pt x="246" y="1037"/>
                    </a:lnTo>
                    <a:lnTo>
                      <a:pt x="244" y="1032"/>
                    </a:lnTo>
                    <a:lnTo>
                      <a:pt x="244" y="1026"/>
                    </a:lnTo>
                    <a:lnTo>
                      <a:pt x="246" y="1023"/>
                    </a:lnTo>
                    <a:lnTo>
                      <a:pt x="249" y="1017"/>
                    </a:lnTo>
                    <a:lnTo>
                      <a:pt x="249" y="1017"/>
                    </a:lnTo>
                    <a:lnTo>
                      <a:pt x="253" y="1016"/>
                    </a:lnTo>
                    <a:lnTo>
                      <a:pt x="257" y="1016"/>
                    </a:lnTo>
                    <a:lnTo>
                      <a:pt x="266" y="1016"/>
                    </a:lnTo>
                    <a:lnTo>
                      <a:pt x="266" y="1016"/>
                    </a:lnTo>
                    <a:lnTo>
                      <a:pt x="271" y="1014"/>
                    </a:lnTo>
                    <a:lnTo>
                      <a:pt x="275" y="1012"/>
                    </a:lnTo>
                    <a:lnTo>
                      <a:pt x="282" y="1005"/>
                    </a:lnTo>
                    <a:lnTo>
                      <a:pt x="287" y="994"/>
                    </a:lnTo>
                    <a:lnTo>
                      <a:pt x="287" y="990"/>
                    </a:lnTo>
                    <a:lnTo>
                      <a:pt x="286" y="985"/>
                    </a:lnTo>
                    <a:lnTo>
                      <a:pt x="286" y="985"/>
                    </a:lnTo>
                    <a:lnTo>
                      <a:pt x="284" y="981"/>
                    </a:lnTo>
                    <a:lnTo>
                      <a:pt x="280" y="978"/>
                    </a:lnTo>
                    <a:lnTo>
                      <a:pt x="280" y="978"/>
                    </a:lnTo>
                    <a:lnTo>
                      <a:pt x="278" y="972"/>
                    </a:lnTo>
                    <a:lnTo>
                      <a:pt x="278" y="970"/>
                    </a:lnTo>
                    <a:lnTo>
                      <a:pt x="280" y="970"/>
                    </a:lnTo>
                    <a:lnTo>
                      <a:pt x="291" y="970"/>
                    </a:lnTo>
                    <a:lnTo>
                      <a:pt x="291" y="970"/>
                    </a:lnTo>
                    <a:lnTo>
                      <a:pt x="298" y="969"/>
                    </a:lnTo>
                    <a:lnTo>
                      <a:pt x="306" y="965"/>
                    </a:lnTo>
                    <a:lnTo>
                      <a:pt x="313" y="963"/>
                    </a:lnTo>
                    <a:lnTo>
                      <a:pt x="320" y="959"/>
                    </a:lnTo>
                    <a:lnTo>
                      <a:pt x="320" y="959"/>
                    </a:lnTo>
                    <a:lnTo>
                      <a:pt x="333" y="959"/>
                    </a:lnTo>
                    <a:lnTo>
                      <a:pt x="338" y="959"/>
                    </a:lnTo>
                    <a:lnTo>
                      <a:pt x="345" y="958"/>
                    </a:lnTo>
                    <a:lnTo>
                      <a:pt x="345" y="958"/>
                    </a:lnTo>
                    <a:lnTo>
                      <a:pt x="349" y="954"/>
                    </a:lnTo>
                    <a:lnTo>
                      <a:pt x="353" y="949"/>
                    </a:lnTo>
                    <a:lnTo>
                      <a:pt x="360" y="940"/>
                    </a:lnTo>
                    <a:lnTo>
                      <a:pt x="360" y="940"/>
                    </a:lnTo>
                    <a:lnTo>
                      <a:pt x="365" y="932"/>
                    </a:lnTo>
                    <a:lnTo>
                      <a:pt x="365" y="927"/>
                    </a:lnTo>
                    <a:lnTo>
                      <a:pt x="365" y="923"/>
                    </a:lnTo>
                    <a:lnTo>
                      <a:pt x="365" y="923"/>
                    </a:lnTo>
                    <a:lnTo>
                      <a:pt x="364" y="920"/>
                    </a:lnTo>
                    <a:lnTo>
                      <a:pt x="360" y="916"/>
                    </a:lnTo>
                    <a:lnTo>
                      <a:pt x="356" y="914"/>
                    </a:lnTo>
                    <a:lnTo>
                      <a:pt x="354" y="911"/>
                    </a:lnTo>
                    <a:lnTo>
                      <a:pt x="354" y="911"/>
                    </a:lnTo>
                    <a:lnTo>
                      <a:pt x="353" y="907"/>
                    </a:lnTo>
                    <a:lnTo>
                      <a:pt x="354" y="903"/>
                    </a:lnTo>
                    <a:lnTo>
                      <a:pt x="356" y="900"/>
                    </a:lnTo>
                    <a:lnTo>
                      <a:pt x="356" y="896"/>
                    </a:lnTo>
                    <a:lnTo>
                      <a:pt x="356" y="896"/>
                    </a:lnTo>
                    <a:lnTo>
                      <a:pt x="356" y="893"/>
                    </a:lnTo>
                    <a:lnTo>
                      <a:pt x="353" y="891"/>
                    </a:lnTo>
                    <a:lnTo>
                      <a:pt x="349" y="887"/>
                    </a:lnTo>
                    <a:lnTo>
                      <a:pt x="342" y="885"/>
                    </a:lnTo>
                    <a:lnTo>
                      <a:pt x="338" y="880"/>
                    </a:lnTo>
                    <a:lnTo>
                      <a:pt x="338" y="880"/>
                    </a:lnTo>
                    <a:lnTo>
                      <a:pt x="335" y="874"/>
                    </a:lnTo>
                    <a:lnTo>
                      <a:pt x="333" y="869"/>
                    </a:lnTo>
                    <a:lnTo>
                      <a:pt x="331" y="856"/>
                    </a:lnTo>
                    <a:lnTo>
                      <a:pt x="331" y="856"/>
                    </a:lnTo>
                    <a:lnTo>
                      <a:pt x="333" y="851"/>
                    </a:lnTo>
                    <a:lnTo>
                      <a:pt x="336" y="847"/>
                    </a:lnTo>
                    <a:lnTo>
                      <a:pt x="340" y="849"/>
                    </a:lnTo>
                    <a:lnTo>
                      <a:pt x="345" y="855"/>
                    </a:lnTo>
                    <a:lnTo>
                      <a:pt x="345" y="855"/>
                    </a:lnTo>
                    <a:lnTo>
                      <a:pt x="347" y="860"/>
                    </a:lnTo>
                    <a:lnTo>
                      <a:pt x="349" y="867"/>
                    </a:lnTo>
                    <a:lnTo>
                      <a:pt x="353" y="873"/>
                    </a:lnTo>
                    <a:lnTo>
                      <a:pt x="354" y="878"/>
                    </a:lnTo>
                    <a:lnTo>
                      <a:pt x="354" y="878"/>
                    </a:lnTo>
                    <a:lnTo>
                      <a:pt x="360" y="883"/>
                    </a:lnTo>
                    <a:lnTo>
                      <a:pt x="364" y="885"/>
                    </a:lnTo>
                    <a:lnTo>
                      <a:pt x="369" y="885"/>
                    </a:lnTo>
                    <a:lnTo>
                      <a:pt x="374" y="885"/>
                    </a:lnTo>
                    <a:lnTo>
                      <a:pt x="374" y="885"/>
                    </a:lnTo>
                    <a:lnTo>
                      <a:pt x="382" y="883"/>
                    </a:lnTo>
                    <a:lnTo>
                      <a:pt x="387" y="883"/>
                    </a:lnTo>
                    <a:lnTo>
                      <a:pt x="387" y="883"/>
                    </a:lnTo>
                    <a:lnTo>
                      <a:pt x="392" y="883"/>
                    </a:lnTo>
                    <a:lnTo>
                      <a:pt x="400" y="883"/>
                    </a:lnTo>
                    <a:lnTo>
                      <a:pt x="400" y="883"/>
                    </a:lnTo>
                    <a:lnTo>
                      <a:pt x="403" y="882"/>
                    </a:lnTo>
                    <a:lnTo>
                      <a:pt x="409" y="874"/>
                    </a:lnTo>
                    <a:lnTo>
                      <a:pt x="421" y="856"/>
                    </a:lnTo>
                    <a:lnTo>
                      <a:pt x="421" y="856"/>
                    </a:lnTo>
                    <a:lnTo>
                      <a:pt x="429" y="842"/>
                    </a:lnTo>
                    <a:lnTo>
                      <a:pt x="429" y="842"/>
                    </a:lnTo>
                    <a:lnTo>
                      <a:pt x="429" y="838"/>
                    </a:lnTo>
                    <a:lnTo>
                      <a:pt x="429" y="836"/>
                    </a:lnTo>
                    <a:lnTo>
                      <a:pt x="427" y="835"/>
                    </a:lnTo>
                    <a:lnTo>
                      <a:pt x="427" y="831"/>
                    </a:lnTo>
                    <a:lnTo>
                      <a:pt x="427" y="831"/>
                    </a:lnTo>
                    <a:lnTo>
                      <a:pt x="429" y="827"/>
                    </a:lnTo>
                    <a:lnTo>
                      <a:pt x="432" y="824"/>
                    </a:lnTo>
                    <a:lnTo>
                      <a:pt x="438" y="818"/>
                    </a:lnTo>
                    <a:lnTo>
                      <a:pt x="438" y="818"/>
                    </a:lnTo>
                    <a:lnTo>
                      <a:pt x="443" y="809"/>
                    </a:lnTo>
                    <a:lnTo>
                      <a:pt x="450" y="802"/>
                    </a:lnTo>
                    <a:lnTo>
                      <a:pt x="450" y="802"/>
                    </a:lnTo>
                    <a:lnTo>
                      <a:pt x="456" y="800"/>
                    </a:lnTo>
                    <a:lnTo>
                      <a:pt x="461" y="800"/>
                    </a:lnTo>
                    <a:lnTo>
                      <a:pt x="461" y="800"/>
                    </a:lnTo>
                    <a:lnTo>
                      <a:pt x="463" y="797"/>
                    </a:lnTo>
                    <a:lnTo>
                      <a:pt x="465" y="793"/>
                    </a:lnTo>
                    <a:lnTo>
                      <a:pt x="468" y="786"/>
                    </a:lnTo>
                    <a:lnTo>
                      <a:pt x="468" y="786"/>
                    </a:lnTo>
                    <a:lnTo>
                      <a:pt x="474" y="775"/>
                    </a:lnTo>
                    <a:lnTo>
                      <a:pt x="481" y="768"/>
                    </a:lnTo>
                    <a:lnTo>
                      <a:pt x="481" y="768"/>
                    </a:lnTo>
                    <a:lnTo>
                      <a:pt x="487" y="760"/>
                    </a:lnTo>
                    <a:lnTo>
                      <a:pt x="488" y="753"/>
                    </a:lnTo>
                    <a:lnTo>
                      <a:pt x="490" y="746"/>
                    </a:lnTo>
                    <a:lnTo>
                      <a:pt x="488" y="739"/>
                    </a:lnTo>
                    <a:lnTo>
                      <a:pt x="485" y="722"/>
                    </a:lnTo>
                    <a:lnTo>
                      <a:pt x="485" y="715"/>
                    </a:lnTo>
                    <a:lnTo>
                      <a:pt x="485" y="706"/>
                    </a:lnTo>
                    <a:lnTo>
                      <a:pt x="485" y="706"/>
                    </a:lnTo>
                    <a:lnTo>
                      <a:pt x="488" y="697"/>
                    </a:lnTo>
                    <a:lnTo>
                      <a:pt x="496" y="690"/>
                    </a:lnTo>
                    <a:lnTo>
                      <a:pt x="510" y="679"/>
                    </a:lnTo>
                    <a:lnTo>
                      <a:pt x="510" y="679"/>
                    </a:lnTo>
                    <a:lnTo>
                      <a:pt x="530" y="666"/>
                    </a:lnTo>
                    <a:lnTo>
                      <a:pt x="530" y="666"/>
                    </a:lnTo>
                    <a:lnTo>
                      <a:pt x="541" y="657"/>
                    </a:lnTo>
                    <a:lnTo>
                      <a:pt x="541" y="657"/>
                    </a:lnTo>
                    <a:lnTo>
                      <a:pt x="559" y="648"/>
                    </a:lnTo>
                    <a:lnTo>
                      <a:pt x="579" y="641"/>
                    </a:lnTo>
                    <a:lnTo>
                      <a:pt x="579" y="641"/>
                    </a:lnTo>
                    <a:lnTo>
                      <a:pt x="592" y="636"/>
                    </a:lnTo>
                    <a:lnTo>
                      <a:pt x="597" y="632"/>
                    </a:lnTo>
                    <a:lnTo>
                      <a:pt x="599" y="625"/>
                    </a:lnTo>
                    <a:lnTo>
                      <a:pt x="599" y="625"/>
                    </a:lnTo>
                    <a:lnTo>
                      <a:pt x="601" y="618"/>
                    </a:lnTo>
                    <a:lnTo>
                      <a:pt x="601" y="608"/>
                    </a:lnTo>
                    <a:lnTo>
                      <a:pt x="601" y="608"/>
                    </a:lnTo>
                    <a:lnTo>
                      <a:pt x="604" y="603"/>
                    </a:lnTo>
                    <a:lnTo>
                      <a:pt x="608" y="596"/>
                    </a:lnTo>
                    <a:lnTo>
                      <a:pt x="608" y="596"/>
                    </a:lnTo>
                    <a:lnTo>
                      <a:pt x="617" y="587"/>
                    </a:lnTo>
                    <a:lnTo>
                      <a:pt x="624" y="578"/>
                    </a:lnTo>
                    <a:lnTo>
                      <a:pt x="624" y="578"/>
                    </a:lnTo>
                    <a:lnTo>
                      <a:pt x="626" y="572"/>
                    </a:lnTo>
                    <a:lnTo>
                      <a:pt x="626" y="567"/>
                    </a:lnTo>
                    <a:lnTo>
                      <a:pt x="624" y="556"/>
                    </a:lnTo>
                    <a:lnTo>
                      <a:pt x="624" y="556"/>
                    </a:lnTo>
                    <a:lnTo>
                      <a:pt x="626" y="551"/>
                    </a:lnTo>
                    <a:lnTo>
                      <a:pt x="628" y="547"/>
                    </a:lnTo>
                    <a:lnTo>
                      <a:pt x="631" y="538"/>
                    </a:lnTo>
                    <a:lnTo>
                      <a:pt x="631" y="538"/>
                    </a:lnTo>
                    <a:lnTo>
                      <a:pt x="633" y="532"/>
                    </a:lnTo>
                    <a:lnTo>
                      <a:pt x="635" y="525"/>
                    </a:lnTo>
                    <a:lnTo>
                      <a:pt x="635" y="513"/>
                    </a:lnTo>
                    <a:lnTo>
                      <a:pt x="635" y="513"/>
                    </a:lnTo>
                    <a:lnTo>
                      <a:pt x="631" y="496"/>
                    </a:lnTo>
                    <a:lnTo>
                      <a:pt x="630" y="489"/>
                    </a:lnTo>
                    <a:lnTo>
                      <a:pt x="628" y="480"/>
                    </a:lnTo>
                    <a:lnTo>
                      <a:pt x="628" y="480"/>
                    </a:lnTo>
                    <a:lnTo>
                      <a:pt x="628" y="473"/>
                    </a:lnTo>
                    <a:lnTo>
                      <a:pt x="630" y="464"/>
                    </a:lnTo>
                    <a:lnTo>
                      <a:pt x="630" y="464"/>
                    </a:lnTo>
                    <a:lnTo>
                      <a:pt x="635" y="455"/>
                    </a:lnTo>
                    <a:lnTo>
                      <a:pt x="639" y="449"/>
                    </a:lnTo>
                    <a:lnTo>
                      <a:pt x="642" y="447"/>
                    </a:lnTo>
                    <a:lnTo>
                      <a:pt x="642" y="447"/>
                    </a:lnTo>
                    <a:lnTo>
                      <a:pt x="649" y="446"/>
                    </a:lnTo>
                    <a:lnTo>
                      <a:pt x="653" y="446"/>
                    </a:lnTo>
                    <a:lnTo>
                      <a:pt x="655" y="444"/>
                    </a:lnTo>
                    <a:lnTo>
                      <a:pt x="655" y="444"/>
                    </a:lnTo>
                    <a:lnTo>
                      <a:pt x="660" y="438"/>
                    </a:lnTo>
                    <a:lnTo>
                      <a:pt x="664" y="431"/>
                    </a:lnTo>
                    <a:lnTo>
                      <a:pt x="669" y="418"/>
                    </a:lnTo>
                    <a:lnTo>
                      <a:pt x="669" y="418"/>
                    </a:lnTo>
                    <a:lnTo>
                      <a:pt x="671" y="411"/>
                    </a:lnTo>
                    <a:lnTo>
                      <a:pt x="675" y="406"/>
                    </a:lnTo>
                    <a:lnTo>
                      <a:pt x="675" y="406"/>
                    </a:lnTo>
                    <a:lnTo>
                      <a:pt x="680" y="400"/>
                    </a:lnTo>
                    <a:lnTo>
                      <a:pt x="686" y="397"/>
                    </a:lnTo>
                    <a:lnTo>
                      <a:pt x="686" y="397"/>
                    </a:lnTo>
                    <a:lnTo>
                      <a:pt x="693" y="390"/>
                    </a:lnTo>
                    <a:lnTo>
                      <a:pt x="697" y="380"/>
                    </a:lnTo>
                    <a:lnTo>
                      <a:pt x="697" y="380"/>
                    </a:lnTo>
                    <a:lnTo>
                      <a:pt x="700" y="371"/>
                    </a:lnTo>
                    <a:lnTo>
                      <a:pt x="704" y="362"/>
                    </a:lnTo>
                    <a:lnTo>
                      <a:pt x="704" y="352"/>
                    </a:lnTo>
                    <a:lnTo>
                      <a:pt x="702" y="342"/>
                    </a:lnTo>
                    <a:lnTo>
                      <a:pt x="702" y="34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76" name="Freeform 11"/>
              <p:cNvSpPr>
                <a:spLocks noEditPoints="1"/>
              </p:cNvSpPr>
              <p:nvPr/>
            </p:nvSpPr>
            <p:spPr bwMode="auto">
              <a:xfrm>
                <a:off x="5060950" y="1565276"/>
                <a:ext cx="3795714" cy="3197224"/>
              </a:xfrm>
              <a:custGeom>
                <a:avLst/>
                <a:gdLst>
                  <a:gd name="T0" fmla="*/ 1671 w 2391"/>
                  <a:gd name="T1" fmla="*/ 222 h 2014"/>
                  <a:gd name="T2" fmla="*/ 990 w 2391"/>
                  <a:gd name="T3" fmla="*/ 72 h 2014"/>
                  <a:gd name="T4" fmla="*/ 1090 w 2391"/>
                  <a:gd name="T5" fmla="*/ 89 h 2014"/>
                  <a:gd name="T6" fmla="*/ 2255 w 2391"/>
                  <a:gd name="T7" fmla="*/ 311 h 2014"/>
                  <a:gd name="T8" fmla="*/ 1558 w 2391"/>
                  <a:gd name="T9" fmla="*/ 1198 h 2014"/>
                  <a:gd name="T10" fmla="*/ 1705 w 2391"/>
                  <a:gd name="T11" fmla="*/ 1013 h 2014"/>
                  <a:gd name="T12" fmla="*/ 1687 w 2391"/>
                  <a:gd name="T13" fmla="*/ 925 h 2014"/>
                  <a:gd name="T14" fmla="*/ 1681 w 2391"/>
                  <a:gd name="T15" fmla="*/ 762 h 2014"/>
                  <a:gd name="T16" fmla="*/ 1504 w 2391"/>
                  <a:gd name="T17" fmla="*/ 1230 h 2014"/>
                  <a:gd name="T18" fmla="*/ 1560 w 2391"/>
                  <a:gd name="T19" fmla="*/ 1172 h 2014"/>
                  <a:gd name="T20" fmla="*/ 1631 w 2391"/>
                  <a:gd name="T21" fmla="*/ 1181 h 2014"/>
                  <a:gd name="T22" fmla="*/ 1640 w 2391"/>
                  <a:gd name="T23" fmla="*/ 1095 h 2014"/>
                  <a:gd name="T24" fmla="*/ 1117 w 2391"/>
                  <a:gd name="T25" fmla="*/ 1900 h 2014"/>
                  <a:gd name="T26" fmla="*/ 1057 w 2391"/>
                  <a:gd name="T27" fmla="*/ 1894 h 2014"/>
                  <a:gd name="T28" fmla="*/ 758 w 2391"/>
                  <a:gd name="T29" fmla="*/ 1732 h 2014"/>
                  <a:gd name="T30" fmla="*/ 1423 w 2391"/>
                  <a:gd name="T31" fmla="*/ 1690 h 2014"/>
                  <a:gd name="T32" fmla="*/ 1432 w 2391"/>
                  <a:gd name="T33" fmla="*/ 1692 h 2014"/>
                  <a:gd name="T34" fmla="*/ 1196 w 2391"/>
                  <a:gd name="T35" fmla="*/ 1902 h 2014"/>
                  <a:gd name="T36" fmla="*/ 1303 w 2391"/>
                  <a:gd name="T37" fmla="*/ 1813 h 2014"/>
                  <a:gd name="T38" fmla="*/ 1236 w 2391"/>
                  <a:gd name="T39" fmla="*/ 1802 h 2014"/>
                  <a:gd name="T40" fmla="*/ 1202 w 2391"/>
                  <a:gd name="T41" fmla="*/ 1970 h 2014"/>
                  <a:gd name="T42" fmla="*/ 1236 w 2391"/>
                  <a:gd name="T43" fmla="*/ 2005 h 2014"/>
                  <a:gd name="T44" fmla="*/ 2342 w 2391"/>
                  <a:gd name="T45" fmla="*/ 431 h 2014"/>
                  <a:gd name="T46" fmla="*/ 1929 w 2391"/>
                  <a:gd name="T47" fmla="*/ 324 h 2014"/>
                  <a:gd name="T48" fmla="*/ 1685 w 2391"/>
                  <a:gd name="T49" fmla="*/ 268 h 2014"/>
                  <a:gd name="T50" fmla="*/ 1564 w 2391"/>
                  <a:gd name="T51" fmla="*/ 298 h 2014"/>
                  <a:gd name="T52" fmla="*/ 1453 w 2391"/>
                  <a:gd name="T53" fmla="*/ 277 h 2014"/>
                  <a:gd name="T54" fmla="*/ 1356 w 2391"/>
                  <a:gd name="T55" fmla="*/ 253 h 2014"/>
                  <a:gd name="T56" fmla="*/ 1186 w 2391"/>
                  <a:gd name="T57" fmla="*/ 237 h 2014"/>
                  <a:gd name="T58" fmla="*/ 1243 w 2391"/>
                  <a:gd name="T59" fmla="*/ 161 h 2014"/>
                  <a:gd name="T60" fmla="*/ 1061 w 2391"/>
                  <a:gd name="T61" fmla="*/ 148 h 2014"/>
                  <a:gd name="T62" fmla="*/ 842 w 2391"/>
                  <a:gd name="T63" fmla="*/ 184 h 2014"/>
                  <a:gd name="T64" fmla="*/ 791 w 2391"/>
                  <a:gd name="T65" fmla="*/ 289 h 2014"/>
                  <a:gd name="T66" fmla="*/ 751 w 2391"/>
                  <a:gd name="T67" fmla="*/ 279 h 2014"/>
                  <a:gd name="T68" fmla="*/ 664 w 2391"/>
                  <a:gd name="T69" fmla="*/ 311 h 2014"/>
                  <a:gd name="T70" fmla="*/ 713 w 2391"/>
                  <a:gd name="T71" fmla="*/ 418 h 2014"/>
                  <a:gd name="T72" fmla="*/ 628 w 2391"/>
                  <a:gd name="T73" fmla="*/ 409 h 2014"/>
                  <a:gd name="T74" fmla="*/ 541 w 2391"/>
                  <a:gd name="T75" fmla="*/ 304 h 2014"/>
                  <a:gd name="T76" fmla="*/ 451 w 2391"/>
                  <a:gd name="T77" fmla="*/ 633 h 2014"/>
                  <a:gd name="T78" fmla="*/ 490 w 2391"/>
                  <a:gd name="T79" fmla="*/ 738 h 2014"/>
                  <a:gd name="T80" fmla="*/ 309 w 2391"/>
                  <a:gd name="T81" fmla="*/ 801 h 2014"/>
                  <a:gd name="T82" fmla="*/ 293 w 2391"/>
                  <a:gd name="T83" fmla="*/ 1044 h 2014"/>
                  <a:gd name="T84" fmla="*/ 396 w 2391"/>
                  <a:gd name="T85" fmla="*/ 1214 h 2014"/>
                  <a:gd name="T86" fmla="*/ 23 w 2391"/>
                  <a:gd name="T87" fmla="*/ 1239 h 2014"/>
                  <a:gd name="T88" fmla="*/ 143 w 2391"/>
                  <a:gd name="T89" fmla="*/ 1496 h 2014"/>
                  <a:gd name="T90" fmla="*/ 313 w 2391"/>
                  <a:gd name="T91" fmla="*/ 1542 h 2014"/>
                  <a:gd name="T92" fmla="*/ 304 w 2391"/>
                  <a:gd name="T93" fmla="*/ 1388 h 2014"/>
                  <a:gd name="T94" fmla="*/ 384 w 2391"/>
                  <a:gd name="T95" fmla="*/ 1343 h 2014"/>
                  <a:gd name="T96" fmla="*/ 590 w 2391"/>
                  <a:gd name="T97" fmla="*/ 1460 h 2014"/>
                  <a:gd name="T98" fmla="*/ 728 w 2391"/>
                  <a:gd name="T99" fmla="*/ 1637 h 2014"/>
                  <a:gd name="T100" fmla="*/ 894 w 2391"/>
                  <a:gd name="T101" fmla="*/ 1429 h 2014"/>
                  <a:gd name="T102" fmla="*/ 1010 w 2391"/>
                  <a:gd name="T103" fmla="*/ 1589 h 2014"/>
                  <a:gd name="T104" fmla="*/ 1064 w 2391"/>
                  <a:gd name="T105" fmla="*/ 1722 h 2014"/>
                  <a:gd name="T106" fmla="*/ 1171 w 2391"/>
                  <a:gd name="T107" fmla="*/ 1552 h 2014"/>
                  <a:gd name="T108" fmla="*/ 1352 w 2391"/>
                  <a:gd name="T109" fmla="*/ 1315 h 2014"/>
                  <a:gd name="T110" fmla="*/ 1325 w 2391"/>
                  <a:gd name="T111" fmla="*/ 1116 h 2014"/>
                  <a:gd name="T112" fmla="*/ 1446 w 2391"/>
                  <a:gd name="T113" fmla="*/ 1156 h 2014"/>
                  <a:gd name="T114" fmla="*/ 1593 w 2391"/>
                  <a:gd name="T115" fmla="*/ 963 h 2014"/>
                  <a:gd name="T116" fmla="*/ 1643 w 2391"/>
                  <a:gd name="T117" fmla="*/ 668 h 2014"/>
                  <a:gd name="T118" fmla="*/ 1937 w 2391"/>
                  <a:gd name="T119" fmla="*/ 570 h 2014"/>
                  <a:gd name="T120" fmla="*/ 1888 w 2391"/>
                  <a:gd name="T121" fmla="*/ 796 h 2014"/>
                  <a:gd name="T122" fmla="*/ 2033 w 2391"/>
                  <a:gd name="T123" fmla="*/ 606 h 2014"/>
                  <a:gd name="T124" fmla="*/ 2244 w 2391"/>
                  <a:gd name="T125" fmla="*/ 481 h 20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391" h="2014">
                    <a:moveTo>
                      <a:pt x="1605" y="168"/>
                    </a:moveTo>
                    <a:lnTo>
                      <a:pt x="1605" y="168"/>
                    </a:lnTo>
                    <a:lnTo>
                      <a:pt x="1615" y="163"/>
                    </a:lnTo>
                    <a:lnTo>
                      <a:pt x="1620" y="161"/>
                    </a:lnTo>
                    <a:lnTo>
                      <a:pt x="1627" y="161"/>
                    </a:lnTo>
                    <a:lnTo>
                      <a:pt x="1627" y="161"/>
                    </a:lnTo>
                    <a:lnTo>
                      <a:pt x="1634" y="163"/>
                    </a:lnTo>
                    <a:lnTo>
                      <a:pt x="1636" y="165"/>
                    </a:lnTo>
                    <a:lnTo>
                      <a:pt x="1640" y="168"/>
                    </a:lnTo>
                    <a:lnTo>
                      <a:pt x="1640" y="168"/>
                    </a:lnTo>
                    <a:lnTo>
                      <a:pt x="1642" y="175"/>
                    </a:lnTo>
                    <a:lnTo>
                      <a:pt x="1643" y="183"/>
                    </a:lnTo>
                    <a:lnTo>
                      <a:pt x="1643" y="183"/>
                    </a:lnTo>
                    <a:lnTo>
                      <a:pt x="1647" y="192"/>
                    </a:lnTo>
                    <a:lnTo>
                      <a:pt x="1647" y="197"/>
                    </a:lnTo>
                    <a:lnTo>
                      <a:pt x="1647" y="201"/>
                    </a:lnTo>
                    <a:lnTo>
                      <a:pt x="1647" y="201"/>
                    </a:lnTo>
                    <a:lnTo>
                      <a:pt x="1643" y="208"/>
                    </a:lnTo>
                    <a:lnTo>
                      <a:pt x="1640" y="212"/>
                    </a:lnTo>
                    <a:lnTo>
                      <a:pt x="1634" y="213"/>
                    </a:lnTo>
                    <a:lnTo>
                      <a:pt x="1629" y="213"/>
                    </a:lnTo>
                    <a:lnTo>
                      <a:pt x="1624" y="213"/>
                    </a:lnTo>
                    <a:lnTo>
                      <a:pt x="1618" y="210"/>
                    </a:lnTo>
                    <a:lnTo>
                      <a:pt x="1607" y="204"/>
                    </a:lnTo>
                    <a:lnTo>
                      <a:pt x="1607" y="204"/>
                    </a:lnTo>
                    <a:lnTo>
                      <a:pt x="1600" y="195"/>
                    </a:lnTo>
                    <a:lnTo>
                      <a:pt x="1598" y="192"/>
                    </a:lnTo>
                    <a:lnTo>
                      <a:pt x="1596" y="188"/>
                    </a:lnTo>
                    <a:lnTo>
                      <a:pt x="1596" y="183"/>
                    </a:lnTo>
                    <a:lnTo>
                      <a:pt x="1598" y="179"/>
                    </a:lnTo>
                    <a:lnTo>
                      <a:pt x="1602" y="174"/>
                    </a:lnTo>
                    <a:lnTo>
                      <a:pt x="1605" y="168"/>
                    </a:lnTo>
                    <a:lnTo>
                      <a:pt x="1605" y="168"/>
                    </a:lnTo>
                    <a:close/>
                    <a:moveTo>
                      <a:pt x="1687" y="251"/>
                    </a:moveTo>
                    <a:lnTo>
                      <a:pt x="1687" y="251"/>
                    </a:lnTo>
                    <a:lnTo>
                      <a:pt x="1692" y="250"/>
                    </a:lnTo>
                    <a:lnTo>
                      <a:pt x="1696" y="244"/>
                    </a:lnTo>
                    <a:lnTo>
                      <a:pt x="1698" y="237"/>
                    </a:lnTo>
                    <a:lnTo>
                      <a:pt x="1696" y="232"/>
                    </a:lnTo>
                    <a:lnTo>
                      <a:pt x="1696" y="232"/>
                    </a:lnTo>
                    <a:lnTo>
                      <a:pt x="1692" y="228"/>
                    </a:lnTo>
                    <a:lnTo>
                      <a:pt x="1685" y="224"/>
                    </a:lnTo>
                    <a:lnTo>
                      <a:pt x="1678" y="222"/>
                    </a:lnTo>
                    <a:lnTo>
                      <a:pt x="1671" y="222"/>
                    </a:lnTo>
                    <a:lnTo>
                      <a:pt x="1671" y="222"/>
                    </a:lnTo>
                    <a:lnTo>
                      <a:pt x="1663" y="222"/>
                    </a:lnTo>
                    <a:lnTo>
                      <a:pt x="1663" y="222"/>
                    </a:lnTo>
                    <a:lnTo>
                      <a:pt x="1658" y="224"/>
                    </a:lnTo>
                    <a:lnTo>
                      <a:pt x="1653" y="228"/>
                    </a:lnTo>
                    <a:lnTo>
                      <a:pt x="1651" y="232"/>
                    </a:lnTo>
                    <a:lnTo>
                      <a:pt x="1651" y="233"/>
                    </a:lnTo>
                    <a:lnTo>
                      <a:pt x="1651" y="237"/>
                    </a:lnTo>
                    <a:lnTo>
                      <a:pt x="1653" y="241"/>
                    </a:lnTo>
                    <a:lnTo>
                      <a:pt x="1653" y="241"/>
                    </a:lnTo>
                    <a:lnTo>
                      <a:pt x="1660" y="246"/>
                    </a:lnTo>
                    <a:lnTo>
                      <a:pt x="1669" y="250"/>
                    </a:lnTo>
                    <a:lnTo>
                      <a:pt x="1680" y="251"/>
                    </a:lnTo>
                    <a:lnTo>
                      <a:pt x="1687" y="251"/>
                    </a:lnTo>
                    <a:lnTo>
                      <a:pt x="1687" y="251"/>
                    </a:lnTo>
                    <a:close/>
                    <a:moveTo>
                      <a:pt x="1812" y="308"/>
                    </a:moveTo>
                    <a:lnTo>
                      <a:pt x="1812" y="308"/>
                    </a:lnTo>
                    <a:lnTo>
                      <a:pt x="1810" y="306"/>
                    </a:lnTo>
                    <a:lnTo>
                      <a:pt x="1810" y="306"/>
                    </a:lnTo>
                    <a:lnTo>
                      <a:pt x="1806" y="306"/>
                    </a:lnTo>
                    <a:lnTo>
                      <a:pt x="1803" y="309"/>
                    </a:lnTo>
                    <a:lnTo>
                      <a:pt x="1803" y="311"/>
                    </a:lnTo>
                    <a:lnTo>
                      <a:pt x="1805" y="315"/>
                    </a:lnTo>
                    <a:lnTo>
                      <a:pt x="1805" y="315"/>
                    </a:lnTo>
                    <a:lnTo>
                      <a:pt x="1808" y="317"/>
                    </a:lnTo>
                    <a:lnTo>
                      <a:pt x="1812" y="315"/>
                    </a:lnTo>
                    <a:lnTo>
                      <a:pt x="1814" y="311"/>
                    </a:lnTo>
                    <a:lnTo>
                      <a:pt x="1812" y="308"/>
                    </a:lnTo>
                    <a:lnTo>
                      <a:pt x="1812" y="308"/>
                    </a:lnTo>
                    <a:close/>
                    <a:moveTo>
                      <a:pt x="985" y="40"/>
                    </a:moveTo>
                    <a:lnTo>
                      <a:pt x="985" y="40"/>
                    </a:lnTo>
                    <a:lnTo>
                      <a:pt x="985" y="43"/>
                    </a:lnTo>
                    <a:lnTo>
                      <a:pt x="985" y="45"/>
                    </a:lnTo>
                    <a:lnTo>
                      <a:pt x="979" y="47"/>
                    </a:lnTo>
                    <a:lnTo>
                      <a:pt x="972" y="49"/>
                    </a:lnTo>
                    <a:lnTo>
                      <a:pt x="967" y="52"/>
                    </a:lnTo>
                    <a:lnTo>
                      <a:pt x="967" y="52"/>
                    </a:lnTo>
                    <a:lnTo>
                      <a:pt x="965" y="56"/>
                    </a:lnTo>
                    <a:lnTo>
                      <a:pt x="965" y="60"/>
                    </a:lnTo>
                    <a:lnTo>
                      <a:pt x="967" y="63"/>
                    </a:lnTo>
                    <a:lnTo>
                      <a:pt x="970" y="65"/>
                    </a:lnTo>
                    <a:lnTo>
                      <a:pt x="970" y="65"/>
                    </a:lnTo>
                    <a:lnTo>
                      <a:pt x="977" y="70"/>
                    </a:lnTo>
                    <a:lnTo>
                      <a:pt x="990" y="72"/>
                    </a:lnTo>
                    <a:lnTo>
                      <a:pt x="1003" y="72"/>
                    </a:lnTo>
                    <a:lnTo>
                      <a:pt x="1014" y="70"/>
                    </a:lnTo>
                    <a:lnTo>
                      <a:pt x="1024" y="67"/>
                    </a:lnTo>
                    <a:lnTo>
                      <a:pt x="1028" y="63"/>
                    </a:lnTo>
                    <a:lnTo>
                      <a:pt x="1032" y="60"/>
                    </a:lnTo>
                    <a:lnTo>
                      <a:pt x="1032" y="56"/>
                    </a:lnTo>
                    <a:lnTo>
                      <a:pt x="1032" y="52"/>
                    </a:lnTo>
                    <a:lnTo>
                      <a:pt x="1030" y="47"/>
                    </a:lnTo>
                    <a:lnTo>
                      <a:pt x="1024" y="42"/>
                    </a:lnTo>
                    <a:lnTo>
                      <a:pt x="1024" y="42"/>
                    </a:lnTo>
                    <a:lnTo>
                      <a:pt x="1019" y="38"/>
                    </a:lnTo>
                    <a:lnTo>
                      <a:pt x="1014" y="32"/>
                    </a:lnTo>
                    <a:lnTo>
                      <a:pt x="1014" y="32"/>
                    </a:lnTo>
                    <a:lnTo>
                      <a:pt x="1010" y="25"/>
                    </a:lnTo>
                    <a:lnTo>
                      <a:pt x="1006" y="18"/>
                    </a:lnTo>
                    <a:lnTo>
                      <a:pt x="1006" y="18"/>
                    </a:lnTo>
                    <a:lnTo>
                      <a:pt x="1003" y="11"/>
                    </a:lnTo>
                    <a:lnTo>
                      <a:pt x="997" y="5"/>
                    </a:lnTo>
                    <a:lnTo>
                      <a:pt x="990" y="2"/>
                    </a:lnTo>
                    <a:lnTo>
                      <a:pt x="983" y="0"/>
                    </a:lnTo>
                    <a:lnTo>
                      <a:pt x="983" y="0"/>
                    </a:lnTo>
                    <a:lnTo>
                      <a:pt x="976" y="2"/>
                    </a:lnTo>
                    <a:lnTo>
                      <a:pt x="968" y="5"/>
                    </a:lnTo>
                    <a:lnTo>
                      <a:pt x="968" y="5"/>
                    </a:lnTo>
                    <a:lnTo>
                      <a:pt x="963" y="11"/>
                    </a:lnTo>
                    <a:lnTo>
                      <a:pt x="959" y="18"/>
                    </a:lnTo>
                    <a:lnTo>
                      <a:pt x="959" y="18"/>
                    </a:lnTo>
                    <a:lnTo>
                      <a:pt x="959" y="23"/>
                    </a:lnTo>
                    <a:lnTo>
                      <a:pt x="961" y="27"/>
                    </a:lnTo>
                    <a:lnTo>
                      <a:pt x="965" y="29"/>
                    </a:lnTo>
                    <a:lnTo>
                      <a:pt x="970" y="31"/>
                    </a:lnTo>
                    <a:lnTo>
                      <a:pt x="979" y="34"/>
                    </a:lnTo>
                    <a:lnTo>
                      <a:pt x="983" y="38"/>
                    </a:lnTo>
                    <a:lnTo>
                      <a:pt x="985" y="40"/>
                    </a:lnTo>
                    <a:lnTo>
                      <a:pt x="985" y="40"/>
                    </a:lnTo>
                    <a:close/>
                    <a:moveTo>
                      <a:pt x="1043" y="99"/>
                    </a:moveTo>
                    <a:lnTo>
                      <a:pt x="1043" y="99"/>
                    </a:lnTo>
                    <a:lnTo>
                      <a:pt x="1050" y="99"/>
                    </a:lnTo>
                    <a:lnTo>
                      <a:pt x="1055" y="98"/>
                    </a:lnTo>
                    <a:lnTo>
                      <a:pt x="1068" y="92"/>
                    </a:lnTo>
                    <a:lnTo>
                      <a:pt x="1068" y="92"/>
                    </a:lnTo>
                    <a:lnTo>
                      <a:pt x="1073" y="89"/>
                    </a:lnTo>
                    <a:lnTo>
                      <a:pt x="1079" y="89"/>
                    </a:lnTo>
                    <a:lnTo>
                      <a:pt x="1090" y="89"/>
                    </a:lnTo>
                    <a:lnTo>
                      <a:pt x="1090" y="89"/>
                    </a:lnTo>
                    <a:lnTo>
                      <a:pt x="1095" y="87"/>
                    </a:lnTo>
                    <a:lnTo>
                      <a:pt x="1100" y="83"/>
                    </a:lnTo>
                    <a:lnTo>
                      <a:pt x="1102" y="78"/>
                    </a:lnTo>
                    <a:lnTo>
                      <a:pt x="1102" y="74"/>
                    </a:lnTo>
                    <a:lnTo>
                      <a:pt x="1100" y="69"/>
                    </a:lnTo>
                    <a:lnTo>
                      <a:pt x="1097" y="63"/>
                    </a:lnTo>
                    <a:lnTo>
                      <a:pt x="1093" y="60"/>
                    </a:lnTo>
                    <a:lnTo>
                      <a:pt x="1088" y="58"/>
                    </a:lnTo>
                    <a:lnTo>
                      <a:pt x="1088" y="58"/>
                    </a:lnTo>
                    <a:lnTo>
                      <a:pt x="1079" y="54"/>
                    </a:lnTo>
                    <a:lnTo>
                      <a:pt x="1068" y="54"/>
                    </a:lnTo>
                    <a:lnTo>
                      <a:pt x="1068" y="54"/>
                    </a:lnTo>
                    <a:lnTo>
                      <a:pt x="1061" y="56"/>
                    </a:lnTo>
                    <a:lnTo>
                      <a:pt x="1057" y="58"/>
                    </a:lnTo>
                    <a:lnTo>
                      <a:pt x="1057" y="58"/>
                    </a:lnTo>
                    <a:lnTo>
                      <a:pt x="1053" y="61"/>
                    </a:lnTo>
                    <a:lnTo>
                      <a:pt x="1053" y="65"/>
                    </a:lnTo>
                    <a:lnTo>
                      <a:pt x="1052" y="70"/>
                    </a:lnTo>
                    <a:lnTo>
                      <a:pt x="1052" y="70"/>
                    </a:lnTo>
                    <a:lnTo>
                      <a:pt x="1046" y="78"/>
                    </a:lnTo>
                    <a:lnTo>
                      <a:pt x="1039" y="87"/>
                    </a:lnTo>
                    <a:lnTo>
                      <a:pt x="1037" y="90"/>
                    </a:lnTo>
                    <a:lnTo>
                      <a:pt x="1037" y="94"/>
                    </a:lnTo>
                    <a:lnTo>
                      <a:pt x="1037" y="98"/>
                    </a:lnTo>
                    <a:lnTo>
                      <a:pt x="1043" y="99"/>
                    </a:lnTo>
                    <a:lnTo>
                      <a:pt x="1043" y="99"/>
                    </a:lnTo>
                    <a:close/>
                    <a:moveTo>
                      <a:pt x="2275" y="322"/>
                    </a:moveTo>
                    <a:lnTo>
                      <a:pt x="2275" y="322"/>
                    </a:lnTo>
                    <a:lnTo>
                      <a:pt x="2282" y="320"/>
                    </a:lnTo>
                    <a:lnTo>
                      <a:pt x="2286" y="317"/>
                    </a:lnTo>
                    <a:lnTo>
                      <a:pt x="2288" y="313"/>
                    </a:lnTo>
                    <a:lnTo>
                      <a:pt x="2288" y="313"/>
                    </a:lnTo>
                    <a:lnTo>
                      <a:pt x="2286" y="309"/>
                    </a:lnTo>
                    <a:lnTo>
                      <a:pt x="2284" y="306"/>
                    </a:lnTo>
                    <a:lnTo>
                      <a:pt x="2275" y="304"/>
                    </a:lnTo>
                    <a:lnTo>
                      <a:pt x="2275" y="304"/>
                    </a:lnTo>
                    <a:lnTo>
                      <a:pt x="2266" y="302"/>
                    </a:lnTo>
                    <a:lnTo>
                      <a:pt x="2262" y="302"/>
                    </a:lnTo>
                    <a:lnTo>
                      <a:pt x="2257" y="302"/>
                    </a:lnTo>
                    <a:lnTo>
                      <a:pt x="2257" y="302"/>
                    </a:lnTo>
                    <a:lnTo>
                      <a:pt x="2255" y="306"/>
                    </a:lnTo>
                    <a:lnTo>
                      <a:pt x="2255" y="311"/>
                    </a:lnTo>
                    <a:lnTo>
                      <a:pt x="2255" y="311"/>
                    </a:lnTo>
                    <a:lnTo>
                      <a:pt x="2259" y="315"/>
                    </a:lnTo>
                    <a:lnTo>
                      <a:pt x="2264" y="318"/>
                    </a:lnTo>
                    <a:lnTo>
                      <a:pt x="2275" y="322"/>
                    </a:lnTo>
                    <a:lnTo>
                      <a:pt x="2275" y="322"/>
                    </a:lnTo>
                    <a:close/>
                    <a:moveTo>
                      <a:pt x="2091" y="340"/>
                    </a:moveTo>
                    <a:lnTo>
                      <a:pt x="2091" y="340"/>
                    </a:lnTo>
                    <a:lnTo>
                      <a:pt x="2091" y="336"/>
                    </a:lnTo>
                    <a:lnTo>
                      <a:pt x="2089" y="335"/>
                    </a:lnTo>
                    <a:lnTo>
                      <a:pt x="2087" y="333"/>
                    </a:lnTo>
                    <a:lnTo>
                      <a:pt x="2083" y="333"/>
                    </a:lnTo>
                    <a:lnTo>
                      <a:pt x="2083" y="333"/>
                    </a:lnTo>
                    <a:lnTo>
                      <a:pt x="2078" y="333"/>
                    </a:lnTo>
                    <a:lnTo>
                      <a:pt x="2078" y="336"/>
                    </a:lnTo>
                    <a:lnTo>
                      <a:pt x="2078" y="338"/>
                    </a:lnTo>
                    <a:lnTo>
                      <a:pt x="2078" y="338"/>
                    </a:lnTo>
                    <a:lnTo>
                      <a:pt x="2080" y="344"/>
                    </a:lnTo>
                    <a:lnTo>
                      <a:pt x="2083" y="346"/>
                    </a:lnTo>
                    <a:lnTo>
                      <a:pt x="2089" y="346"/>
                    </a:lnTo>
                    <a:lnTo>
                      <a:pt x="2091" y="340"/>
                    </a:lnTo>
                    <a:lnTo>
                      <a:pt x="2091" y="340"/>
                    </a:lnTo>
                    <a:close/>
                    <a:moveTo>
                      <a:pt x="1823" y="318"/>
                    </a:moveTo>
                    <a:lnTo>
                      <a:pt x="1823" y="318"/>
                    </a:lnTo>
                    <a:lnTo>
                      <a:pt x="1826" y="320"/>
                    </a:lnTo>
                    <a:lnTo>
                      <a:pt x="1830" y="318"/>
                    </a:lnTo>
                    <a:lnTo>
                      <a:pt x="1832" y="317"/>
                    </a:lnTo>
                    <a:lnTo>
                      <a:pt x="1834" y="313"/>
                    </a:lnTo>
                    <a:lnTo>
                      <a:pt x="1834" y="309"/>
                    </a:lnTo>
                    <a:lnTo>
                      <a:pt x="1832" y="308"/>
                    </a:lnTo>
                    <a:lnTo>
                      <a:pt x="1830" y="304"/>
                    </a:lnTo>
                    <a:lnTo>
                      <a:pt x="1826" y="302"/>
                    </a:lnTo>
                    <a:lnTo>
                      <a:pt x="1826" y="302"/>
                    </a:lnTo>
                    <a:lnTo>
                      <a:pt x="1823" y="302"/>
                    </a:lnTo>
                    <a:lnTo>
                      <a:pt x="1821" y="304"/>
                    </a:lnTo>
                    <a:lnTo>
                      <a:pt x="1821" y="304"/>
                    </a:lnTo>
                    <a:lnTo>
                      <a:pt x="1819" y="308"/>
                    </a:lnTo>
                    <a:lnTo>
                      <a:pt x="1817" y="313"/>
                    </a:lnTo>
                    <a:lnTo>
                      <a:pt x="1819" y="317"/>
                    </a:lnTo>
                    <a:lnTo>
                      <a:pt x="1823" y="318"/>
                    </a:lnTo>
                    <a:lnTo>
                      <a:pt x="1823" y="318"/>
                    </a:lnTo>
                    <a:close/>
                    <a:moveTo>
                      <a:pt x="1557" y="1207"/>
                    </a:moveTo>
                    <a:lnTo>
                      <a:pt x="1557" y="1207"/>
                    </a:lnTo>
                    <a:lnTo>
                      <a:pt x="1558" y="1203"/>
                    </a:lnTo>
                    <a:lnTo>
                      <a:pt x="1558" y="1198"/>
                    </a:lnTo>
                    <a:lnTo>
                      <a:pt x="1558" y="1198"/>
                    </a:lnTo>
                    <a:lnTo>
                      <a:pt x="1557" y="1194"/>
                    </a:lnTo>
                    <a:lnTo>
                      <a:pt x="1551" y="1192"/>
                    </a:lnTo>
                    <a:lnTo>
                      <a:pt x="1551" y="1192"/>
                    </a:lnTo>
                    <a:lnTo>
                      <a:pt x="1548" y="1192"/>
                    </a:lnTo>
                    <a:lnTo>
                      <a:pt x="1542" y="1194"/>
                    </a:lnTo>
                    <a:lnTo>
                      <a:pt x="1533" y="1201"/>
                    </a:lnTo>
                    <a:lnTo>
                      <a:pt x="1529" y="1205"/>
                    </a:lnTo>
                    <a:lnTo>
                      <a:pt x="1529" y="1209"/>
                    </a:lnTo>
                    <a:lnTo>
                      <a:pt x="1529" y="1212"/>
                    </a:lnTo>
                    <a:lnTo>
                      <a:pt x="1533" y="1216"/>
                    </a:lnTo>
                    <a:lnTo>
                      <a:pt x="1533" y="1216"/>
                    </a:lnTo>
                    <a:lnTo>
                      <a:pt x="1540" y="1218"/>
                    </a:lnTo>
                    <a:lnTo>
                      <a:pt x="1546" y="1216"/>
                    </a:lnTo>
                    <a:lnTo>
                      <a:pt x="1553" y="1212"/>
                    </a:lnTo>
                    <a:lnTo>
                      <a:pt x="1557" y="1207"/>
                    </a:lnTo>
                    <a:lnTo>
                      <a:pt x="1557" y="1207"/>
                    </a:lnTo>
                    <a:close/>
                    <a:moveTo>
                      <a:pt x="1647" y="1004"/>
                    </a:moveTo>
                    <a:lnTo>
                      <a:pt x="1647" y="1004"/>
                    </a:lnTo>
                    <a:lnTo>
                      <a:pt x="1643" y="1006"/>
                    </a:lnTo>
                    <a:lnTo>
                      <a:pt x="1642" y="1008"/>
                    </a:lnTo>
                    <a:lnTo>
                      <a:pt x="1638" y="1017"/>
                    </a:lnTo>
                    <a:lnTo>
                      <a:pt x="1640" y="1024"/>
                    </a:lnTo>
                    <a:lnTo>
                      <a:pt x="1640" y="1028"/>
                    </a:lnTo>
                    <a:lnTo>
                      <a:pt x="1643" y="1031"/>
                    </a:lnTo>
                    <a:lnTo>
                      <a:pt x="1643" y="1031"/>
                    </a:lnTo>
                    <a:lnTo>
                      <a:pt x="1649" y="1033"/>
                    </a:lnTo>
                    <a:lnTo>
                      <a:pt x="1653" y="1033"/>
                    </a:lnTo>
                    <a:lnTo>
                      <a:pt x="1654" y="1031"/>
                    </a:lnTo>
                    <a:lnTo>
                      <a:pt x="1654" y="1031"/>
                    </a:lnTo>
                    <a:lnTo>
                      <a:pt x="1656" y="1029"/>
                    </a:lnTo>
                    <a:lnTo>
                      <a:pt x="1656" y="1026"/>
                    </a:lnTo>
                    <a:lnTo>
                      <a:pt x="1656" y="1022"/>
                    </a:lnTo>
                    <a:lnTo>
                      <a:pt x="1656" y="1020"/>
                    </a:lnTo>
                    <a:lnTo>
                      <a:pt x="1656" y="1020"/>
                    </a:lnTo>
                    <a:lnTo>
                      <a:pt x="1660" y="1015"/>
                    </a:lnTo>
                    <a:lnTo>
                      <a:pt x="1662" y="1013"/>
                    </a:lnTo>
                    <a:lnTo>
                      <a:pt x="1665" y="1013"/>
                    </a:lnTo>
                    <a:lnTo>
                      <a:pt x="1669" y="1013"/>
                    </a:lnTo>
                    <a:lnTo>
                      <a:pt x="1676" y="1017"/>
                    </a:lnTo>
                    <a:lnTo>
                      <a:pt x="1683" y="1019"/>
                    </a:lnTo>
                    <a:lnTo>
                      <a:pt x="1683" y="1019"/>
                    </a:lnTo>
                    <a:lnTo>
                      <a:pt x="1691" y="1019"/>
                    </a:lnTo>
                    <a:lnTo>
                      <a:pt x="1698" y="1017"/>
                    </a:lnTo>
                    <a:lnTo>
                      <a:pt x="1705" y="1013"/>
                    </a:lnTo>
                    <a:lnTo>
                      <a:pt x="1710" y="1008"/>
                    </a:lnTo>
                    <a:lnTo>
                      <a:pt x="1710" y="1008"/>
                    </a:lnTo>
                    <a:lnTo>
                      <a:pt x="1714" y="1002"/>
                    </a:lnTo>
                    <a:lnTo>
                      <a:pt x="1716" y="995"/>
                    </a:lnTo>
                    <a:lnTo>
                      <a:pt x="1716" y="990"/>
                    </a:lnTo>
                    <a:lnTo>
                      <a:pt x="1716" y="986"/>
                    </a:lnTo>
                    <a:lnTo>
                      <a:pt x="1712" y="984"/>
                    </a:lnTo>
                    <a:lnTo>
                      <a:pt x="1712" y="984"/>
                    </a:lnTo>
                    <a:lnTo>
                      <a:pt x="1707" y="982"/>
                    </a:lnTo>
                    <a:lnTo>
                      <a:pt x="1701" y="982"/>
                    </a:lnTo>
                    <a:lnTo>
                      <a:pt x="1694" y="981"/>
                    </a:lnTo>
                    <a:lnTo>
                      <a:pt x="1689" y="979"/>
                    </a:lnTo>
                    <a:lnTo>
                      <a:pt x="1689" y="979"/>
                    </a:lnTo>
                    <a:lnTo>
                      <a:pt x="1687" y="975"/>
                    </a:lnTo>
                    <a:lnTo>
                      <a:pt x="1685" y="972"/>
                    </a:lnTo>
                    <a:lnTo>
                      <a:pt x="1683" y="963"/>
                    </a:lnTo>
                    <a:lnTo>
                      <a:pt x="1683" y="963"/>
                    </a:lnTo>
                    <a:lnTo>
                      <a:pt x="1676" y="955"/>
                    </a:lnTo>
                    <a:lnTo>
                      <a:pt x="1669" y="948"/>
                    </a:lnTo>
                    <a:lnTo>
                      <a:pt x="1669" y="948"/>
                    </a:lnTo>
                    <a:lnTo>
                      <a:pt x="1665" y="950"/>
                    </a:lnTo>
                    <a:lnTo>
                      <a:pt x="1663" y="952"/>
                    </a:lnTo>
                    <a:lnTo>
                      <a:pt x="1665" y="959"/>
                    </a:lnTo>
                    <a:lnTo>
                      <a:pt x="1671" y="970"/>
                    </a:lnTo>
                    <a:lnTo>
                      <a:pt x="1671" y="970"/>
                    </a:lnTo>
                    <a:lnTo>
                      <a:pt x="1671" y="977"/>
                    </a:lnTo>
                    <a:lnTo>
                      <a:pt x="1671" y="986"/>
                    </a:lnTo>
                    <a:lnTo>
                      <a:pt x="1667" y="993"/>
                    </a:lnTo>
                    <a:lnTo>
                      <a:pt x="1663" y="999"/>
                    </a:lnTo>
                    <a:lnTo>
                      <a:pt x="1663" y="999"/>
                    </a:lnTo>
                    <a:lnTo>
                      <a:pt x="1658" y="1002"/>
                    </a:lnTo>
                    <a:lnTo>
                      <a:pt x="1656" y="1002"/>
                    </a:lnTo>
                    <a:lnTo>
                      <a:pt x="1647" y="1004"/>
                    </a:lnTo>
                    <a:lnTo>
                      <a:pt x="1647" y="1004"/>
                    </a:lnTo>
                    <a:close/>
                    <a:moveTo>
                      <a:pt x="1669" y="925"/>
                    </a:moveTo>
                    <a:lnTo>
                      <a:pt x="1669" y="925"/>
                    </a:lnTo>
                    <a:lnTo>
                      <a:pt x="1669" y="926"/>
                    </a:lnTo>
                    <a:lnTo>
                      <a:pt x="1672" y="930"/>
                    </a:lnTo>
                    <a:lnTo>
                      <a:pt x="1674" y="932"/>
                    </a:lnTo>
                    <a:lnTo>
                      <a:pt x="1678" y="934"/>
                    </a:lnTo>
                    <a:lnTo>
                      <a:pt x="1678" y="934"/>
                    </a:lnTo>
                    <a:lnTo>
                      <a:pt x="1683" y="934"/>
                    </a:lnTo>
                    <a:lnTo>
                      <a:pt x="1685" y="932"/>
                    </a:lnTo>
                    <a:lnTo>
                      <a:pt x="1687" y="925"/>
                    </a:lnTo>
                    <a:lnTo>
                      <a:pt x="1687" y="925"/>
                    </a:lnTo>
                    <a:lnTo>
                      <a:pt x="1687" y="917"/>
                    </a:lnTo>
                    <a:lnTo>
                      <a:pt x="1685" y="912"/>
                    </a:lnTo>
                    <a:lnTo>
                      <a:pt x="1683" y="905"/>
                    </a:lnTo>
                    <a:lnTo>
                      <a:pt x="1681" y="897"/>
                    </a:lnTo>
                    <a:lnTo>
                      <a:pt x="1681" y="897"/>
                    </a:lnTo>
                    <a:lnTo>
                      <a:pt x="1683" y="890"/>
                    </a:lnTo>
                    <a:lnTo>
                      <a:pt x="1687" y="881"/>
                    </a:lnTo>
                    <a:lnTo>
                      <a:pt x="1687" y="881"/>
                    </a:lnTo>
                    <a:lnTo>
                      <a:pt x="1687" y="872"/>
                    </a:lnTo>
                    <a:lnTo>
                      <a:pt x="1687" y="872"/>
                    </a:lnTo>
                    <a:lnTo>
                      <a:pt x="1689" y="870"/>
                    </a:lnTo>
                    <a:lnTo>
                      <a:pt x="1691" y="870"/>
                    </a:lnTo>
                    <a:lnTo>
                      <a:pt x="1696" y="870"/>
                    </a:lnTo>
                    <a:lnTo>
                      <a:pt x="1696" y="870"/>
                    </a:lnTo>
                    <a:lnTo>
                      <a:pt x="1709" y="874"/>
                    </a:lnTo>
                    <a:lnTo>
                      <a:pt x="1710" y="872"/>
                    </a:lnTo>
                    <a:lnTo>
                      <a:pt x="1712" y="872"/>
                    </a:lnTo>
                    <a:lnTo>
                      <a:pt x="1714" y="868"/>
                    </a:lnTo>
                    <a:lnTo>
                      <a:pt x="1714" y="865"/>
                    </a:lnTo>
                    <a:lnTo>
                      <a:pt x="1714" y="865"/>
                    </a:lnTo>
                    <a:lnTo>
                      <a:pt x="1712" y="861"/>
                    </a:lnTo>
                    <a:lnTo>
                      <a:pt x="1709" y="858"/>
                    </a:lnTo>
                    <a:lnTo>
                      <a:pt x="1701" y="852"/>
                    </a:lnTo>
                    <a:lnTo>
                      <a:pt x="1701" y="852"/>
                    </a:lnTo>
                    <a:lnTo>
                      <a:pt x="1698" y="847"/>
                    </a:lnTo>
                    <a:lnTo>
                      <a:pt x="1694" y="841"/>
                    </a:lnTo>
                    <a:lnTo>
                      <a:pt x="1694" y="834"/>
                    </a:lnTo>
                    <a:lnTo>
                      <a:pt x="1694" y="827"/>
                    </a:lnTo>
                    <a:lnTo>
                      <a:pt x="1698" y="800"/>
                    </a:lnTo>
                    <a:lnTo>
                      <a:pt x="1698" y="800"/>
                    </a:lnTo>
                    <a:lnTo>
                      <a:pt x="1698" y="796"/>
                    </a:lnTo>
                    <a:lnTo>
                      <a:pt x="1696" y="791"/>
                    </a:lnTo>
                    <a:lnTo>
                      <a:pt x="1692" y="783"/>
                    </a:lnTo>
                    <a:lnTo>
                      <a:pt x="1692" y="783"/>
                    </a:lnTo>
                    <a:lnTo>
                      <a:pt x="1691" y="778"/>
                    </a:lnTo>
                    <a:lnTo>
                      <a:pt x="1691" y="771"/>
                    </a:lnTo>
                    <a:lnTo>
                      <a:pt x="1692" y="765"/>
                    </a:lnTo>
                    <a:lnTo>
                      <a:pt x="1691" y="758"/>
                    </a:lnTo>
                    <a:lnTo>
                      <a:pt x="1691" y="758"/>
                    </a:lnTo>
                    <a:lnTo>
                      <a:pt x="1687" y="758"/>
                    </a:lnTo>
                    <a:lnTo>
                      <a:pt x="1687" y="758"/>
                    </a:lnTo>
                    <a:lnTo>
                      <a:pt x="1683" y="758"/>
                    </a:lnTo>
                    <a:lnTo>
                      <a:pt x="1681" y="762"/>
                    </a:lnTo>
                    <a:lnTo>
                      <a:pt x="1681" y="769"/>
                    </a:lnTo>
                    <a:lnTo>
                      <a:pt x="1681" y="769"/>
                    </a:lnTo>
                    <a:lnTo>
                      <a:pt x="1680" y="776"/>
                    </a:lnTo>
                    <a:lnTo>
                      <a:pt x="1678" y="783"/>
                    </a:lnTo>
                    <a:lnTo>
                      <a:pt x="1674" y="789"/>
                    </a:lnTo>
                    <a:lnTo>
                      <a:pt x="1672" y="796"/>
                    </a:lnTo>
                    <a:lnTo>
                      <a:pt x="1672" y="796"/>
                    </a:lnTo>
                    <a:lnTo>
                      <a:pt x="1672" y="811"/>
                    </a:lnTo>
                    <a:lnTo>
                      <a:pt x="1674" y="825"/>
                    </a:lnTo>
                    <a:lnTo>
                      <a:pt x="1674" y="825"/>
                    </a:lnTo>
                    <a:lnTo>
                      <a:pt x="1676" y="843"/>
                    </a:lnTo>
                    <a:lnTo>
                      <a:pt x="1676" y="863"/>
                    </a:lnTo>
                    <a:lnTo>
                      <a:pt x="1676" y="863"/>
                    </a:lnTo>
                    <a:lnTo>
                      <a:pt x="1674" y="876"/>
                    </a:lnTo>
                    <a:lnTo>
                      <a:pt x="1672" y="881"/>
                    </a:lnTo>
                    <a:lnTo>
                      <a:pt x="1672" y="888"/>
                    </a:lnTo>
                    <a:lnTo>
                      <a:pt x="1672" y="888"/>
                    </a:lnTo>
                    <a:lnTo>
                      <a:pt x="1676" y="901"/>
                    </a:lnTo>
                    <a:lnTo>
                      <a:pt x="1676" y="908"/>
                    </a:lnTo>
                    <a:lnTo>
                      <a:pt x="1674" y="914"/>
                    </a:lnTo>
                    <a:lnTo>
                      <a:pt x="1674" y="914"/>
                    </a:lnTo>
                    <a:lnTo>
                      <a:pt x="1672" y="917"/>
                    </a:lnTo>
                    <a:lnTo>
                      <a:pt x="1671" y="917"/>
                    </a:lnTo>
                    <a:lnTo>
                      <a:pt x="1669" y="921"/>
                    </a:lnTo>
                    <a:lnTo>
                      <a:pt x="1669" y="925"/>
                    </a:lnTo>
                    <a:lnTo>
                      <a:pt x="1669" y="925"/>
                    </a:lnTo>
                    <a:close/>
                    <a:moveTo>
                      <a:pt x="1508" y="1203"/>
                    </a:moveTo>
                    <a:lnTo>
                      <a:pt x="1508" y="1203"/>
                    </a:lnTo>
                    <a:lnTo>
                      <a:pt x="1500" y="1201"/>
                    </a:lnTo>
                    <a:lnTo>
                      <a:pt x="1500" y="1201"/>
                    </a:lnTo>
                    <a:lnTo>
                      <a:pt x="1491" y="1201"/>
                    </a:lnTo>
                    <a:lnTo>
                      <a:pt x="1491" y="1201"/>
                    </a:lnTo>
                    <a:lnTo>
                      <a:pt x="1488" y="1203"/>
                    </a:lnTo>
                    <a:lnTo>
                      <a:pt x="1486" y="1207"/>
                    </a:lnTo>
                    <a:lnTo>
                      <a:pt x="1484" y="1214"/>
                    </a:lnTo>
                    <a:lnTo>
                      <a:pt x="1484" y="1214"/>
                    </a:lnTo>
                    <a:lnTo>
                      <a:pt x="1484" y="1221"/>
                    </a:lnTo>
                    <a:lnTo>
                      <a:pt x="1486" y="1225"/>
                    </a:lnTo>
                    <a:lnTo>
                      <a:pt x="1490" y="1227"/>
                    </a:lnTo>
                    <a:lnTo>
                      <a:pt x="1493" y="1227"/>
                    </a:lnTo>
                    <a:lnTo>
                      <a:pt x="1500" y="1225"/>
                    </a:lnTo>
                    <a:lnTo>
                      <a:pt x="1502" y="1227"/>
                    </a:lnTo>
                    <a:lnTo>
                      <a:pt x="1504" y="1230"/>
                    </a:lnTo>
                    <a:lnTo>
                      <a:pt x="1504" y="1230"/>
                    </a:lnTo>
                    <a:lnTo>
                      <a:pt x="1502" y="1234"/>
                    </a:lnTo>
                    <a:lnTo>
                      <a:pt x="1500" y="1238"/>
                    </a:lnTo>
                    <a:lnTo>
                      <a:pt x="1499" y="1241"/>
                    </a:lnTo>
                    <a:lnTo>
                      <a:pt x="1497" y="1247"/>
                    </a:lnTo>
                    <a:lnTo>
                      <a:pt x="1497" y="1247"/>
                    </a:lnTo>
                    <a:lnTo>
                      <a:pt x="1499" y="1250"/>
                    </a:lnTo>
                    <a:lnTo>
                      <a:pt x="1502" y="1252"/>
                    </a:lnTo>
                    <a:lnTo>
                      <a:pt x="1506" y="1254"/>
                    </a:lnTo>
                    <a:lnTo>
                      <a:pt x="1511" y="1252"/>
                    </a:lnTo>
                    <a:lnTo>
                      <a:pt x="1511" y="1252"/>
                    </a:lnTo>
                    <a:lnTo>
                      <a:pt x="1515" y="1248"/>
                    </a:lnTo>
                    <a:lnTo>
                      <a:pt x="1517" y="1245"/>
                    </a:lnTo>
                    <a:lnTo>
                      <a:pt x="1519" y="1234"/>
                    </a:lnTo>
                    <a:lnTo>
                      <a:pt x="1517" y="1223"/>
                    </a:lnTo>
                    <a:lnTo>
                      <a:pt x="1517" y="1214"/>
                    </a:lnTo>
                    <a:lnTo>
                      <a:pt x="1517" y="1214"/>
                    </a:lnTo>
                    <a:lnTo>
                      <a:pt x="1515" y="1207"/>
                    </a:lnTo>
                    <a:lnTo>
                      <a:pt x="1511" y="1205"/>
                    </a:lnTo>
                    <a:lnTo>
                      <a:pt x="1508" y="1203"/>
                    </a:lnTo>
                    <a:lnTo>
                      <a:pt x="1508" y="1203"/>
                    </a:lnTo>
                    <a:close/>
                    <a:moveTo>
                      <a:pt x="1620" y="1122"/>
                    </a:moveTo>
                    <a:lnTo>
                      <a:pt x="1620" y="1122"/>
                    </a:lnTo>
                    <a:lnTo>
                      <a:pt x="1618" y="1125"/>
                    </a:lnTo>
                    <a:lnTo>
                      <a:pt x="1615" y="1131"/>
                    </a:lnTo>
                    <a:lnTo>
                      <a:pt x="1611" y="1138"/>
                    </a:lnTo>
                    <a:lnTo>
                      <a:pt x="1607" y="1140"/>
                    </a:lnTo>
                    <a:lnTo>
                      <a:pt x="1605" y="1142"/>
                    </a:lnTo>
                    <a:lnTo>
                      <a:pt x="1605" y="1142"/>
                    </a:lnTo>
                    <a:lnTo>
                      <a:pt x="1600" y="1140"/>
                    </a:lnTo>
                    <a:lnTo>
                      <a:pt x="1598" y="1138"/>
                    </a:lnTo>
                    <a:lnTo>
                      <a:pt x="1598" y="1134"/>
                    </a:lnTo>
                    <a:lnTo>
                      <a:pt x="1596" y="1131"/>
                    </a:lnTo>
                    <a:lnTo>
                      <a:pt x="1596" y="1131"/>
                    </a:lnTo>
                    <a:lnTo>
                      <a:pt x="1593" y="1131"/>
                    </a:lnTo>
                    <a:lnTo>
                      <a:pt x="1591" y="1131"/>
                    </a:lnTo>
                    <a:lnTo>
                      <a:pt x="1589" y="1134"/>
                    </a:lnTo>
                    <a:lnTo>
                      <a:pt x="1587" y="1143"/>
                    </a:lnTo>
                    <a:lnTo>
                      <a:pt x="1587" y="1143"/>
                    </a:lnTo>
                    <a:lnTo>
                      <a:pt x="1582" y="1154"/>
                    </a:lnTo>
                    <a:lnTo>
                      <a:pt x="1576" y="1165"/>
                    </a:lnTo>
                    <a:lnTo>
                      <a:pt x="1576" y="1165"/>
                    </a:lnTo>
                    <a:lnTo>
                      <a:pt x="1573" y="1169"/>
                    </a:lnTo>
                    <a:lnTo>
                      <a:pt x="1569" y="1171"/>
                    </a:lnTo>
                    <a:lnTo>
                      <a:pt x="1560" y="1172"/>
                    </a:lnTo>
                    <a:lnTo>
                      <a:pt x="1560" y="1172"/>
                    </a:lnTo>
                    <a:lnTo>
                      <a:pt x="1546" y="1172"/>
                    </a:lnTo>
                    <a:lnTo>
                      <a:pt x="1538" y="1174"/>
                    </a:lnTo>
                    <a:lnTo>
                      <a:pt x="1537" y="1178"/>
                    </a:lnTo>
                    <a:lnTo>
                      <a:pt x="1535" y="1180"/>
                    </a:lnTo>
                    <a:lnTo>
                      <a:pt x="1535" y="1180"/>
                    </a:lnTo>
                    <a:lnTo>
                      <a:pt x="1526" y="1185"/>
                    </a:lnTo>
                    <a:lnTo>
                      <a:pt x="1519" y="1191"/>
                    </a:lnTo>
                    <a:lnTo>
                      <a:pt x="1517" y="1192"/>
                    </a:lnTo>
                    <a:lnTo>
                      <a:pt x="1517" y="1196"/>
                    </a:lnTo>
                    <a:lnTo>
                      <a:pt x="1520" y="1196"/>
                    </a:lnTo>
                    <a:lnTo>
                      <a:pt x="1526" y="1198"/>
                    </a:lnTo>
                    <a:lnTo>
                      <a:pt x="1526" y="1198"/>
                    </a:lnTo>
                    <a:lnTo>
                      <a:pt x="1531" y="1196"/>
                    </a:lnTo>
                    <a:lnTo>
                      <a:pt x="1537" y="1194"/>
                    </a:lnTo>
                    <a:lnTo>
                      <a:pt x="1546" y="1189"/>
                    </a:lnTo>
                    <a:lnTo>
                      <a:pt x="1551" y="1185"/>
                    </a:lnTo>
                    <a:lnTo>
                      <a:pt x="1555" y="1185"/>
                    </a:lnTo>
                    <a:lnTo>
                      <a:pt x="1560" y="1187"/>
                    </a:lnTo>
                    <a:lnTo>
                      <a:pt x="1566" y="1191"/>
                    </a:lnTo>
                    <a:lnTo>
                      <a:pt x="1566" y="1191"/>
                    </a:lnTo>
                    <a:lnTo>
                      <a:pt x="1571" y="1201"/>
                    </a:lnTo>
                    <a:lnTo>
                      <a:pt x="1575" y="1207"/>
                    </a:lnTo>
                    <a:lnTo>
                      <a:pt x="1576" y="1207"/>
                    </a:lnTo>
                    <a:lnTo>
                      <a:pt x="1580" y="1209"/>
                    </a:lnTo>
                    <a:lnTo>
                      <a:pt x="1580" y="1209"/>
                    </a:lnTo>
                    <a:lnTo>
                      <a:pt x="1584" y="1207"/>
                    </a:lnTo>
                    <a:lnTo>
                      <a:pt x="1586" y="1203"/>
                    </a:lnTo>
                    <a:lnTo>
                      <a:pt x="1587" y="1194"/>
                    </a:lnTo>
                    <a:lnTo>
                      <a:pt x="1587" y="1194"/>
                    </a:lnTo>
                    <a:lnTo>
                      <a:pt x="1589" y="1189"/>
                    </a:lnTo>
                    <a:lnTo>
                      <a:pt x="1591" y="1187"/>
                    </a:lnTo>
                    <a:lnTo>
                      <a:pt x="1595" y="1185"/>
                    </a:lnTo>
                    <a:lnTo>
                      <a:pt x="1595" y="1185"/>
                    </a:lnTo>
                    <a:lnTo>
                      <a:pt x="1602" y="1185"/>
                    </a:lnTo>
                    <a:lnTo>
                      <a:pt x="1609" y="1187"/>
                    </a:lnTo>
                    <a:lnTo>
                      <a:pt x="1609" y="1187"/>
                    </a:lnTo>
                    <a:lnTo>
                      <a:pt x="1618" y="1191"/>
                    </a:lnTo>
                    <a:lnTo>
                      <a:pt x="1622" y="1192"/>
                    </a:lnTo>
                    <a:lnTo>
                      <a:pt x="1625" y="1191"/>
                    </a:lnTo>
                    <a:lnTo>
                      <a:pt x="1625" y="1191"/>
                    </a:lnTo>
                    <a:lnTo>
                      <a:pt x="1629" y="1187"/>
                    </a:lnTo>
                    <a:lnTo>
                      <a:pt x="1629" y="1185"/>
                    </a:lnTo>
                    <a:lnTo>
                      <a:pt x="1631" y="1181"/>
                    </a:lnTo>
                    <a:lnTo>
                      <a:pt x="1636" y="1181"/>
                    </a:lnTo>
                    <a:lnTo>
                      <a:pt x="1636" y="1181"/>
                    </a:lnTo>
                    <a:lnTo>
                      <a:pt x="1636" y="1176"/>
                    </a:lnTo>
                    <a:lnTo>
                      <a:pt x="1636" y="1172"/>
                    </a:lnTo>
                    <a:lnTo>
                      <a:pt x="1638" y="1171"/>
                    </a:lnTo>
                    <a:lnTo>
                      <a:pt x="1638" y="1171"/>
                    </a:lnTo>
                    <a:lnTo>
                      <a:pt x="1642" y="1169"/>
                    </a:lnTo>
                    <a:lnTo>
                      <a:pt x="1645" y="1171"/>
                    </a:lnTo>
                    <a:lnTo>
                      <a:pt x="1645" y="1174"/>
                    </a:lnTo>
                    <a:lnTo>
                      <a:pt x="1647" y="1178"/>
                    </a:lnTo>
                    <a:lnTo>
                      <a:pt x="1647" y="1178"/>
                    </a:lnTo>
                    <a:lnTo>
                      <a:pt x="1651" y="1178"/>
                    </a:lnTo>
                    <a:lnTo>
                      <a:pt x="1654" y="1176"/>
                    </a:lnTo>
                    <a:lnTo>
                      <a:pt x="1656" y="1172"/>
                    </a:lnTo>
                    <a:lnTo>
                      <a:pt x="1658" y="1169"/>
                    </a:lnTo>
                    <a:lnTo>
                      <a:pt x="1658" y="1160"/>
                    </a:lnTo>
                    <a:lnTo>
                      <a:pt x="1656" y="1153"/>
                    </a:lnTo>
                    <a:lnTo>
                      <a:pt x="1656" y="1153"/>
                    </a:lnTo>
                    <a:lnTo>
                      <a:pt x="1654" y="1142"/>
                    </a:lnTo>
                    <a:lnTo>
                      <a:pt x="1654" y="1136"/>
                    </a:lnTo>
                    <a:lnTo>
                      <a:pt x="1656" y="1129"/>
                    </a:lnTo>
                    <a:lnTo>
                      <a:pt x="1656" y="1129"/>
                    </a:lnTo>
                    <a:lnTo>
                      <a:pt x="1658" y="1124"/>
                    </a:lnTo>
                    <a:lnTo>
                      <a:pt x="1662" y="1118"/>
                    </a:lnTo>
                    <a:lnTo>
                      <a:pt x="1665" y="1111"/>
                    </a:lnTo>
                    <a:lnTo>
                      <a:pt x="1667" y="1105"/>
                    </a:lnTo>
                    <a:lnTo>
                      <a:pt x="1667" y="1105"/>
                    </a:lnTo>
                    <a:lnTo>
                      <a:pt x="1669" y="1093"/>
                    </a:lnTo>
                    <a:lnTo>
                      <a:pt x="1669" y="1077"/>
                    </a:lnTo>
                    <a:lnTo>
                      <a:pt x="1669" y="1069"/>
                    </a:lnTo>
                    <a:lnTo>
                      <a:pt x="1665" y="1062"/>
                    </a:lnTo>
                    <a:lnTo>
                      <a:pt x="1662" y="1057"/>
                    </a:lnTo>
                    <a:lnTo>
                      <a:pt x="1656" y="1053"/>
                    </a:lnTo>
                    <a:lnTo>
                      <a:pt x="1656" y="1053"/>
                    </a:lnTo>
                    <a:lnTo>
                      <a:pt x="1651" y="1053"/>
                    </a:lnTo>
                    <a:lnTo>
                      <a:pt x="1651" y="1053"/>
                    </a:lnTo>
                    <a:lnTo>
                      <a:pt x="1643" y="1055"/>
                    </a:lnTo>
                    <a:lnTo>
                      <a:pt x="1640" y="1058"/>
                    </a:lnTo>
                    <a:lnTo>
                      <a:pt x="1640" y="1058"/>
                    </a:lnTo>
                    <a:lnTo>
                      <a:pt x="1636" y="1064"/>
                    </a:lnTo>
                    <a:lnTo>
                      <a:pt x="1638" y="1071"/>
                    </a:lnTo>
                    <a:lnTo>
                      <a:pt x="1640" y="1084"/>
                    </a:lnTo>
                    <a:lnTo>
                      <a:pt x="1640" y="1084"/>
                    </a:lnTo>
                    <a:lnTo>
                      <a:pt x="1640" y="1095"/>
                    </a:lnTo>
                    <a:lnTo>
                      <a:pt x="1636" y="1104"/>
                    </a:lnTo>
                    <a:lnTo>
                      <a:pt x="1631" y="1113"/>
                    </a:lnTo>
                    <a:lnTo>
                      <a:pt x="1624" y="1122"/>
                    </a:lnTo>
                    <a:lnTo>
                      <a:pt x="1620" y="1122"/>
                    </a:lnTo>
                    <a:close/>
                    <a:moveTo>
                      <a:pt x="1609" y="736"/>
                    </a:moveTo>
                    <a:lnTo>
                      <a:pt x="1609" y="736"/>
                    </a:lnTo>
                    <a:lnTo>
                      <a:pt x="1609" y="736"/>
                    </a:lnTo>
                    <a:lnTo>
                      <a:pt x="1609" y="736"/>
                    </a:lnTo>
                    <a:lnTo>
                      <a:pt x="1604" y="740"/>
                    </a:lnTo>
                    <a:lnTo>
                      <a:pt x="1604" y="744"/>
                    </a:lnTo>
                    <a:lnTo>
                      <a:pt x="1604" y="745"/>
                    </a:lnTo>
                    <a:lnTo>
                      <a:pt x="1604" y="745"/>
                    </a:lnTo>
                    <a:lnTo>
                      <a:pt x="1604" y="745"/>
                    </a:lnTo>
                    <a:lnTo>
                      <a:pt x="1604" y="745"/>
                    </a:lnTo>
                    <a:lnTo>
                      <a:pt x="1604" y="745"/>
                    </a:lnTo>
                    <a:lnTo>
                      <a:pt x="1604" y="745"/>
                    </a:lnTo>
                    <a:lnTo>
                      <a:pt x="1604" y="745"/>
                    </a:lnTo>
                    <a:lnTo>
                      <a:pt x="1604" y="745"/>
                    </a:lnTo>
                    <a:lnTo>
                      <a:pt x="1604" y="745"/>
                    </a:lnTo>
                    <a:lnTo>
                      <a:pt x="1604" y="745"/>
                    </a:lnTo>
                    <a:lnTo>
                      <a:pt x="1605" y="747"/>
                    </a:lnTo>
                    <a:lnTo>
                      <a:pt x="1605" y="747"/>
                    </a:lnTo>
                    <a:lnTo>
                      <a:pt x="1605" y="747"/>
                    </a:lnTo>
                    <a:lnTo>
                      <a:pt x="1605" y="747"/>
                    </a:lnTo>
                    <a:lnTo>
                      <a:pt x="1607" y="747"/>
                    </a:lnTo>
                    <a:lnTo>
                      <a:pt x="1607" y="747"/>
                    </a:lnTo>
                    <a:lnTo>
                      <a:pt x="1609" y="747"/>
                    </a:lnTo>
                    <a:lnTo>
                      <a:pt x="1609" y="747"/>
                    </a:lnTo>
                    <a:lnTo>
                      <a:pt x="1613" y="747"/>
                    </a:lnTo>
                    <a:lnTo>
                      <a:pt x="1613" y="747"/>
                    </a:lnTo>
                    <a:lnTo>
                      <a:pt x="1611" y="747"/>
                    </a:lnTo>
                    <a:lnTo>
                      <a:pt x="1611" y="747"/>
                    </a:lnTo>
                    <a:lnTo>
                      <a:pt x="1611" y="745"/>
                    </a:lnTo>
                    <a:lnTo>
                      <a:pt x="1611" y="745"/>
                    </a:lnTo>
                    <a:lnTo>
                      <a:pt x="1613" y="744"/>
                    </a:lnTo>
                    <a:lnTo>
                      <a:pt x="1613" y="740"/>
                    </a:lnTo>
                    <a:lnTo>
                      <a:pt x="1611" y="738"/>
                    </a:lnTo>
                    <a:lnTo>
                      <a:pt x="1609" y="736"/>
                    </a:lnTo>
                    <a:lnTo>
                      <a:pt x="1609" y="736"/>
                    </a:lnTo>
                    <a:close/>
                    <a:moveTo>
                      <a:pt x="1124" y="1922"/>
                    </a:moveTo>
                    <a:lnTo>
                      <a:pt x="1124" y="1922"/>
                    </a:lnTo>
                    <a:lnTo>
                      <a:pt x="1124" y="1912"/>
                    </a:lnTo>
                    <a:lnTo>
                      <a:pt x="1120" y="1905"/>
                    </a:lnTo>
                    <a:lnTo>
                      <a:pt x="1117" y="1900"/>
                    </a:lnTo>
                    <a:lnTo>
                      <a:pt x="1111" y="1894"/>
                    </a:lnTo>
                    <a:lnTo>
                      <a:pt x="1111" y="1894"/>
                    </a:lnTo>
                    <a:lnTo>
                      <a:pt x="1097" y="1885"/>
                    </a:lnTo>
                    <a:lnTo>
                      <a:pt x="1091" y="1878"/>
                    </a:lnTo>
                    <a:lnTo>
                      <a:pt x="1088" y="1869"/>
                    </a:lnTo>
                    <a:lnTo>
                      <a:pt x="1088" y="1869"/>
                    </a:lnTo>
                    <a:lnTo>
                      <a:pt x="1084" y="1856"/>
                    </a:lnTo>
                    <a:lnTo>
                      <a:pt x="1082" y="1849"/>
                    </a:lnTo>
                    <a:lnTo>
                      <a:pt x="1079" y="1844"/>
                    </a:lnTo>
                    <a:lnTo>
                      <a:pt x="1079" y="1844"/>
                    </a:lnTo>
                    <a:lnTo>
                      <a:pt x="1068" y="1836"/>
                    </a:lnTo>
                    <a:lnTo>
                      <a:pt x="1057" y="1829"/>
                    </a:lnTo>
                    <a:lnTo>
                      <a:pt x="1048" y="1824"/>
                    </a:lnTo>
                    <a:lnTo>
                      <a:pt x="1039" y="1817"/>
                    </a:lnTo>
                    <a:lnTo>
                      <a:pt x="1039" y="1817"/>
                    </a:lnTo>
                    <a:lnTo>
                      <a:pt x="1033" y="1809"/>
                    </a:lnTo>
                    <a:lnTo>
                      <a:pt x="1030" y="1800"/>
                    </a:lnTo>
                    <a:lnTo>
                      <a:pt x="1026" y="1784"/>
                    </a:lnTo>
                    <a:lnTo>
                      <a:pt x="1026" y="1784"/>
                    </a:lnTo>
                    <a:lnTo>
                      <a:pt x="1021" y="1770"/>
                    </a:lnTo>
                    <a:lnTo>
                      <a:pt x="1014" y="1760"/>
                    </a:lnTo>
                    <a:lnTo>
                      <a:pt x="1003" y="1755"/>
                    </a:lnTo>
                    <a:lnTo>
                      <a:pt x="990" y="1750"/>
                    </a:lnTo>
                    <a:lnTo>
                      <a:pt x="990" y="1750"/>
                    </a:lnTo>
                    <a:lnTo>
                      <a:pt x="979" y="1748"/>
                    </a:lnTo>
                    <a:lnTo>
                      <a:pt x="974" y="1746"/>
                    </a:lnTo>
                    <a:lnTo>
                      <a:pt x="968" y="1746"/>
                    </a:lnTo>
                    <a:lnTo>
                      <a:pt x="968" y="1746"/>
                    </a:lnTo>
                    <a:lnTo>
                      <a:pt x="967" y="1748"/>
                    </a:lnTo>
                    <a:lnTo>
                      <a:pt x="967" y="1748"/>
                    </a:lnTo>
                    <a:lnTo>
                      <a:pt x="965" y="1750"/>
                    </a:lnTo>
                    <a:lnTo>
                      <a:pt x="965" y="1753"/>
                    </a:lnTo>
                    <a:lnTo>
                      <a:pt x="968" y="1760"/>
                    </a:lnTo>
                    <a:lnTo>
                      <a:pt x="977" y="1771"/>
                    </a:lnTo>
                    <a:lnTo>
                      <a:pt x="977" y="1771"/>
                    </a:lnTo>
                    <a:lnTo>
                      <a:pt x="997" y="1795"/>
                    </a:lnTo>
                    <a:lnTo>
                      <a:pt x="1006" y="1808"/>
                    </a:lnTo>
                    <a:lnTo>
                      <a:pt x="1014" y="1822"/>
                    </a:lnTo>
                    <a:lnTo>
                      <a:pt x="1014" y="1822"/>
                    </a:lnTo>
                    <a:lnTo>
                      <a:pt x="1024" y="1844"/>
                    </a:lnTo>
                    <a:lnTo>
                      <a:pt x="1039" y="1865"/>
                    </a:lnTo>
                    <a:lnTo>
                      <a:pt x="1039" y="1865"/>
                    </a:lnTo>
                    <a:lnTo>
                      <a:pt x="1048" y="1880"/>
                    </a:lnTo>
                    <a:lnTo>
                      <a:pt x="1057" y="1894"/>
                    </a:lnTo>
                    <a:lnTo>
                      <a:pt x="1073" y="1925"/>
                    </a:lnTo>
                    <a:lnTo>
                      <a:pt x="1073" y="1925"/>
                    </a:lnTo>
                    <a:lnTo>
                      <a:pt x="1082" y="1938"/>
                    </a:lnTo>
                    <a:lnTo>
                      <a:pt x="1088" y="1941"/>
                    </a:lnTo>
                    <a:lnTo>
                      <a:pt x="1095" y="1947"/>
                    </a:lnTo>
                    <a:lnTo>
                      <a:pt x="1095" y="1947"/>
                    </a:lnTo>
                    <a:lnTo>
                      <a:pt x="1100" y="1949"/>
                    </a:lnTo>
                    <a:lnTo>
                      <a:pt x="1108" y="1952"/>
                    </a:lnTo>
                    <a:lnTo>
                      <a:pt x="1115" y="1952"/>
                    </a:lnTo>
                    <a:lnTo>
                      <a:pt x="1119" y="1952"/>
                    </a:lnTo>
                    <a:lnTo>
                      <a:pt x="1122" y="1950"/>
                    </a:lnTo>
                    <a:lnTo>
                      <a:pt x="1122" y="1950"/>
                    </a:lnTo>
                    <a:lnTo>
                      <a:pt x="1126" y="1943"/>
                    </a:lnTo>
                    <a:lnTo>
                      <a:pt x="1126" y="1936"/>
                    </a:lnTo>
                    <a:lnTo>
                      <a:pt x="1124" y="1922"/>
                    </a:lnTo>
                    <a:lnTo>
                      <a:pt x="1124" y="1922"/>
                    </a:lnTo>
                    <a:close/>
                    <a:moveTo>
                      <a:pt x="729" y="1674"/>
                    </a:moveTo>
                    <a:lnTo>
                      <a:pt x="729" y="1674"/>
                    </a:lnTo>
                    <a:lnTo>
                      <a:pt x="728" y="1677"/>
                    </a:lnTo>
                    <a:lnTo>
                      <a:pt x="728" y="1677"/>
                    </a:lnTo>
                    <a:lnTo>
                      <a:pt x="726" y="1679"/>
                    </a:lnTo>
                    <a:lnTo>
                      <a:pt x="726" y="1679"/>
                    </a:lnTo>
                    <a:lnTo>
                      <a:pt x="728" y="1681"/>
                    </a:lnTo>
                    <a:lnTo>
                      <a:pt x="728" y="1683"/>
                    </a:lnTo>
                    <a:lnTo>
                      <a:pt x="728" y="1683"/>
                    </a:lnTo>
                    <a:lnTo>
                      <a:pt x="729" y="1684"/>
                    </a:lnTo>
                    <a:lnTo>
                      <a:pt x="729" y="1688"/>
                    </a:lnTo>
                    <a:lnTo>
                      <a:pt x="729" y="1688"/>
                    </a:lnTo>
                    <a:lnTo>
                      <a:pt x="722" y="1706"/>
                    </a:lnTo>
                    <a:lnTo>
                      <a:pt x="722" y="1706"/>
                    </a:lnTo>
                    <a:lnTo>
                      <a:pt x="724" y="1715"/>
                    </a:lnTo>
                    <a:lnTo>
                      <a:pt x="728" y="1726"/>
                    </a:lnTo>
                    <a:lnTo>
                      <a:pt x="728" y="1726"/>
                    </a:lnTo>
                    <a:lnTo>
                      <a:pt x="729" y="1737"/>
                    </a:lnTo>
                    <a:lnTo>
                      <a:pt x="731" y="1744"/>
                    </a:lnTo>
                    <a:lnTo>
                      <a:pt x="733" y="1746"/>
                    </a:lnTo>
                    <a:lnTo>
                      <a:pt x="737" y="1746"/>
                    </a:lnTo>
                    <a:lnTo>
                      <a:pt x="746" y="1742"/>
                    </a:lnTo>
                    <a:lnTo>
                      <a:pt x="746" y="1742"/>
                    </a:lnTo>
                    <a:lnTo>
                      <a:pt x="751" y="1741"/>
                    </a:lnTo>
                    <a:lnTo>
                      <a:pt x="755" y="1739"/>
                    </a:lnTo>
                    <a:lnTo>
                      <a:pt x="757" y="1737"/>
                    </a:lnTo>
                    <a:lnTo>
                      <a:pt x="757" y="1737"/>
                    </a:lnTo>
                    <a:lnTo>
                      <a:pt x="758" y="1732"/>
                    </a:lnTo>
                    <a:lnTo>
                      <a:pt x="758" y="1724"/>
                    </a:lnTo>
                    <a:lnTo>
                      <a:pt x="758" y="1717"/>
                    </a:lnTo>
                    <a:lnTo>
                      <a:pt x="757" y="1712"/>
                    </a:lnTo>
                    <a:lnTo>
                      <a:pt x="757" y="1712"/>
                    </a:lnTo>
                    <a:lnTo>
                      <a:pt x="749" y="1699"/>
                    </a:lnTo>
                    <a:lnTo>
                      <a:pt x="740" y="1688"/>
                    </a:lnTo>
                    <a:lnTo>
                      <a:pt x="729" y="1674"/>
                    </a:lnTo>
                    <a:lnTo>
                      <a:pt x="729" y="1674"/>
                    </a:lnTo>
                    <a:close/>
                    <a:moveTo>
                      <a:pt x="1330" y="1656"/>
                    </a:moveTo>
                    <a:lnTo>
                      <a:pt x="1330" y="1656"/>
                    </a:lnTo>
                    <a:lnTo>
                      <a:pt x="1325" y="1656"/>
                    </a:lnTo>
                    <a:lnTo>
                      <a:pt x="1321" y="1659"/>
                    </a:lnTo>
                    <a:lnTo>
                      <a:pt x="1321" y="1659"/>
                    </a:lnTo>
                    <a:lnTo>
                      <a:pt x="1319" y="1661"/>
                    </a:lnTo>
                    <a:lnTo>
                      <a:pt x="1318" y="1665"/>
                    </a:lnTo>
                    <a:lnTo>
                      <a:pt x="1316" y="1672"/>
                    </a:lnTo>
                    <a:lnTo>
                      <a:pt x="1316" y="1672"/>
                    </a:lnTo>
                    <a:lnTo>
                      <a:pt x="1316" y="1675"/>
                    </a:lnTo>
                    <a:lnTo>
                      <a:pt x="1314" y="1679"/>
                    </a:lnTo>
                    <a:lnTo>
                      <a:pt x="1307" y="1683"/>
                    </a:lnTo>
                    <a:lnTo>
                      <a:pt x="1307" y="1683"/>
                    </a:lnTo>
                    <a:lnTo>
                      <a:pt x="1301" y="1688"/>
                    </a:lnTo>
                    <a:lnTo>
                      <a:pt x="1300" y="1690"/>
                    </a:lnTo>
                    <a:lnTo>
                      <a:pt x="1301" y="1694"/>
                    </a:lnTo>
                    <a:lnTo>
                      <a:pt x="1301" y="1694"/>
                    </a:lnTo>
                    <a:lnTo>
                      <a:pt x="1309" y="1694"/>
                    </a:lnTo>
                    <a:lnTo>
                      <a:pt x="1314" y="1692"/>
                    </a:lnTo>
                    <a:lnTo>
                      <a:pt x="1318" y="1688"/>
                    </a:lnTo>
                    <a:lnTo>
                      <a:pt x="1321" y="1683"/>
                    </a:lnTo>
                    <a:lnTo>
                      <a:pt x="1321" y="1683"/>
                    </a:lnTo>
                    <a:lnTo>
                      <a:pt x="1327" y="1677"/>
                    </a:lnTo>
                    <a:lnTo>
                      <a:pt x="1332" y="1672"/>
                    </a:lnTo>
                    <a:lnTo>
                      <a:pt x="1334" y="1666"/>
                    </a:lnTo>
                    <a:lnTo>
                      <a:pt x="1336" y="1663"/>
                    </a:lnTo>
                    <a:lnTo>
                      <a:pt x="1334" y="1659"/>
                    </a:lnTo>
                    <a:lnTo>
                      <a:pt x="1334" y="1659"/>
                    </a:lnTo>
                    <a:lnTo>
                      <a:pt x="1332" y="1656"/>
                    </a:lnTo>
                    <a:lnTo>
                      <a:pt x="1330" y="1656"/>
                    </a:lnTo>
                    <a:lnTo>
                      <a:pt x="1330" y="1656"/>
                    </a:lnTo>
                    <a:close/>
                    <a:moveTo>
                      <a:pt x="1428" y="1688"/>
                    </a:moveTo>
                    <a:lnTo>
                      <a:pt x="1428" y="1688"/>
                    </a:lnTo>
                    <a:lnTo>
                      <a:pt x="1424" y="1688"/>
                    </a:lnTo>
                    <a:lnTo>
                      <a:pt x="1424" y="1688"/>
                    </a:lnTo>
                    <a:lnTo>
                      <a:pt x="1423" y="1690"/>
                    </a:lnTo>
                    <a:lnTo>
                      <a:pt x="1421" y="1694"/>
                    </a:lnTo>
                    <a:lnTo>
                      <a:pt x="1417" y="1699"/>
                    </a:lnTo>
                    <a:lnTo>
                      <a:pt x="1417" y="1699"/>
                    </a:lnTo>
                    <a:lnTo>
                      <a:pt x="1412" y="1703"/>
                    </a:lnTo>
                    <a:lnTo>
                      <a:pt x="1403" y="1704"/>
                    </a:lnTo>
                    <a:lnTo>
                      <a:pt x="1386" y="1704"/>
                    </a:lnTo>
                    <a:lnTo>
                      <a:pt x="1386" y="1704"/>
                    </a:lnTo>
                    <a:lnTo>
                      <a:pt x="1381" y="1704"/>
                    </a:lnTo>
                    <a:lnTo>
                      <a:pt x="1377" y="1706"/>
                    </a:lnTo>
                    <a:lnTo>
                      <a:pt x="1374" y="1710"/>
                    </a:lnTo>
                    <a:lnTo>
                      <a:pt x="1374" y="1715"/>
                    </a:lnTo>
                    <a:lnTo>
                      <a:pt x="1374" y="1715"/>
                    </a:lnTo>
                    <a:lnTo>
                      <a:pt x="1376" y="1719"/>
                    </a:lnTo>
                    <a:lnTo>
                      <a:pt x="1377" y="1721"/>
                    </a:lnTo>
                    <a:lnTo>
                      <a:pt x="1386" y="1721"/>
                    </a:lnTo>
                    <a:lnTo>
                      <a:pt x="1386" y="1721"/>
                    </a:lnTo>
                    <a:lnTo>
                      <a:pt x="1395" y="1721"/>
                    </a:lnTo>
                    <a:lnTo>
                      <a:pt x="1401" y="1722"/>
                    </a:lnTo>
                    <a:lnTo>
                      <a:pt x="1405" y="1724"/>
                    </a:lnTo>
                    <a:lnTo>
                      <a:pt x="1405" y="1724"/>
                    </a:lnTo>
                    <a:lnTo>
                      <a:pt x="1406" y="1728"/>
                    </a:lnTo>
                    <a:lnTo>
                      <a:pt x="1406" y="1732"/>
                    </a:lnTo>
                    <a:lnTo>
                      <a:pt x="1406" y="1735"/>
                    </a:lnTo>
                    <a:lnTo>
                      <a:pt x="1406" y="1739"/>
                    </a:lnTo>
                    <a:lnTo>
                      <a:pt x="1406" y="1739"/>
                    </a:lnTo>
                    <a:lnTo>
                      <a:pt x="1408" y="1742"/>
                    </a:lnTo>
                    <a:lnTo>
                      <a:pt x="1414" y="1746"/>
                    </a:lnTo>
                    <a:lnTo>
                      <a:pt x="1419" y="1748"/>
                    </a:lnTo>
                    <a:lnTo>
                      <a:pt x="1424" y="1748"/>
                    </a:lnTo>
                    <a:lnTo>
                      <a:pt x="1424" y="1748"/>
                    </a:lnTo>
                    <a:lnTo>
                      <a:pt x="1428" y="1744"/>
                    </a:lnTo>
                    <a:lnTo>
                      <a:pt x="1428" y="1741"/>
                    </a:lnTo>
                    <a:lnTo>
                      <a:pt x="1428" y="1735"/>
                    </a:lnTo>
                    <a:lnTo>
                      <a:pt x="1426" y="1730"/>
                    </a:lnTo>
                    <a:lnTo>
                      <a:pt x="1426" y="1730"/>
                    </a:lnTo>
                    <a:lnTo>
                      <a:pt x="1424" y="1724"/>
                    </a:lnTo>
                    <a:lnTo>
                      <a:pt x="1426" y="1721"/>
                    </a:lnTo>
                    <a:lnTo>
                      <a:pt x="1434" y="1713"/>
                    </a:lnTo>
                    <a:lnTo>
                      <a:pt x="1434" y="1713"/>
                    </a:lnTo>
                    <a:lnTo>
                      <a:pt x="1437" y="1710"/>
                    </a:lnTo>
                    <a:lnTo>
                      <a:pt x="1437" y="1706"/>
                    </a:lnTo>
                    <a:lnTo>
                      <a:pt x="1437" y="1706"/>
                    </a:lnTo>
                    <a:lnTo>
                      <a:pt x="1434" y="1697"/>
                    </a:lnTo>
                    <a:lnTo>
                      <a:pt x="1432" y="1692"/>
                    </a:lnTo>
                    <a:lnTo>
                      <a:pt x="1428" y="1688"/>
                    </a:lnTo>
                    <a:lnTo>
                      <a:pt x="1428" y="1688"/>
                    </a:lnTo>
                    <a:close/>
                    <a:moveTo>
                      <a:pt x="1359" y="1373"/>
                    </a:moveTo>
                    <a:lnTo>
                      <a:pt x="1359" y="1373"/>
                    </a:lnTo>
                    <a:lnTo>
                      <a:pt x="1356" y="1377"/>
                    </a:lnTo>
                    <a:lnTo>
                      <a:pt x="1350" y="1382"/>
                    </a:lnTo>
                    <a:lnTo>
                      <a:pt x="1350" y="1382"/>
                    </a:lnTo>
                    <a:lnTo>
                      <a:pt x="1343" y="1393"/>
                    </a:lnTo>
                    <a:lnTo>
                      <a:pt x="1336" y="1406"/>
                    </a:lnTo>
                    <a:lnTo>
                      <a:pt x="1336" y="1413"/>
                    </a:lnTo>
                    <a:lnTo>
                      <a:pt x="1336" y="1420"/>
                    </a:lnTo>
                    <a:lnTo>
                      <a:pt x="1338" y="1426"/>
                    </a:lnTo>
                    <a:lnTo>
                      <a:pt x="1343" y="1431"/>
                    </a:lnTo>
                    <a:lnTo>
                      <a:pt x="1343" y="1431"/>
                    </a:lnTo>
                    <a:lnTo>
                      <a:pt x="1348" y="1431"/>
                    </a:lnTo>
                    <a:lnTo>
                      <a:pt x="1354" y="1431"/>
                    </a:lnTo>
                    <a:lnTo>
                      <a:pt x="1359" y="1428"/>
                    </a:lnTo>
                    <a:lnTo>
                      <a:pt x="1365" y="1424"/>
                    </a:lnTo>
                    <a:lnTo>
                      <a:pt x="1374" y="1413"/>
                    </a:lnTo>
                    <a:lnTo>
                      <a:pt x="1377" y="1404"/>
                    </a:lnTo>
                    <a:lnTo>
                      <a:pt x="1377" y="1404"/>
                    </a:lnTo>
                    <a:lnTo>
                      <a:pt x="1377" y="1397"/>
                    </a:lnTo>
                    <a:lnTo>
                      <a:pt x="1376" y="1390"/>
                    </a:lnTo>
                    <a:lnTo>
                      <a:pt x="1370" y="1379"/>
                    </a:lnTo>
                    <a:lnTo>
                      <a:pt x="1370" y="1379"/>
                    </a:lnTo>
                    <a:lnTo>
                      <a:pt x="1368" y="1375"/>
                    </a:lnTo>
                    <a:lnTo>
                      <a:pt x="1365" y="1373"/>
                    </a:lnTo>
                    <a:lnTo>
                      <a:pt x="1363" y="1373"/>
                    </a:lnTo>
                    <a:lnTo>
                      <a:pt x="1359" y="1373"/>
                    </a:lnTo>
                    <a:lnTo>
                      <a:pt x="1359" y="1373"/>
                    </a:lnTo>
                    <a:close/>
                    <a:moveTo>
                      <a:pt x="1175" y="1829"/>
                    </a:moveTo>
                    <a:lnTo>
                      <a:pt x="1175" y="1829"/>
                    </a:lnTo>
                    <a:lnTo>
                      <a:pt x="1173" y="1836"/>
                    </a:lnTo>
                    <a:lnTo>
                      <a:pt x="1171" y="1844"/>
                    </a:lnTo>
                    <a:lnTo>
                      <a:pt x="1173" y="1851"/>
                    </a:lnTo>
                    <a:lnTo>
                      <a:pt x="1175" y="1858"/>
                    </a:lnTo>
                    <a:lnTo>
                      <a:pt x="1175" y="1858"/>
                    </a:lnTo>
                    <a:lnTo>
                      <a:pt x="1176" y="1865"/>
                    </a:lnTo>
                    <a:lnTo>
                      <a:pt x="1180" y="1871"/>
                    </a:lnTo>
                    <a:lnTo>
                      <a:pt x="1189" y="1880"/>
                    </a:lnTo>
                    <a:lnTo>
                      <a:pt x="1189" y="1880"/>
                    </a:lnTo>
                    <a:lnTo>
                      <a:pt x="1191" y="1887"/>
                    </a:lnTo>
                    <a:lnTo>
                      <a:pt x="1193" y="1894"/>
                    </a:lnTo>
                    <a:lnTo>
                      <a:pt x="1196" y="1902"/>
                    </a:lnTo>
                    <a:lnTo>
                      <a:pt x="1200" y="1909"/>
                    </a:lnTo>
                    <a:lnTo>
                      <a:pt x="1200" y="1909"/>
                    </a:lnTo>
                    <a:lnTo>
                      <a:pt x="1204" y="1912"/>
                    </a:lnTo>
                    <a:lnTo>
                      <a:pt x="1209" y="1914"/>
                    </a:lnTo>
                    <a:lnTo>
                      <a:pt x="1222" y="1918"/>
                    </a:lnTo>
                    <a:lnTo>
                      <a:pt x="1234" y="1918"/>
                    </a:lnTo>
                    <a:lnTo>
                      <a:pt x="1245" y="1916"/>
                    </a:lnTo>
                    <a:lnTo>
                      <a:pt x="1245" y="1916"/>
                    </a:lnTo>
                    <a:lnTo>
                      <a:pt x="1251" y="1914"/>
                    </a:lnTo>
                    <a:lnTo>
                      <a:pt x="1256" y="1914"/>
                    </a:lnTo>
                    <a:lnTo>
                      <a:pt x="1256" y="1914"/>
                    </a:lnTo>
                    <a:lnTo>
                      <a:pt x="1260" y="1914"/>
                    </a:lnTo>
                    <a:lnTo>
                      <a:pt x="1263" y="1916"/>
                    </a:lnTo>
                    <a:lnTo>
                      <a:pt x="1263" y="1916"/>
                    </a:lnTo>
                    <a:lnTo>
                      <a:pt x="1269" y="1918"/>
                    </a:lnTo>
                    <a:lnTo>
                      <a:pt x="1274" y="1918"/>
                    </a:lnTo>
                    <a:lnTo>
                      <a:pt x="1285" y="1914"/>
                    </a:lnTo>
                    <a:lnTo>
                      <a:pt x="1285" y="1914"/>
                    </a:lnTo>
                    <a:lnTo>
                      <a:pt x="1289" y="1912"/>
                    </a:lnTo>
                    <a:lnTo>
                      <a:pt x="1291" y="1909"/>
                    </a:lnTo>
                    <a:lnTo>
                      <a:pt x="1294" y="1902"/>
                    </a:lnTo>
                    <a:lnTo>
                      <a:pt x="1294" y="1902"/>
                    </a:lnTo>
                    <a:lnTo>
                      <a:pt x="1298" y="1893"/>
                    </a:lnTo>
                    <a:lnTo>
                      <a:pt x="1300" y="1884"/>
                    </a:lnTo>
                    <a:lnTo>
                      <a:pt x="1300" y="1873"/>
                    </a:lnTo>
                    <a:lnTo>
                      <a:pt x="1300" y="1864"/>
                    </a:lnTo>
                    <a:lnTo>
                      <a:pt x="1300" y="1864"/>
                    </a:lnTo>
                    <a:lnTo>
                      <a:pt x="1298" y="1858"/>
                    </a:lnTo>
                    <a:lnTo>
                      <a:pt x="1298" y="1855"/>
                    </a:lnTo>
                    <a:lnTo>
                      <a:pt x="1298" y="1851"/>
                    </a:lnTo>
                    <a:lnTo>
                      <a:pt x="1298" y="1851"/>
                    </a:lnTo>
                    <a:lnTo>
                      <a:pt x="1303" y="1846"/>
                    </a:lnTo>
                    <a:lnTo>
                      <a:pt x="1309" y="1844"/>
                    </a:lnTo>
                    <a:lnTo>
                      <a:pt x="1309" y="1844"/>
                    </a:lnTo>
                    <a:lnTo>
                      <a:pt x="1318" y="1842"/>
                    </a:lnTo>
                    <a:lnTo>
                      <a:pt x="1319" y="1840"/>
                    </a:lnTo>
                    <a:lnTo>
                      <a:pt x="1321" y="1836"/>
                    </a:lnTo>
                    <a:lnTo>
                      <a:pt x="1321" y="1836"/>
                    </a:lnTo>
                    <a:lnTo>
                      <a:pt x="1321" y="1833"/>
                    </a:lnTo>
                    <a:lnTo>
                      <a:pt x="1319" y="1831"/>
                    </a:lnTo>
                    <a:lnTo>
                      <a:pt x="1314" y="1826"/>
                    </a:lnTo>
                    <a:lnTo>
                      <a:pt x="1314" y="1826"/>
                    </a:lnTo>
                    <a:lnTo>
                      <a:pt x="1307" y="1820"/>
                    </a:lnTo>
                    <a:lnTo>
                      <a:pt x="1303" y="1813"/>
                    </a:lnTo>
                    <a:lnTo>
                      <a:pt x="1303" y="1813"/>
                    </a:lnTo>
                    <a:lnTo>
                      <a:pt x="1301" y="1804"/>
                    </a:lnTo>
                    <a:lnTo>
                      <a:pt x="1300" y="1800"/>
                    </a:lnTo>
                    <a:lnTo>
                      <a:pt x="1300" y="1795"/>
                    </a:lnTo>
                    <a:lnTo>
                      <a:pt x="1300" y="1795"/>
                    </a:lnTo>
                    <a:lnTo>
                      <a:pt x="1301" y="1786"/>
                    </a:lnTo>
                    <a:lnTo>
                      <a:pt x="1307" y="1775"/>
                    </a:lnTo>
                    <a:lnTo>
                      <a:pt x="1307" y="1775"/>
                    </a:lnTo>
                    <a:lnTo>
                      <a:pt x="1312" y="1771"/>
                    </a:lnTo>
                    <a:lnTo>
                      <a:pt x="1318" y="1768"/>
                    </a:lnTo>
                    <a:lnTo>
                      <a:pt x="1323" y="1764"/>
                    </a:lnTo>
                    <a:lnTo>
                      <a:pt x="1327" y="1759"/>
                    </a:lnTo>
                    <a:lnTo>
                      <a:pt x="1327" y="1759"/>
                    </a:lnTo>
                    <a:lnTo>
                      <a:pt x="1329" y="1757"/>
                    </a:lnTo>
                    <a:lnTo>
                      <a:pt x="1327" y="1753"/>
                    </a:lnTo>
                    <a:lnTo>
                      <a:pt x="1323" y="1751"/>
                    </a:lnTo>
                    <a:lnTo>
                      <a:pt x="1314" y="1746"/>
                    </a:lnTo>
                    <a:lnTo>
                      <a:pt x="1314" y="1746"/>
                    </a:lnTo>
                    <a:lnTo>
                      <a:pt x="1310" y="1742"/>
                    </a:lnTo>
                    <a:lnTo>
                      <a:pt x="1309" y="1737"/>
                    </a:lnTo>
                    <a:lnTo>
                      <a:pt x="1305" y="1732"/>
                    </a:lnTo>
                    <a:lnTo>
                      <a:pt x="1301" y="1728"/>
                    </a:lnTo>
                    <a:lnTo>
                      <a:pt x="1301" y="1728"/>
                    </a:lnTo>
                    <a:lnTo>
                      <a:pt x="1298" y="1728"/>
                    </a:lnTo>
                    <a:lnTo>
                      <a:pt x="1294" y="1728"/>
                    </a:lnTo>
                    <a:lnTo>
                      <a:pt x="1291" y="1730"/>
                    </a:lnTo>
                    <a:lnTo>
                      <a:pt x="1287" y="1732"/>
                    </a:lnTo>
                    <a:lnTo>
                      <a:pt x="1287" y="1732"/>
                    </a:lnTo>
                    <a:lnTo>
                      <a:pt x="1280" y="1741"/>
                    </a:lnTo>
                    <a:lnTo>
                      <a:pt x="1274" y="1751"/>
                    </a:lnTo>
                    <a:lnTo>
                      <a:pt x="1274" y="1751"/>
                    </a:lnTo>
                    <a:lnTo>
                      <a:pt x="1272" y="1759"/>
                    </a:lnTo>
                    <a:lnTo>
                      <a:pt x="1271" y="1764"/>
                    </a:lnTo>
                    <a:lnTo>
                      <a:pt x="1269" y="1768"/>
                    </a:lnTo>
                    <a:lnTo>
                      <a:pt x="1269" y="1768"/>
                    </a:lnTo>
                    <a:lnTo>
                      <a:pt x="1263" y="1773"/>
                    </a:lnTo>
                    <a:lnTo>
                      <a:pt x="1256" y="1775"/>
                    </a:lnTo>
                    <a:lnTo>
                      <a:pt x="1256" y="1775"/>
                    </a:lnTo>
                    <a:lnTo>
                      <a:pt x="1249" y="1779"/>
                    </a:lnTo>
                    <a:lnTo>
                      <a:pt x="1242" y="1782"/>
                    </a:lnTo>
                    <a:lnTo>
                      <a:pt x="1238" y="1788"/>
                    </a:lnTo>
                    <a:lnTo>
                      <a:pt x="1236" y="1795"/>
                    </a:lnTo>
                    <a:lnTo>
                      <a:pt x="1236" y="1795"/>
                    </a:lnTo>
                    <a:lnTo>
                      <a:pt x="1236" y="1802"/>
                    </a:lnTo>
                    <a:lnTo>
                      <a:pt x="1234" y="1806"/>
                    </a:lnTo>
                    <a:lnTo>
                      <a:pt x="1231" y="1811"/>
                    </a:lnTo>
                    <a:lnTo>
                      <a:pt x="1225" y="1813"/>
                    </a:lnTo>
                    <a:lnTo>
                      <a:pt x="1225" y="1813"/>
                    </a:lnTo>
                    <a:lnTo>
                      <a:pt x="1213" y="1818"/>
                    </a:lnTo>
                    <a:lnTo>
                      <a:pt x="1213" y="1818"/>
                    </a:lnTo>
                    <a:lnTo>
                      <a:pt x="1207" y="1822"/>
                    </a:lnTo>
                    <a:lnTo>
                      <a:pt x="1204" y="1824"/>
                    </a:lnTo>
                    <a:lnTo>
                      <a:pt x="1200" y="1824"/>
                    </a:lnTo>
                    <a:lnTo>
                      <a:pt x="1200" y="1824"/>
                    </a:lnTo>
                    <a:lnTo>
                      <a:pt x="1186" y="1822"/>
                    </a:lnTo>
                    <a:lnTo>
                      <a:pt x="1180" y="1824"/>
                    </a:lnTo>
                    <a:lnTo>
                      <a:pt x="1176" y="1826"/>
                    </a:lnTo>
                    <a:lnTo>
                      <a:pt x="1175" y="1829"/>
                    </a:lnTo>
                    <a:lnTo>
                      <a:pt x="1175" y="1829"/>
                    </a:lnTo>
                    <a:close/>
                    <a:moveTo>
                      <a:pt x="1258" y="2012"/>
                    </a:moveTo>
                    <a:lnTo>
                      <a:pt x="1258" y="2012"/>
                    </a:lnTo>
                    <a:lnTo>
                      <a:pt x="1260" y="2010"/>
                    </a:lnTo>
                    <a:lnTo>
                      <a:pt x="1260" y="2007"/>
                    </a:lnTo>
                    <a:lnTo>
                      <a:pt x="1258" y="1999"/>
                    </a:lnTo>
                    <a:lnTo>
                      <a:pt x="1258" y="1999"/>
                    </a:lnTo>
                    <a:lnTo>
                      <a:pt x="1258" y="1996"/>
                    </a:lnTo>
                    <a:lnTo>
                      <a:pt x="1256" y="1994"/>
                    </a:lnTo>
                    <a:lnTo>
                      <a:pt x="1256" y="1994"/>
                    </a:lnTo>
                    <a:lnTo>
                      <a:pt x="1254" y="1992"/>
                    </a:lnTo>
                    <a:lnTo>
                      <a:pt x="1251" y="1992"/>
                    </a:lnTo>
                    <a:lnTo>
                      <a:pt x="1245" y="1994"/>
                    </a:lnTo>
                    <a:lnTo>
                      <a:pt x="1245" y="1994"/>
                    </a:lnTo>
                    <a:lnTo>
                      <a:pt x="1242" y="1992"/>
                    </a:lnTo>
                    <a:lnTo>
                      <a:pt x="1238" y="1988"/>
                    </a:lnTo>
                    <a:lnTo>
                      <a:pt x="1234" y="1981"/>
                    </a:lnTo>
                    <a:lnTo>
                      <a:pt x="1234" y="1981"/>
                    </a:lnTo>
                    <a:lnTo>
                      <a:pt x="1231" y="1974"/>
                    </a:lnTo>
                    <a:lnTo>
                      <a:pt x="1227" y="1972"/>
                    </a:lnTo>
                    <a:lnTo>
                      <a:pt x="1224" y="1970"/>
                    </a:lnTo>
                    <a:lnTo>
                      <a:pt x="1224" y="1970"/>
                    </a:lnTo>
                    <a:lnTo>
                      <a:pt x="1216" y="1970"/>
                    </a:lnTo>
                    <a:lnTo>
                      <a:pt x="1211" y="1970"/>
                    </a:lnTo>
                    <a:lnTo>
                      <a:pt x="1211" y="1970"/>
                    </a:lnTo>
                    <a:lnTo>
                      <a:pt x="1207" y="1969"/>
                    </a:lnTo>
                    <a:lnTo>
                      <a:pt x="1205" y="1969"/>
                    </a:lnTo>
                    <a:lnTo>
                      <a:pt x="1205" y="1969"/>
                    </a:lnTo>
                    <a:lnTo>
                      <a:pt x="1204" y="1969"/>
                    </a:lnTo>
                    <a:lnTo>
                      <a:pt x="1202" y="1970"/>
                    </a:lnTo>
                    <a:lnTo>
                      <a:pt x="1200" y="1972"/>
                    </a:lnTo>
                    <a:lnTo>
                      <a:pt x="1198" y="1974"/>
                    </a:lnTo>
                    <a:lnTo>
                      <a:pt x="1198" y="1974"/>
                    </a:lnTo>
                    <a:lnTo>
                      <a:pt x="1193" y="1974"/>
                    </a:lnTo>
                    <a:lnTo>
                      <a:pt x="1187" y="1972"/>
                    </a:lnTo>
                    <a:lnTo>
                      <a:pt x="1178" y="1969"/>
                    </a:lnTo>
                    <a:lnTo>
                      <a:pt x="1178" y="1969"/>
                    </a:lnTo>
                    <a:lnTo>
                      <a:pt x="1175" y="1967"/>
                    </a:lnTo>
                    <a:lnTo>
                      <a:pt x="1171" y="1965"/>
                    </a:lnTo>
                    <a:lnTo>
                      <a:pt x="1171" y="1965"/>
                    </a:lnTo>
                    <a:lnTo>
                      <a:pt x="1166" y="1961"/>
                    </a:lnTo>
                    <a:lnTo>
                      <a:pt x="1160" y="1960"/>
                    </a:lnTo>
                    <a:lnTo>
                      <a:pt x="1160" y="1960"/>
                    </a:lnTo>
                    <a:lnTo>
                      <a:pt x="1157" y="1960"/>
                    </a:lnTo>
                    <a:lnTo>
                      <a:pt x="1155" y="1960"/>
                    </a:lnTo>
                    <a:lnTo>
                      <a:pt x="1148" y="1963"/>
                    </a:lnTo>
                    <a:lnTo>
                      <a:pt x="1148" y="1963"/>
                    </a:lnTo>
                    <a:lnTo>
                      <a:pt x="1142" y="1963"/>
                    </a:lnTo>
                    <a:lnTo>
                      <a:pt x="1138" y="1963"/>
                    </a:lnTo>
                    <a:lnTo>
                      <a:pt x="1138" y="1963"/>
                    </a:lnTo>
                    <a:lnTo>
                      <a:pt x="1129" y="1965"/>
                    </a:lnTo>
                    <a:lnTo>
                      <a:pt x="1129" y="1965"/>
                    </a:lnTo>
                    <a:lnTo>
                      <a:pt x="1126" y="1967"/>
                    </a:lnTo>
                    <a:lnTo>
                      <a:pt x="1124" y="1972"/>
                    </a:lnTo>
                    <a:lnTo>
                      <a:pt x="1124" y="1972"/>
                    </a:lnTo>
                    <a:lnTo>
                      <a:pt x="1124" y="1978"/>
                    </a:lnTo>
                    <a:lnTo>
                      <a:pt x="1128" y="1979"/>
                    </a:lnTo>
                    <a:lnTo>
                      <a:pt x="1137" y="1983"/>
                    </a:lnTo>
                    <a:lnTo>
                      <a:pt x="1137" y="1983"/>
                    </a:lnTo>
                    <a:lnTo>
                      <a:pt x="1148" y="1988"/>
                    </a:lnTo>
                    <a:lnTo>
                      <a:pt x="1153" y="1990"/>
                    </a:lnTo>
                    <a:lnTo>
                      <a:pt x="1160" y="1992"/>
                    </a:lnTo>
                    <a:lnTo>
                      <a:pt x="1160" y="1992"/>
                    </a:lnTo>
                    <a:lnTo>
                      <a:pt x="1173" y="1994"/>
                    </a:lnTo>
                    <a:lnTo>
                      <a:pt x="1186" y="1999"/>
                    </a:lnTo>
                    <a:lnTo>
                      <a:pt x="1186" y="1999"/>
                    </a:lnTo>
                    <a:lnTo>
                      <a:pt x="1193" y="2001"/>
                    </a:lnTo>
                    <a:lnTo>
                      <a:pt x="1198" y="2003"/>
                    </a:lnTo>
                    <a:lnTo>
                      <a:pt x="1213" y="2003"/>
                    </a:lnTo>
                    <a:lnTo>
                      <a:pt x="1213" y="2003"/>
                    </a:lnTo>
                    <a:lnTo>
                      <a:pt x="1225" y="2003"/>
                    </a:lnTo>
                    <a:lnTo>
                      <a:pt x="1231" y="2003"/>
                    </a:lnTo>
                    <a:lnTo>
                      <a:pt x="1236" y="2005"/>
                    </a:lnTo>
                    <a:lnTo>
                      <a:pt x="1236" y="2005"/>
                    </a:lnTo>
                    <a:lnTo>
                      <a:pt x="1247" y="2012"/>
                    </a:lnTo>
                    <a:lnTo>
                      <a:pt x="1252" y="2014"/>
                    </a:lnTo>
                    <a:lnTo>
                      <a:pt x="1256" y="2014"/>
                    </a:lnTo>
                    <a:lnTo>
                      <a:pt x="1258" y="2012"/>
                    </a:lnTo>
                    <a:lnTo>
                      <a:pt x="1258" y="2012"/>
                    </a:lnTo>
                    <a:close/>
                    <a:moveTo>
                      <a:pt x="1204" y="1505"/>
                    </a:moveTo>
                    <a:lnTo>
                      <a:pt x="1204" y="1505"/>
                    </a:lnTo>
                    <a:lnTo>
                      <a:pt x="1207" y="1500"/>
                    </a:lnTo>
                    <a:lnTo>
                      <a:pt x="1207" y="1493"/>
                    </a:lnTo>
                    <a:lnTo>
                      <a:pt x="1207" y="1493"/>
                    </a:lnTo>
                    <a:lnTo>
                      <a:pt x="1207" y="1485"/>
                    </a:lnTo>
                    <a:lnTo>
                      <a:pt x="1207" y="1485"/>
                    </a:lnTo>
                    <a:lnTo>
                      <a:pt x="1209" y="1482"/>
                    </a:lnTo>
                    <a:lnTo>
                      <a:pt x="1209" y="1478"/>
                    </a:lnTo>
                    <a:lnTo>
                      <a:pt x="1207" y="1476"/>
                    </a:lnTo>
                    <a:lnTo>
                      <a:pt x="1207" y="1476"/>
                    </a:lnTo>
                    <a:lnTo>
                      <a:pt x="1205" y="1475"/>
                    </a:lnTo>
                    <a:lnTo>
                      <a:pt x="1202" y="1475"/>
                    </a:lnTo>
                    <a:lnTo>
                      <a:pt x="1195" y="1476"/>
                    </a:lnTo>
                    <a:lnTo>
                      <a:pt x="1195" y="1476"/>
                    </a:lnTo>
                    <a:lnTo>
                      <a:pt x="1191" y="1478"/>
                    </a:lnTo>
                    <a:lnTo>
                      <a:pt x="1191" y="1478"/>
                    </a:lnTo>
                    <a:lnTo>
                      <a:pt x="1182" y="1482"/>
                    </a:lnTo>
                    <a:lnTo>
                      <a:pt x="1178" y="1485"/>
                    </a:lnTo>
                    <a:lnTo>
                      <a:pt x="1175" y="1489"/>
                    </a:lnTo>
                    <a:lnTo>
                      <a:pt x="1173" y="1494"/>
                    </a:lnTo>
                    <a:lnTo>
                      <a:pt x="1173" y="1498"/>
                    </a:lnTo>
                    <a:lnTo>
                      <a:pt x="1175" y="1504"/>
                    </a:lnTo>
                    <a:lnTo>
                      <a:pt x="1178" y="1509"/>
                    </a:lnTo>
                    <a:lnTo>
                      <a:pt x="1178" y="1509"/>
                    </a:lnTo>
                    <a:lnTo>
                      <a:pt x="1180" y="1511"/>
                    </a:lnTo>
                    <a:lnTo>
                      <a:pt x="1184" y="1513"/>
                    </a:lnTo>
                    <a:lnTo>
                      <a:pt x="1191" y="1514"/>
                    </a:lnTo>
                    <a:lnTo>
                      <a:pt x="1198" y="1511"/>
                    </a:lnTo>
                    <a:lnTo>
                      <a:pt x="1204" y="1505"/>
                    </a:lnTo>
                    <a:lnTo>
                      <a:pt x="1204" y="1505"/>
                    </a:lnTo>
                    <a:close/>
                    <a:moveTo>
                      <a:pt x="2389" y="458"/>
                    </a:moveTo>
                    <a:lnTo>
                      <a:pt x="2389" y="458"/>
                    </a:lnTo>
                    <a:lnTo>
                      <a:pt x="2382" y="447"/>
                    </a:lnTo>
                    <a:lnTo>
                      <a:pt x="2373" y="440"/>
                    </a:lnTo>
                    <a:lnTo>
                      <a:pt x="2364" y="434"/>
                    </a:lnTo>
                    <a:lnTo>
                      <a:pt x="2351" y="432"/>
                    </a:lnTo>
                    <a:lnTo>
                      <a:pt x="2351" y="432"/>
                    </a:lnTo>
                    <a:lnTo>
                      <a:pt x="2342" y="431"/>
                    </a:lnTo>
                    <a:lnTo>
                      <a:pt x="2333" y="427"/>
                    </a:lnTo>
                    <a:lnTo>
                      <a:pt x="2324" y="423"/>
                    </a:lnTo>
                    <a:lnTo>
                      <a:pt x="2315" y="418"/>
                    </a:lnTo>
                    <a:lnTo>
                      <a:pt x="2315" y="418"/>
                    </a:lnTo>
                    <a:lnTo>
                      <a:pt x="2275" y="385"/>
                    </a:lnTo>
                    <a:lnTo>
                      <a:pt x="2275" y="385"/>
                    </a:lnTo>
                    <a:lnTo>
                      <a:pt x="2262" y="376"/>
                    </a:lnTo>
                    <a:lnTo>
                      <a:pt x="2250" y="369"/>
                    </a:lnTo>
                    <a:lnTo>
                      <a:pt x="2250" y="369"/>
                    </a:lnTo>
                    <a:lnTo>
                      <a:pt x="2244" y="365"/>
                    </a:lnTo>
                    <a:lnTo>
                      <a:pt x="2241" y="364"/>
                    </a:lnTo>
                    <a:lnTo>
                      <a:pt x="2228" y="362"/>
                    </a:lnTo>
                    <a:lnTo>
                      <a:pt x="2228" y="362"/>
                    </a:lnTo>
                    <a:lnTo>
                      <a:pt x="2210" y="355"/>
                    </a:lnTo>
                    <a:lnTo>
                      <a:pt x="2194" y="349"/>
                    </a:lnTo>
                    <a:lnTo>
                      <a:pt x="2194" y="349"/>
                    </a:lnTo>
                    <a:lnTo>
                      <a:pt x="2177" y="340"/>
                    </a:lnTo>
                    <a:lnTo>
                      <a:pt x="2159" y="335"/>
                    </a:lnTo>
                    <a:lnTo>
                      <a:pt x="2159" y="335"/>
                    </a:lnTo>
                    <a:lnTo>
                      <a:pt x="2150" y="331"/>
                    </a:lnTo>
                    <a:lnTo>
                      <a:pt x="2139" y="331"/>
                    </a:lnTo>
                    <a:lnTo>
                      <a:pt x="2130" y="331"/>
                    </a:lnTo>
                    <a:lnTo>
                      <a:pt x="2121" y="335"/>
                    </a:lnTo>
                    <a:lnTo>
                      <a:pt x="2121" y="335"/>
                    </a:lnTo>
                    <a:lnTo>
                      <a:pt x="2107" y="347"/>
                    </a:lnTo>
                    <a:lnTo>
                      <a:pt x="2098" y="351"/>
                    </a:lnTo>
                    <a:lnTo>
                      <a:pt x="2089" y="353"/>
                    </a:lnTo>
                    <a:lnTo>
                      <a:pt x="2089" y="353"/>
                    </a:lnTo>
                    <a:lnTo>
                      <a:pt x="2081" y="351"/>
                    </a:lnTo>
                    <a:lnTo>
                      <a:pt x="2076" y="349"/>
                    </a:lnTo>
                    <a:lnTo>
                      <a:pt x="2065" y="346"/>
                    </a:lnTo>
                    <a:lnTo>
                      <a:pt x="2065" y="346"/>
                    </a:lnTo>
                    <a:lnTo>
                      <a:pt x="2054" y="344"/>
                    </a:lnTo>
                    <a:lnTo>
                      <a:pt x="2043" y="344"/>
                    </a:lnTo>
                    <a:lnTo>
                      <a:pt x="2024" y="347"/>
                    </a:lnTo>
                    <a:lnTo>
                      <a:pt x="2002" y="353"/>
                    </a:lnTo>
                    <a:lnTo>
                      <a:pt x="1991" y="355"/>
                    </a:lnTo>
                    <a:lnTo>
                      <a:pt x="1982" y="355"/>
                    </a:lnTo>
                    <a:lnTo>
                      <a:pt x="1982" y="355"/>
                    </a:lnTo>
                    <a:lnTo>
                      <a:pt x="1971" y="351"/>
                    </a:lnTo>
                    <a:lnTo>
                      <a:pt x="1964" y="347"/>
                    </a:lnTo>
                    <a:lnTo>
                      <a:pt x="1946" y="335"/>
                    </a:lnTo>
                    <a:lnTo>
                      <a:pt x="1946" y="335"/>
                    </a:lnTo>
                    <a:lnTo>
                      <a:pt x="1929" y="324"/>
                    </a:lnTo>
                    <a:lnTo>
                      <a:pt x="1910" y="317"/>
                    </a:lnTo>
                    <a:lnTo>
                      <a:pt x="1910" y="317"/>
                    </a:lnTo>
                    <a:lnTo>
                      <a:pt x="1900" y="315"/>
                    </a:lnTo>
                    <a:lnTo>
                      <a:pt x="1893" y="313"/>
                    </a:lnTo>
                    <a:lnTo>
                      <a:pt x="1877" y="315"/>
                    </a:lnTo>
                    <a:lnTo>
                      <a:pt x="1861" y="318"/>
                    </a:lnTo>
                    <a:lnTo>
                      <a:pt x="1844" y="322"/>
                    </a:lnTo>
                    <a:lnTo>
                      <a:pt x="1844" y="322"/>
                    </a:lnTo>
                    <a:lnTo>
                      <a:pt x="1824" y="322"/>
                    </a:lnTo>
                    <a:lnTo>
                      <a:pt x="1814" y="322"/>
                    </a:lnTo>
                    <a:lnTo>
                      <a:pt x="1805" y="320"/>
                    </a:lnTo>
                    <a:lnTo>
                      <a:pt x="1805" y="320"/>
                    </a:lnTo>
                    <a:lnTo>
                      <a:pt x="1799" y="318"/>
                    </a:lnTo>
                    <a:lnTo>
                      <a:pt x="1796" y="315"/>
                    </a:lnTo>
                    <a:lnTo>
                      <a:pt x="1794" y="313"/>
                    </a:lnTo>
                    <a:lnTo>
                      <a:pt x="1794" y="309"/>
                    </a:lnTo>
                    <a:lnTo>
                      <a:pt x="1796" y="304"/>
                    </a:lnTo>
                    <a:lnTo>
                      <a:pt x="1796" y="295"/>
                    </a:lnTo>
                    <a:lnTo>
                      <a:pt x="1796" y="295"/>
                    </a:lnTo>
                    <a:lnTo>
                      <a:pt x="1794" y="289"/>
                    </a:lnTo>
                    <a:lnTo>
                      <a:pt x="1788" y="286"/>
                    </a:lnTo>
                    <a:lnTo>
                      <a:pt x="1781" y="282"/>
                    </a:lnTo>
                    <a:lnTo>
                      <a:pt x="1776" y="282"/>
                    </a:lnTo>
                    <a:lnTo>
                      <a:pt x="1776" y="282"/>
                    </a:lnTo>
                    <a:lnTo>
                      <a:pt x="1768" y="282"/>
                    </a:lnTo>
                    <a:lnTo>
                      <a:pt x="1763" y="282"/>
                    </a:lnTo>
                    <a:lnTo>
                      <a:pt x="1759" y="286"/>
                    </a:lnTo>
                    <a:lnTo>
                      <a:pt x="1754" y="291"/>
                    </a:lnTo>
                    <a:lnTo>
                      <a:pt x="1754" y="291"/>
                    </a:lnTo>
                    <a:lnTo>
                      <a:pt x="1748" y="297"/>
                    </a:lnTo>
                    <a:lnTo>
                      <a:pt x="1743" y="298"/>
                    </a:lnTo>
                    <a:lnTo>
                      <a:pt x="1736" y="300"/>
                    </a:lnTo>
                    <a:lnTo>
                      <a:pt x="1729" y="300"/>
                    </a:lnTo>
                    <a:lnTo>
                      <a:pt x="1729" y="300"/>
                    </a:lnTo>
                    <a:lnTo>
                      <a:pt x="1721" y="298"/>
                    </a:lnTo>
                    <a:lnTo>
                      <a:pt x="1718" y="295"/>
                    </a:lnTo>
                    <a:lnTo>
                      <a:pt x="1716" y="288"/>
                    </a:lnTo>
                    <a:lnTo>
                      <a:pt x="1714" y="282"/>
                    </a:lnTo>
                    <a:lnTo>
                      <a:pt x="1714" y="282"/>
                    </a:lnTo>
                    <a:lnTo>
                      <a:pt x="1712" y="277"/>
                    </a:lnTo>
                    <a:lnTo>
                      <a:pt x="1710" y="275"/>
                    </a:lnTo>
                    <a:lnTo>
                      <a:pt x="1703" y="271"/>
                    </a:lnTo>
                    <a:lnTo>
                      <a:pt x="1694" y="268"/>
                    </a:lnTo>
                    <a:lnTo>
                      <a:pt x="1685" y="268"/>
                    </a:lnTo>
                    <a:lnTo>
                      <a:pt x="1685" y="268"/>
                    </a:lnTo>
                    <a:lnTo>
                      <a:pt x="1671" y="266"/>
                    </a:lnTo>
                    <a:lnTo>
                      <a:pt x="1662" y="266"/>
                    </a:lnTo>
                    <a:lnTo>
                      <a:pt x="1654" y="270"/>
                    </a:lnTo>
                    <a:lnTo>
                      <a:pt x="1654" y="270"/>
                    </a:lnTo>
                    <a:lnTo>
                      <a:pt x="1651" y="271"/>
                    </a:lnTo>
                    <a:lnTo>
                      <a:pt x="1651" y="275"/>
                    </a:lnTo>
                    <a:lnTo>
                      <a:pt x="1651" y="275"/>
                    </a:lnTo>
                    <a:lnTo>
                      <a:pt x="1649" y="275"/>
                    </a:lnTo>
                    <a:lnTo>
                      <a:pt x="1651" y="277"/>
                    </a:lnTo>
                    <a:lnTo>
                      <a:pt x="1651" y="277"/>
                    </a:lnTo>
                    <a:lnTo>
                      <a:pt x="1651" y="280"/>
                    </a:lnTo>
                    <a:lnTo>
                      <a:pt x="1651" y="284"/>
                    </a:lnTo>
                    <a:lnTo>
                      <a:pt x="1651" y="284"/>
                    </a:lnTo>
                    <a:lnTo>
                      <a:pt x="1647" y="291"/>
                    </a:lnTo>
                    <a:lnTo>
                      <a:pt x="1645" y="297"/>
                    </a:lnTo>
                    <a:lnTo>
                      <a:pt x="1645" y="297"/>
                    </a:lnTo>
                    <a:lnTo>
                      <a:pt x="1645" y="304"/>
                    </a:lnTo>
                    <a:lnTo>
                      <a:pt x="1643" y="304"/>
                    </a:lnTo>
                    <a:lnTo>
                      <a:pt x="1638" y="304"/>
                    </a:lnTo>
                    <a:lnTo>
                      <a:pt x="1638" y="304"/>
                    </a:lnTo>
                    <a:lnTo>
                      <a:pt x="1633" y="304"/>
                    </a:lnTo>
                    <a:lnTo>
                      <a:pt x="1629" y="302"/>
                    </a:lnTo>
                    <a:lnTo>
                      <a:pt x="1627" y="298"/>
                    </a:lnTo>
                    <a:lnTo>
                      <a:pt x="1624" y="297"/>
                    </a:lnTo>
                    <a:lnTo>
                      <a:pt x="1624" y="297"/>
                    </a:lnTo>
                    <a:lnTo>
                      <a:pt x="1618" y="298"/>
                    </a:lnTo>
                    <a:lnTo>
                      <a:pt x="1616" y="300"/>
                    </a:lnTo>
                    <a:lnTo>
                      <a:pt x="1616" y="304"/>
                    </a:lnTo>
                    <a:lnTo>
                      <a:pt x="1615" y="308"/>
                    </a:lnTo>
                    <a:lnTo>
                      <a:pt x="1615" y="308"/>
                    </a:lnTo>
                    <a:lnTo>
                      <a:pt x="1611" y="309"/>
                    </a:lnTo>
                    <a:lnTo>
                      <a:pt x="1607" y="311"/>
                    </a:lnTo>
                    <a:lnTo>
                      <a:pt x="1604" y="309"/>
                    </a:lnTo>
                    <a:lnTo>
                      <a:pt x="1600" y="308"/>
                    </a:lnTo>
                    <a:lnTo>
                      <a:pt x="1586" y="298"/>
                    </a:lnTo>
                    <a:lnTo>
                      <a:pt x="1586" y="298"/>
                    </a:lnTo>
                    <a:lnTo>
                      <a:pt x="1580" y="295"/>
                    </a:lnTo>
                    <a:lnTo>
                      <a:pt x="1576" y="293"/>
                    </a:lnTo>
                    <a:lnTo>
                      <a:pt x="1573" y="293"/>
                    </a:lnTo>
                    <a:lnTo>
                      <a:pt x="1573" y="293"/>
                    </a:lnTo>
                    <a:lnTo>
                      <a:pt x="1569" y="293"/>
                    </a:lnTo>
                    <a:lnTo>
                      <a:pt x="1567" y="295"/>
                    </a:lnTo>
                    <a:lnTo>
                      <a:pt x="1564" y="298"/>
                    </a:lnTo>
                    <a:lnTo>
                      <a:pt x="1564" y="298"/>
                    </a:lnTo>
                    <a:lnTo>
                      <a:pt x="1557" y="298"/>
                    </a:lnTo>
                    <a:lnTo>
                      <a:pt x="1551" y="297"/>
                    </a:lnTo>
                    <a:lnTo>
                      <a:pt x="1538" y="289"/>
                    </a:lnTo>
                    <a:lnTo>
                      <a:pt x="1538" y="289"/>
                    </a:lnTo>
                    <a:lnTo>
                      <a:pt x="1531" y="288"/>
                    </a:lnTo>
                    <a:lnTo>
                      <a:pt x="1526" y="289"/>
                    </a:lnTo>
                    <a:lnTo>
                      <a:pt x="1522" y="293"/>
                    </a:lnTo>
                    <a:lnTo>
                      <a:pt x="1522" y="297"/>
                    </a:lnTo>
                    <a:lnTo>
                      <a:pt x="1522" y="300"/>
                    </a:lnTo>
                    <a:lnTo>
                      <a:pt x="1522" y="300"/>
                    </a:lnTo>
                    <a:lnTo>
                      <a:pt x="1526" y="306"/>
                    </a:lnTo>
                    <a:lnTo>
                      <a:pt x="1529" y="311"/>
                    </a:lnTo>
                    <a:lnTo>
                      <a:pt x="1531" y="315"/>
                    </a:lnTo>
                    <a:lnTo>
                      <a:pt x="1531" y="317"/>
                    </a:lnTo>
                    <a:lnTo>
                      <a:pt x="1529" y="320"/>
                    </a:lnTo>
                    <a:lnTo>
                      <a:pt x="1528" y="324"/>
                    </a:lnTo>
                    <a:lnTo>
                      <a:pt x="1528" y="324"/>
                    </a:lnTo>
                    <a:lnTo>
                      <a:pt x="1524" y="326"/>
                    </a:lnTo>
                    <a:lnTo>
                      <a:pt x="1520" y="326"/>
                    </a:lnTo>
                    <a:lnTo>
                      <a:pt x="1515" y="324"/>
                    </a:lnTo>
                    <a:lnTo>
                      <a:pt x="1510" y="320"/>
                    </a:lnTo>
                    <a:lnTo>
                      <a:pt x="1506" y="315"/>
                    </a:lnTo>
                    <a:lnTo>
                      <a:pt x="1506" y="315"/>
                    </a:lnTo>
                    <a:lnTo>
                      <a:pt x="1500" y="311"/>
                    </a:lnTo>
                    <a:lnTo>
                      <a:pt x="1495" y="309"/>
                    </a:lnTo>
                    <a:lnTo>
                      <a:pt x="1495" y="309"/>
                    </a:lnTo>
                    <a:lnTo>
                      <a:pt x="1490" y="309"/>
                    </a:lnTo>
                    <a:lnTo>
                      <a:pt x="1486" y="309"/>
                    </a:lnTo>
                    <a:lnTo>
                      <a:pt x="1484" y="306"/>
                    </a:lnTo>
                    <a:lnTo>
                      <a:pt x="1484" y="306"/>
                    </a:lnTo>
                    <a:lnTo>
                      <a:pt x="1484" y="302"/>
                    </a:lnTo>
                    <a:lnTo>
                      <a:pt x="1482" y="297"/>
                    </a:lnTo>
                    <a:lnTo>
                      <a:pt x="1482" y="297"/>
                    </a:lnTo>
                    <a:lnTo>
                      <a:pt x="1479" y="295"/>
                    </a:lnTo>
                    <a:lnTo>
                      <a:pt x="1477" y="293"/>
                    </a:lnTo>
                    <a:lnTo>
                      <a:pt x="1470" y="293"/>
                    </a:lnTo>
                    <a:lnTo>
                      <a:pt x="1470" y="293"/>
                    </a:lnTo>
                    <a:lnTo>
                      <a:pt x="1464" y="291"/>
                    </a:lnTo>
                    <a:lnTo>
                      <a:pt x="1462" y="288"/>
                    </a:lnTo>
                    <a:lnTo>
                      <a:pt x="1461" y="284"/>
                    </a:lnTo>
                    <a:lnTo>
                      <a:pt x="1459" y="279"/>
                    </a:lnTo>
                    <a:lnTo>
                      <a:pt x="1459" y="279"/>
                    </a:lnTo>
                    <a:lnTo>
                      <a:pt x="1453" y="277"/>
                    </a:lnTo>
                    <a:lnTo>
                      <a:pt x="1448" y="275"/>
                    </a:lnTo>
                    <a:lnTo>
                      <a:pt x="1434" y="275"/>
                    </a:lnTo>
                    <a:lnTo>
                      <a:pt x="1426" y="275"/>
                    </a:lnTo>
                    <a:lnTo>
                      <a:pt x="1421" y="273"/>
                    </a:lnTo>
                    <a:lnTo>
                      <a:pt x="1417" y="268"/>
                    </a:lnTo>
                    <a:lnTo>
                      <a:pt x="1417" y="260"/>
                    </a:lnTo>
                    <a:lnTo>
                      <a:pt x="1417" y="260"/>
                    </a:lnTo>
                    <a:lnTo>
                      <a:pt x="1419" y="257"/>
                    </a:lnTo>
                    <a:lnTo>
                      <a:pt x="1421" y="255"/>
                    </a:lnTo>
                    <a:lnTo>
                      <a:pt x="1424" y="253"/>
                    </a:lnTo>
                    <a:lnTo>
                      <a:pt x="1430" y="250"/>
                    </a:lnTo>
                    <a:lnTo>
                      <a:pt x="1432" y="248"/>
                    </a:lnTo>
                    <a:lnTo>
                      <a:pt x="1434" y="246"/>
                    </a:lnTo>
                    <a:lnTo>
                      <a:pt x="1434" y="246"/>
                    </a:lnTo>
                    <a:lnTo>
                      <a:pt x="1434" y="241"/>
                    </a:lnTo>
                    <a:lnTo>
                      <a:pt x="1430" y="235"/>
                    </a:lnTo>
                    <a:lnTo>
                      <a:pt x="1424" y="230"/>
                    </a:lnTo>
                    <a:lnTo>
                      <a:pt x="1419" y="226"/>
                    </a:lnTo>
                    <a:lnTo>
                      <a:pt x="1412" y="222"/>
                    </a:lnTo>
                    <a:lnTo>
                      <a:pt x="1403" y="221"/>
                    </a:lnTo>
                    <a:lnTo>
                      <a:pt x="1397" y="221"/>
                    </a:lnTo>
                    <a:lnTo>
                      <a:pt x="1392" y="222"/>
                    </a:lnTo>
                    <a:lnTo>
                      <a:pt x="1392" y="222"/>
                    </a:lnTo>
                    <a:lnTo>
                      <a:pt x="1388" y="224"/>
                    </a:lnTo>
                    <a:lnTo>
                      <a:pt x="1385" y="228"/>
                    </a:lnTo>
                    <a:lnTo>
                      <a:pt x="1383" y="233"/>
                    </a:lnTo>
                    <a:lnTo>
                      <a:pt x="1381" y="237"/>
                    </a:lnTo>
                    <a:lnTo>
                      <a:pt x="1381" y="237"/>
                    </a:lnTo>
                    <a:lnTo>
                      <a:pt x="1383" y="241"/>
                    </a:lnTo>
                    <a:lnTo>
                      <a:pt x="1385" y="242"/>
                    </a:lnTo>
                    <a:lnTo>
                      <a:pt x="1390" y="244"/>
                    </a:lnTo>
                    <a:lnTo>
                      <a:pt x="1395" y="244"/>
                    </a:lnTo>
                    <a:lnTo>
                      <a:pt x="1401" y="248"/>
                    </a:lnTo>
                    <a:lnTo>
                      <a:pt x="1401" y="248"/>
                    </a:lnTo>
                    <a:lnTo>
                      <a:pt x="1405" y="251"/>
                    </a:lnTo>
                    <a:lnTo>
                      <a:pt x="1403" y="257"/>
                    </a:lnTo>
                    <a:lnTo>
                      <a:pt x="1399" y="260"/>
                    </a:lnTo>
                    <a:lnTo>
                      <a:pt x="1394" y="262"/>
                    </a:lnTo>
                    <a:lnTo>
                      <a:pt x="1394" y="262"/>
                    </a:lnTo>
                    <a:lnTo>
                      <a:pt x="1386" y="262"/>
                    </a:lnTo>
                    <a:lnTo>
                      <a:pt x="1381" y="260"/>
                    </a:lnTo>
                    <a:lnTo>
                      <a:pt x="1367" y="255"/>
                    </a:lnTo>
                    <a:lnTo>
                      <a:pt x="1367" y="255"/>
                    </a:lnTo>
                    <a:lnTo>
                      <a:pt x="1356" y="253"/>
                    </a:lnTo>
                    <a:lnTo>
                      <a:pt x="1345" y="255"/>
                    </a:lnTo>
                    <a:lnTo>
                      <a:pt x="1334" y="255"/>
                    </a:lnTo>
                    <a:lnTo>
                      <a:pt x="1325" y="253"/>
                    </a:lnTo>
                    <a:lnTo>
                      <a:pt x="1325" y="253"/>
                    </a:lnTo>
                    <a:lnTo>
                      <a:pt x="1321" y="251"/>
                    </a:lnTo>
                    <a:lnTo>
                      <a:pt x="1319" y="248"/>
                    </a:lnTo>
                    <a:lnTo>
                      <a:pt x="1316" y="242"/>
                    </a:lnTo>
                    <a:lnTo>
                      <a:pt x="1316" y="242"/>
                    </a:lnTo>
                    <a:lnTo>
                      <a:pt x="1310" y="235"/>
                    </a:lnTo>
                    <a:lnTo>
                      <a:pt x="1303" y="232"/>
                    </a:lnTo>
                    <a:lnTo>
                      <a:pt x="1303" y="232"/>
                    </a:lnTo>
                    <a:lnTo>
                      <a:pt x="1292" y="228"/>
                    </a:lnTo>
                    <a:lnTo>
                      <a:pt x="1281" y="226"/>
                    </a:lnTo>
                    <a:lnTo>
                      <a:pt x="1272" y="226"/>
                    </a:lnTo>
                    <a:lnTo>
                      <a:pt x="1262" y="230"/>
                    </a:lnTo>
                    <a:lnTo>
                      <a:pt x="1262" y="230"/>
                    </a:lnTo>
                    <a:lnTo>
                      <a:pt x="1254" y="232"/>
                    </a:lnTo>
                    <a:lnTo>
                      <a:pt x="1251" y="233"/>
                    </a:lnTo>
                    <a:lnTo>
                      <a:pt x="1243" y="244"/>
                    </a:lnTo>
                    <a:lnTo>
                      <a:pt x="1243" y="244"/>
                    </a:lnTo>
                    <a:lnTo>
                      <a:pt x="1240" y="248"/>
                    </a:lnTo>
                    <a:lnTo>
                      <a:pt x="1236" y="250"/>
                    </a:lnTo>
                    <a:lnTo>
                      <a:pt x="1233" y="248"/>
                    </a:lnTo>
                    <a:lnTo>
                      <a:pt x="1229" y="244"/>
                    </a:lnTo>
                    <a:lnTo>
                      <a:pt x="1229" y="244"/>
                    </a:lnTo>
                    <a:lnTo>
                      <a:pt x="1229" y="241"/>
                    </a:lnTo>
                    <a:lnTo>
                      <a:pt x="1229" y="237"/>
                    </a:lnTo>
                    <a:lnTo>
                      <a:pt x="1227" y="233"/>
                    </a:lnTo>
                    <a:lnTo>
                      <a:pt x="1222" y="233"/>
                    </a:lnTo>
                    <a:lnTo>
                      <a:pt x="1222" y="233"/>
                    </a:lnTo>
                    <a:lnTo>
                      <a:pt x="1220" y="235"/>
                    </a:lnTo>
                    <a:lnTo>
                      <a:pt x="1218" y="237"/>
                    </a:lnTo>
                    <a:lnTo>
                      <a:pt x="1214" y="239"/>
                    </a:lnTo>
                    <a:lnTo>
                      <a:pt x="1213" y="239"/>
                    </a:lnTo>
                    <a:lnTo>
                      <a:pt x="1213" y="239"/>
                    </a:lnTo>
                    <a:lnTo>
                      <a:pt x="1209" y="237"/>
                    </a:lnTo>
                    <a:lnTo>
                      <a:pt x="1207" y="235"/>
                    </a:lnTo>
                    <a:lnTo>
                      <a:pt x="1204" y="232"/>
                    </a:lnTo>
                    <a:lnTo>
                      <a:pt x="1204" y="232"/>
                    </a:lnTo>
                    <a:lnTo>
                      <a:pt x="1198" y="230"/>
                    </a:lnTo>
                    <a:lnTo>
                      <a:pt x="1195" y="232"/>
                    </a:lnTo>
                    <a:lnTo>
                      <a:pt x="1189" y="233"/>
                    </a:lnTo>
                    <a:lnTo>
                      <a:pt x="1186" y="237"/>
                    </a:lnTo>
                    <a:lnTo>
                      <a:pt x="1186" y="237"/>
                    </a:lnTo>
                    <a:lnTo>
                      <a:pt x="1184" y="242"/>
                    </a:lnTo>
                    <a:lnTo>
                      <a:pt x="1186" y="246"/>
                    </a:lnTo>
                    <a:lnTo>
                      <a:pt x="1187" y="250"/>
                    </a:lnTo>
                    <a:lnTo>
                      <a:pt x="1187" y="255"/>
                    </a:lnTo>
                    <a:lnTo>
                      <a:pt x="1187" y="255"/>
                    </a:lnTo>
                    <a:lnTo>
                      <a:pt x="1178" y="253"/>
                    </a:lnTo>
                    <a:lnTo>
                      <a:pt x="1173" y="251"/>
                    </a:lnTo>
                    <a:lnTo>
                      <a:pt x="1173" y="251"/>
                    </a:lnTo>
                    <a:lnTo>
                      <a:pt x="1167" y="253"/>
                    </a:lnTo>
                    <a:lnTo>
                      <a:pt x="1164" y="255"/>
                    </a:lnTo>
                    <a:lnTo>
                      <a:pt x="1160" y="259"/>
                    </a:lnTo>
                    <a:lnTo>
                      <a:pt x="1157" y="259"/>
                    </a:lnTo>
                    <a:lnTo>
                      <a:pt x="1157" y="259"/>
                    </a:lnTo>
                    <a:lnTo>
                      <a:pt x="1153" y="259"/>
                    </a:lnTo>
                    <a:lnTo>
                      <a:pt x="1151" y="257"/>
                    </a:lnTo>
                    <a:lnTo>
                      <a:pt x="1149" y="255"/>
                    </a:lnTo>
                    <a:lnTo>
                      <a:pt x="1149" y="253"/>
                    </a:lnTo>
                    <a:lnTo>
                      <a:pt x="1153" y="248"/>
                    </a:lnTo>
                    <a:lnTo>
                      <a:pt x="1157" y="244"/>
                    </a:lnTo>
                    <a:lnTo>
                      <a:pt x="1157" y="244"/>
                    </a:lnTo>
                    <a:lnTo>
                      <a:pt x="1169" y="239"/>
                    </a:lnTo>
                    <a:lnTo>
                      <a:pt x="1173" y="235"/>
                    </a:lnTo>
                    <a:lnTo>
                      <a:pt x="1178" y="230"/>
                    </a:lnTo>
                    <a:lnTo>
                      <a:pt x="1178" y="230"/>
                    </a:lnTo>
                    <a:lnTo>
                      <a:pt x="1189" y="219"/>
                    </a:lnTo>
                    <a:lnTo>
                      <a:pt x="1195" y="213"/>
                    </a:lnTo>
                    <a:lnTo>
                      <a:pt x="1202" y="210"/>
                    </a:lnTo>
                    <a:lnTo>
                      <a:pt x="1202" y="210"/>
                    </a:lnTo>
                    <a:lnTo>
                      <a:pt x="1211" y="208"/>
                    </a:lnTo>
                    <a:lnTo>
                      <a:pt x="1220" y="208"/>
                    </a:lnTo>
                    <a:lnTo>
                      <a:pt x="1229" y="208"/>
                    </a:lnTo>
                    <a:lnTo>
                      <a:pt x="1238" y="204"/>
                    </a:lnTo>
                    <a:lnTo>
                      <a:pt x="1238" y="204"/>
                    </a:lnTo>
                    <a:lnTo>
                      <a:pt x="1247" y="201"/>
                    </a:lnTo>
                    <a:lnTo>
                      <a:pt x="1251" y="195"/>
                    </a:lnTo>
                    <a:lnTo>
                      <a:pt x="1251" y="190"/>
                    </a:lnTo>
                    <a:lnTo>
                      <a:pt x="1247" y="183"/>
                    </a:lnTo>
                    <a:lnTo>
                      <a:pt x="1247" y="183"/>
                    </a:lnTo>
                    <a:lnTo>
                      <a:pt x="1243" y="177"/>
                    </a:lnTo>
                    <a:lnTo>
                      <a:pt x="1242" y="175"/>
                    </a:lnTo>
                    <a:lnTo>
                      <a:pt x="1242" y="172"/>
                    </a:lnTo>
                    <a:lnTo>
                      <a:pt x="1242" y="172"/>
                    </a:lnTo>
                    <a:lnTo>
                      <a:pt x="1243" y="165"/>
                    </a:lnTo>
                    <a:lnTo>
                      <a:pt x="1243" y="161"/>
                    </a:lnTo>
                    <a:lnTo>
                      <a:pt x="1240" y="156"/>
                    </a:lnTo>
                    <a:lnTo>
                      <a:pt x="1240" y="156"/>
                    </a:lnTo>
                    <a:lnTo>
                      <a:pt x="1234" y="154"/>
                    </a:lnTo>
                    <a:lnTo>
                      <a:pt x="1227" y="150"/>
                    </a:lnTo>
                    <a:lnTo>
                      <a:pt x="1227" y="150"/>
                    </a:lnTo>
                    <a:lnTo>
                      <a:pt x="1225" y="146"/>
                    </a:lnTo>
                    <a:lnTo>
                      <a:pt x="1224" y="143"/>
                    </a:lnTo>
                    <a:lnTo>
                      <a:pt x="1222" y="137"/>
                    </a:lnTo>
                    <a:lnTo>
                      <a:pt x="1218" y="134"/>
                    </a:lnTo>
                    <a:lnTo>
                      <a:pt x="1218" y="134"/>
                    </a:lnTo>
                    <a:lnTo>
                      <a:pt x="1214" y="132"/>
                    </a:lnTo>
                    <a:lnTo>
                      <a:pt x="1211" y="132"/>
                    </a:lnTo>
                    <a:lnTo>
                      <a:pt x="1202" y="136"/>
                    </a:lnTo>
                    <a:lnTo>
                      <a:pt x="1202" y="136"/>
                    </a:lnTo>
                    <a:lnTo>
                      <a:pt x="1191" y="136"/>
                    </a:lnTo>
                    <a:lnTo>
                      <a:pt x="1180" y="137"/>
                    </a:lnTo>
                    <a:lnTo>
                      <a:pt x="1180" y="137"/>
                    </a:lnTo>
                    <a:lnTo>
                      <a:pt x="1175" y="139"/>
                    </a:lnTo>
                    <a:lnTo>
                      <a:pt x="1167" y="143"/>
                    </a:lnTo>
                    <a:lnTo>
                      <a:pt x="1167" y="143"/>
                    </a:lnTo>
                    <a:lnTo>
                      <a:pt x="1162" y="143"/>
                    </a:lnTo>
                    <a:lnTo>
                      <a:pt x="1157" y="141"/>
                    </a:lnTo>
                    <a:lnTo>
                      <a:pt x="1146" y="134"/>
                    </a:lnTo>
                    <a:lnTo>
                      <a:pt x="1129" y="116"/>
                    </a:lnTo>
                    <a:lnTo>
                      <a:pt x="1129" y="116"/>
                    </a:lnTo>
                    <a:lnTo>
                      <a:pt x="1122" y="112"/>
                    </a:lnTo>
                    <a:lnTo>
                      <a:pt x="1115" y="108"/>
                    </a:lnTo>
                    <a:lnTo>
                      <a:pt x="1115" y="108"/>
                    </a:lnTo>
                    <a:lnTo>
                      <a:pt x="1108" y="107"/>
                    </a:lnTo>
                    <a:lnTo>
                      <a:pt x="1099" y="107"/>
                    </a:lnTo>
                    <a:lnTo>
                      <a:pt x="1082" y="110"/>
                    </a:lnTo>
                    <a:lnTo>
                      <a:pt x="1082" y="110"/>
                    </a:lnTo>
                    <a:lnTo>
                      <a:pt x="1066" y="116"/>
                    </a:lnTo>
                    <a:lnTo>
                      <a:pt x="1059" y="119"/>
                    </a:lnTo>
                    <a:lnTo>
                      <a:pt x="1057" y="123"/>
                    </a:lnTo>
                    <a:lnTo>
                      <a:pt x="1057" y="128"/>
                    </a:lnTo>
                    <a:lnTo>
                      <a:pt x="1057" y="128"/>
                    </a:lnTo>
                    <a:lnTo>
                      <a:pt x="1055" y="134"/>
                    </a:lnTo>
                    <a:lnTo>
                      <a:pt x="1057" y="139"/>
                    </a:lnTo>
                    <a:lnTo>
                      <a:pt x="1057" y="139"/>
                    </a:lnTo>
                    <a:lnTo>
                      <a:pt x="1061" y="145"/>
                    </a:lnTo>
                    <a:lnTo>
                      <a:pt x="1061" y="146"/>
                    </a:lnTo>
                    <a:lnTo>
                      <a:pt x="1061" y="148"/>
                    </a:lnTo>
                    <a:lnTo>
                      <a:pt x="1061" y="148"/>
                    </a:lnTo>
                    <a:lnTo>
                      <a:pt x="1057" y="150"/>
                    </a:lnTo>
                    <a:lnTo>
                      <a:pt x="1053" y="150"/>
                    </a:lnTo>
                    <a:lnTo>
                      <a:pt x="1044" y="146"/>
                    </a:lnTo>
                    <a:lnTo>
                      <a:pt x="1035" y="143"/>
                    </a:lnTo>
                    <a:lnTo>
                      <a:pt x="1032" y="141"/>
                    </a:lnTo>
                    <a:lnTo>
                      <a:pt x="1026" y="143"/>
                    </a:lnTo>
                    <a:lnTo>
                      <a:pt x="1026" y="143"/>
                    </a:lnTo>
                    <a:lnTo>
                      <a:pt x="1024" y="145"/>
                    </a:lnTo>
                    <a:lnTo>
                      <a:pt x="1023" y="146"/>
                    </a:lnTo>
                    <a:lnTo>
                      <a:pt x="1021" y="152"/>
                    </a:lnTo>
                    <a:lnTo>
                      <a:pt x="1017" y="156"/>
                    </a:lnTo>
                    <a:lnTo>
                      <a:pt x="1015" y="159"/>
                    </a:lnTo>
                    <a:lnTo>
                      <a:pt x="1012" y="159"/>
                    </a:lnTo>
                    <a:lnTo>
                      <a:pt x="1012" y="159"/>
                    </a:lnTo>
                    <a:lnTo>
                      <a:pt x="1003" y="161"/>
                    </a:lnTo>
                    <a:lnTo>
                      <a:pt x="999" y="157"/>
                    </a:lnTo>
                    <a:lnTo>
                      <a:pt x="995" y="154"/>
                    </a:lnTo>
                    <a:lnTo>
                      <a:pt x="992" y="148"/>
                    </a:lnTo>
                    <a:lnTo>
                      <a:pt x="992" y="148"/>
                    </a:lnTo>
                    <a:lnTo>
                      <a:pt x="986" y="148"/>
                    </a:lnTo>
                    <a:lnTo>
                      <a:pt x="983" y="148"/>
                    </a:lnTo>
                    <a:lnTo>
                      <a:pt x="976" y="156"/>
                    </a:lnTo>
                    <a:lnTo>
                      <a:pt x="976" y="156"/>
                    </a:lnTo>
                    <a:lnTo>
                      <a:pt x="972" y="159"/>
                    </a:lnTo>
                    <a:lnTo>
                      <a:pt x="968" y="159"/>
                    </a:lnTo>
                    <a:lnTo>
                      <a:pt x="959" y="159"/>
                    </a:lnTo>
                    <a:lnTo>
                      <a:pt x="950" y="157"/>
                    </a:lnTo>
                    <a:lnTo>
                      <a:pt x="947" y="157"/>
                    </a:lnTo>
                    <a:lnTo>
                      <a:pt x="941" y="159"/>
                    </a:lnTo>
                    <a:lnTo>
                      <a:pt x="941" y="159"/>
                    </a:lnTo>
                    <a:lnTo>
                      <a:pt x="938" y="163"/>
                    </a:lnTo>
                    <a:lnTo>
                      <a:pt x="932" y="165"/>
                    </a:lnTo>
                    <a:lnTo>
                      <a:pt x="932" y="165"/>
                    </a:lnTo>
                    <a:lnTo>
                      <a:pt x="925" y="163"/>
                    </a:lnTo>
                    <a:lnTo>
                      <a:pt x="916" y="161"/>
                    </a:lnTo>
                    <a:lnTo>
                      <a:pt x="916" y="161"/>
                    </a:lnTo>
                    <a:lnTo>
                      <a:pt x="900" y="159"/>
                    </a:lnTo>
                    <a:lnTo>
                      <a:pt x="881" y="161"/>
                    </a:lnTo>
                    <a:lnTo>
                      <a:pt x="863" y="166"/>
                    </a:lnTo>
                    <a:lnTo>
                      <a:pt x="856" y="170"/>
                    </a:lnTo>
                    <a:lnTo>
                      <a:pt x="849" y="174"/>
                    </a:lnTo>
                    <a:lnTo>
                      <a:pt x="849" y="174"/>
                    </a:lnTo>
                    <a:lnTo>
                      <a:pt x="843" y="179"/>
                    </a:lnTo>
                    <a:lnTo>
                      <a:pt x="842" y="184"/>
                    </a:lnTo>
                    <a:lnTo>
                      <a:pt x="840" y="190"/>
                    </a:lnTo>
                    <a:lnTo>
                      <a:pt x="842" y="195"/>
                    </a:lnTo>
                    <a:lnTo>
                      <a:pt x="847" y="208"/>
                    </a:lnTo>
                    <a:lnTo>
                      <a:pt x="854" y="219"/>
                    </a:lnTo>
                    <a:lnTo>
                      <a:pt x="854" y="219"/>
                    </a:lnTo>
                    <a:lnTo>
                      <a:pt x="856" y="224"/>
                    </a:lnTo>
                    <a:lnTo>
                      <a:pt x="858" y="230"/>
                    </a:lnTo>
                    <a:lnTo>
                      <a:pt x="858" y="232"/>
                    </a:lnTo>
                    <a:lnTo>
                      <a:pt x="856" y="233"/>
                    </a:lnTo>
                    <a:lnTo>
                      <a:pt x="854" y="233"/>
                    </a:lnTo>
                    <a:lnTo>
                      <a:pt x="849" y="233"/>
                    </a:lnTo>
                    <a:lnTo>
                      <a:pt x="849" y="233"/>
                    </a:lnTo>
                    <a:lnTo>
                      <a:pt x="847" y="233"/>
                    </a:lnTo>
                    <a:lnTo>
                      <a:pt x="843" y="232"/>
                    </a:lnTo>
                    <a:lnTo>
                      <a:pt x="840" y="226"/>
                    </a:lnTo>
                    <a:lnTo>
                      <a:pt x="836" y="221"/>
                    </a:lnTo>
                    <a:lnTo>
                      <a:pt x="833" y="219"/>
                    </a:lnTo>
                    <a:lnTo>
                      <a:pt x="831" y="217"/>
                    </a:lnTo>
                    <a:lnTo>
                      <a:pt x="831" y="217"/>
                    </a:lnTo>
                    <a:lnTo>
                      <a:pt x="827" y="217"/>
                    </a:lnTo>
                    <a:lnTo>
                      <a:pt x="824" y="219"/>
                    </a:lnTo>
                    <a:lnTo>
                      <a:pt x="818" y="222"/>
                    </a:lnTo>
                    <a:lnTo>
                      <a:pt x="818" y="222"/>
                    </a:lnTo>
                    <a:lnTo>
                      <a:pt x="809" y="226"/>
                    </a:lnTo>
                    <a:lnTo>
                      <a:pt x="798" y="226"/>
                    </a:lnTo>
                    <a:lnTo>
                      <a:pt x="798" y="226"/>
                    </a:lnTo>
                    <a:lnTo>
                      <a:pt x="787" y="224"/>
                    </a:lnTo>
                    <a:lnTo>
                      <a:pt x="782" y="224"/>
                    </a:lnTo>
                    <a:lnTo>
                      <a:pt x="776" y="226"/>
                    </a:lnTo>
                    <a:lnTo>
                      <a:pt x="776" y="226"/>
                    </a:lnTo>
                    <a:lnTo>
                      <a:pt x="771" y="228"/>
                    </a:lnTo>
                    <a:lnTo>
                      <a:pt x="767" y="232"/>
                    </a:lnTo>
                    <a:lnTo>
                      <a:pt x="764" y="237"/>
                    </a:lnTo>
                    <a:lnTo>
                      <a:pt x="760" y="242"/>
                    </a:lnTo>
                    <a:lnTo>
                      <a:pt x="760" y="248"/>
                    </a:lnTo>
                    <a:lnTo>
                      <a:pt x="760" y="253"/>
                    </a:lnTo>
                    <a:lnTo>
                      <a:pt x="760" y="259"/>
                    </a:lnTo>
                    <a:lnTo>
                      <a:pt x="764" y="264"/>
                    </a:lnTo>
                    <a:lnTo>
                      <a:pt x="764" y="264"/>
                    </a:lnTo>
                    <a:lnTo>
                      <a:pt x="769" y="271"/>
                    </a:lnTo>
                    <a:lnTo>
                      <a:pt x="778" y="277"/>
                    </a:lnTo>
                    <a:lnTo>
                      <a:pt x="786" y="282"/>
                    </a:lnTo>
                    <a:lnTo>
                      <a:pt x="789" y="286"/>
                    </a:lnTo>
                    <a:lnTo>
                      <a:pt x="791" y="289"/>
                    </a:lnTo>
                    <a:lnTo>
                      <a:pt x="791" y="289"/>
                    </a:lnTo>
                    <a:lnTo>
                      <a:pt x="793" y="297"/>
                    </a:lnTo>
                    <a:lnTo>
                      <a:pt x="793" y="304"/>
                    </a:lnTo>
                    <a:lnTo>
                      <a:pt x="795" y="320"/>
                    </a:lnTo>
                    <a:lnTo>
                      <a:pt x="795" y="327"/>
                    </a:lnTo>
                    <a:lnTo>
                      <a:pt x="798" y="333"/>
                    </a:lnTo>
                    <a:lnTo>
                      <a:pt x="804" y="338"/>
                    </a:lnTo>
                    <a:lnTo>
                      <a:pt x="811" y="340"/>
                    </a:lnTo>
                    <a:lnTo>
                      <a:pt x="811" y="340"/>
                    </a:lnTo>
                    <a:lnTo>
                      <a:pt x="818" y="344"/>
                    </a:lnTo>
                    <a:lnTo>
                      <a:pt x="822" y="346"/>
                    </a:lnTo>
                    <a:lnTo>
                      <a:pt x="825" y="349"/>
                    </a:lnTo>
                    <a:lnTo>
                      <a:pt x="825" y="349"/>
                    </a:lnTo>
                    <a:lnTo>
                      <a:pt x="827" y="355"/>
                    </a:lnTo>
                    <a:lnTo>
                      <a:pt x="827" y="358"/>
                    </a:lnTo>
                    <a:lnTo>
                      <a:pt x="825" y="360"/>
                    </a:lnTo>
                    <a:lnTo>
                      <a:pt x="822" y="362"/>
                    </a:lnTo>
                    <a:lnTo>
                      <a:pt x="822" y="362"/>
                    </a:lnTo>
                    <a:lnTo>
                      <a:pt x="818" y="362"/>
                    </a:lnTo>
                    <a:lnTo>
                      <a:pt x="814" y="360"/>
                    </a:lnTo>
                    <a:lnTo>
                      <a:pt x="809" y="356"/>
                    </a:lnTo>
                    <a:lnTo>
                      <a:pt x="804" y="351"/>
                    </a:lnTo>
                    <a:lnTo>
                      <a:pt x="796" y="347"/>
                    </a:lnTo>
                    <a:lnTo>
                      <a:pt x="796" y="347"/>
                    </a:lnTo>
                    <a:lnTo>
                      <a:pt x="786" y="344"/>
                    </a:lnTo>
                    <a:lnTo>
                      <a:pt x="778" y="336"/>
                    </a:lnTo>
                    <a:lnTo>
                      <a:pt x="776" y="331"/>
                    </a:lnTo>
                    <a:lnTo>
                      <a:pt x="775" y="327"/>
                    </a:lnTo>
                    <a:lnTo>
                      <a:pt x="773" y="322"/>
                    </a:lnTo>
                    <a:lnTo>
                      <a:pt x="775" y="315"/>
                    </a:lnTo>
                    <a:lnTo>
                      <a:pt x="775" y="315"/>
                    </a:lnTo>
                    <a:lnTo>
                      <a:pt x="776" y="302"/>
                    </a:lnTo>
                    <a:lnTo>
                      <a:pt x="776" y="295"/>
                    </a:lnTo>
                    <a:lnTo>
                      <a:pt x="775" y="291"/>
                    </a:lnTo>
                    <a:lnTo>
                      <a:pt x="773" y="289"/>
                    </a:lnTo>
                    <a:lnTo>
                      <a:pt x="773" y="289"/>
                    </a:lnTo>
                    <a:lnTo>
                      <a:pt x="769" y="288"/>
                    </a:lnTo>
                    <a:lnTo>
                      <a:pt x="766" y="288"/>
                    </a:lnTo>
                    <a:lnTo>
                      <a:pt x="764" y="288"/>
                    </a:lnTo>
                    <a:lnTo>
                      <a:pt x="760" y="288"/>
                    </a:lnTo>
                    <a:lnTo>
                      <a:pt x="760" y="288"/>
                    </a:lnTo>
                    <a:lnTo>
                      <a:pt x="757" y="286"/>
                    </a:lnTo>
                    <a:lnTo>
                      <a:pt x="755" y="284"/>
                    </a:lnTo>
                    <a:lnTo>
                      <a:pt x="751" y="279"/>
                    </a:lnTo>
                    <a:lnTo>
                      <a:pt x="751" y="279"/>
                    </a:lnTo>
                    <a:lnTo>
                      <a:pt x="746" y="275"/>
                    </a:lnTo>
                    <a:lnTo>
                      <a:pt x="740" y="273"/>
                    </a:lnTo>
                    <a:lnTo>
                      <a:pt x="729" y="271"/>
                    </a:lnTo>
                    <a:lnTo>
                      <a:pt x="729" y="271"/>
                    </a:lnTo>
                    <a:lnTo>
                      <a:pt x="719" y="271"/>
                    </a:lnTo>
                    <a:lnTo>
                      <a:pt x="715" y="273"/>
                    </a:lnTo>
                    <a:lnTo>
                      <a:pt x="713" y="277"/>
                    </a:lnTo>
                    <a:lnTo>
                      <a:pt x="713" y="277"/>
                    </a:lnTo>
                    <a:lnTo>
                      <a:pt x="713" y="280"/>
                    </a:lnTo>
                    <a:lnTo>
                      <a:pt x="715" y="284"/>
                    </a:lnTo>
                    <a:lnTo>
                      <a:pt x="717" y="288"/>
                    </a:lnTo>
                    <a:lnTo>
                      <a:pt x="717" y="291"/>
                    </a:lnTo>
                    <a:lnTo>
                      <a:pt x="717" y="291"/>
                    </a:lnTo>
                    <a:lnTo>
                      <a:pt x="708" y="291"/>
                    </a:lnTo>
                    <a:lnTo>
                      <a:pt x="708" y="291"/>
                    </a:lnTo>
                    <a:lnTo>
                      <a:pt x="704" y="291"/>
                    </a:lnTo>
                    <a:lnTo>
                      <a:pt x="699" y="289"/>
                    </a:lnTo>
                    <a:lnTo>
                      <a:pt x="695" y="288"/>
                    </a:lnTo>
                    <a:lnTo>
                      <a:pt x="691" y="288"/>
                    </a:lnTo>
                    <a:lnTo>
                      <a:pt x="691" y="288"/>
                    </a:lnTo>
                    <a:lnTo>
                      <a:pt x="688" y="288"/>
                    </a:lnTo>
                    <a:lnTo>
                      <a:pt x="684" y="291"/>
                    </a:lnTo>
                    <a:lnTo>
                      <a:pt x="681" y="297"/>
                    </a:lnTo>
                    <a:lnTo>
                      <a:pt x="681" y="300"/>
                    </a:lnTo>
                    <a:lnTo>
                      <a:pt x="681" y="300"/>
                    </a:lnTo>
                    <a:lnTo>
                      <a:pt x="684" y="304"/>
                    </a:lnTo>
                    <a:lnTo>
                      <a:pt x="690" y="306"/>
                    </a:lnTo>
                    <a:lnTo>
                      <a:pt x="695" y="308"/>
                    </a:lnTo>
                    <a:lnTo>
                      <a:pt x="700" y="309"/>
                    </a:lnTo>
                    <a:lnTo>
                      <a:pt x="700" y="309"/>
                    </a:lnTo>
                    <a:lnTo>
                      <a:pt x="704" y="315"/>
                    </a:lnTo>
                    <a:lnTo>
                      <a:pt x="704" y="317"/>
                    </a:lnTo>
                    <a:lnTo>
                      <a:pt x="704" y="318"/>
                    </a:lnTo>
                    <a:lnTo>
                      <a:pt x="699" y="318"/>
                    </a:lnTo>
                    <a:lnTo>
                      <a:pt x="691" y="318"/>
                    </a:lnTo>
                    <a:lnTo>
                      <a:pt x="691" y="318"/>
                    </a:lnTo>
                    <a:lnTo>
                      <a:pt x="686" y="317"/>
                    </a:lnTo>
                    <a:lnTo>
                      <a:pt x="679" y="318"/>
                    </a:lnTo>
                    <a:lnTo>
                      <a:pt x="673" y="318"/>
                    </a:lnTo>
                    <a:lnTo>
                      <a:pt x="668" y="317"/>
                    </a:lnTo>
                    <a:lnTo>
                      <a:pt x="668" y="317"/>
                    </a:lnTo>
                    <a:lnTo>
                      <a:pt x="666" y="315"/>
                    </a:lnTo>
                    <a:lnTo>
                      <a:pt x="664" y="311"/>
                    </a:lnTo>
                    <a:lnTo>
                      <a:pt x="664" y="304"/>
                    </a:lnTo>
                    <a:lnTo>
                      <a:pt x="668" y="286"/>
                    </a:lnTo>
                    <a:lnTo>
                      <a:pt x="670" y="277"/>
                    </a:lnTo>
                    <a:lnTo>
                      <a:pt x="670" y="270"/>
                    </a:lnTo>
                    <a:lnTo>
                      <a:pt x="668" y="264"/>
                    </a:lnTo>
                    <a:lnTo>
                      <a:pt x="666" y="262"/>
                    </a:lnTo>
                    <a:lnTo>
                      <a:pt x="662" y="260"/>
                    </a:lnTo>
                    <a:lnTo>
                      <a:pt x="662" y="260"/>
                    </a:lnTo>
                    <a:lnTo>
                      <a:pt x="659" y="262"/>
                    </a:lnTo>
                    <a:lnTo>
                      <a:pt x="657" y="264"/>
                    </a:lnTo>
                    <a:lnTo>
                      <a:pt x="653" y="270"/>
                    </a:lnTo>
                    <a:lnTo>
                      <a:pt x="653" y="282"/>
                    </a:lnTo>
                    <a:lnTo>
                      <a:pt x="653" y="282"/>
                    </a:lnTo>
                    <a:lnTo>
                      <a:pt x="652" y="291"/>
                    </a:lnTo>
                    <a:lnTo>
                      <a:pt x="650" y="297"/>
                    </a:lnTo>
                    <a:lnTo>
                      <a:pt x="646" y="304"/>
                    </a:lnTo>
                    <a:lnTo>
                      <a:pt x="643" y="311"/>
                    </a:lnTo>
                    <a:lnTo>
                      <a:pt x="643" y="311"/>
                    </a:lnTo>
                    <a:lnTo>
                      <a:pt x="643" y="317"/>
                    </a:lnTo>
                    <a:lnTo>
                      <a:pt x="644" y="322"/>
                    </a:lnTo>
                    <a:lnTo>
                      <a:pt x="646" y="327"/>
                    </a:lnTo>
                    <a:lnTo>
                      <a:pt x="650" y="333"/>
                    </a:lnTo>
                    <a:lnTo>
                      <a:pt x="650" y="333"/>
                    </a:lnTo>
                    <a:lnTo>
                      <a:pt x="650" y="338"/>
                    </a:lnTo>
                    <a:lnTo>
                      <a:pt x="648" y="344"/>
                    </a:lnTo>
                    <a:lnTo>
                      <a:pt x="648" y="349"/>
                    </a:lnTo>
                    <a:lnTo>
                      <a:pt x="650" y="355"/>
                    </a:lnTo>
                    <a:lnTo>
                      <a:pt x="650" y="355"/>
                    </a:lnTo>
                    <a:lnTo>
                      <a:pt x="657" y="358"/>
                    </a:lnTo>
                    <a:lnTo>
                      <a:pt x="662" y="360"/>
                    </a:lnTo>
                    <a:lnTo>
                      <a:pt x="677" y="360"/>
                    </a:lnTo>
                    <a:lnTo>
                      <a:pt x="677" y="360"/>
                    </a:lnTo>
                    <a:lnTo>
                      <a:pt x="684" y="362"/>
                    </a:lnTo>
                    <a:lnTo>
                      <a:pt x="691" y="367"/>
                    </a:lnTo>
                    <a:lnTo>
                      <a:pt x="700" y="374"/>
                    </a:lnTo>
                    <a:lnTo>
                      <a:pt x="709" y="384"/>
                    </a:lnTo>
                    <a:lnTo>
                      <a:pt x="719" y="393"/>
                    </a:lnTo>
                    <a:lnTo>
                      <a:pt x="722" y="402"/>
                    </a:lnTo>
                    <a:lnTo>
                      <a:pt x="722" y="407"/>
                    </a:lnTo>
                    <a:lnTo>
                      <a:pt x="722" y="411"/>
                    </a:lnTo>
                    <a:lnTo>
                      <a:pt x="720" y="414"/>
                    </a:lnTo>
                    <a:lnTo>
                      <a:pt x="717" y="416"/>
                    </a:lnTo>
                    <a:lnTo>
                      <a:pt x="717" y="416"/>
                    </a:lnTo>
                    <a:lnTo>
                      <a:pt x="713" y="418"/>
                    </a:lnTo>
                    <a:lnTo>
                      <a:pt x="711" y="418"/>
                    </a:lnTo>
                    <a:lnTo>
                      <a:pt x="706" y="414"/>
                    </a:lnTo>
                    <a:lnTo>
                      <a:pt x="702" y="409"/>
                    </a:lnTo>
                    <a:lnTo>
                      <a:pt x="700" y="403"/>
                    </a:lnTo>
                    <a:lnTo>
                      <a:pt x="700" y="403"/>
                    </a:lnTo>
                    <a:lnTo>
                      <a:pt x="697" y="396"/>
                    </a:lnTo>
                    <a:lnTo>
                      <a:pt x="693" y="389"/>
                    </a:lnTo>
                    <a:lnTo>
                      <a:pt x="690" y="384"/>
                    </a:lnTo>
                    <a:lnTo>
                      <a:pt x="682" y="380"/>
                    </a:lnTo>
                    <a:lnTo>
                      <a:pt x="682" y="380"/>
                    </a:lnTo>
                    <a:lnTo>
                      <a:pt x="677" y="378"/>
                    </a:lnTo>
                    <a:lnTo>
                      <a:pt x="671" y="380"/>
                    </a:lnTo>
                    <a:lnTo>
                      <a:pt x="666" y="382"/>
                    </a:lnTo>
                    <a:lnTo>
                      <a:pt x="662" y="387"/>
                    </a:lnTo>
                    <a:lnTo>
                      <a:pt x="662" y="387"/>
                    </a:lnTo>
                    <a:lnTo>
                      <a:pt x="661" y="393"/>
                    </a:lnTo>
                    <a:lnTo>
                      <a:pt x="661" y="398"/>
                    </a:lnTo>
                    <a:lnTo>
                      <a:pt x="661" y="411"/>
                    </a:lnTo>
                    <a:lnTo>
                      <a:pt x="661" y="411"/>
                    </a:lnTo>
                    <a:lnTo>
                      <a:pt x="661" y="414"/>
                    </a:lnTo>
                    <a:lnTo>
                      <a:pt x="659" y="420"/>
                    </a:lnTo>
                    <a:lnTo>
                      <a:pt x="652" y="427"/>
                    </a:lnTo>
                    <a:lnTo>
                      <a:pt x="646" y="432"/>
                    </a:lnTo>
                    <a:lnTo>
                      <a:pt x="641" y="441"/>
                    </a:lnTo>
                    <a:lnTo>
                      <a:pt x="641" y="441"/>
                    </a:lnTo>
                    <a:lnTo>
                      <a:pt x="637" y="449"/>
                    </a:lnTo>
                    <a:lnTo>
                      <a:pt x="637" y="452"/>
                    </a:lnTo>
                    <a:lnTo>
                      <a:pt x="633" y="454"/>
                    </a:lnTo>
                    <a:lnTo>
                      <a:pt x="633" y="454"/>
                    </a:lnTo>
                    <a:lnTo>
                      <a:pt x="628" y="458"/>
                    </a:lnTo>
                    <a:lnTo>
                      <a:pt x="621" y="459"/>
                    </a:lnTo>
                    <a:lnTo>
                      <a:pt x="621" y="459"/>
                    </a:lnTo>
                    <a:lnTo>
                      <a:pt x="615" y="459"/>
                    </a:lnTo>
                    <a:lnTo>
                      <a:pt x="608" y="458"/>
                    </a:lnTo>
                    <a:lnTo>
                      <a:pt x="603" y="456"/>
                    </a:lnTo>
                    <a:lnTo>
                      <a:pt x="599" y="450"/>
                    </a:lnTo>
                    <a:lnTo>
                      <a:pt x="599" y="450"/>
                    </a:lnTo>
                    <a:lnTo>
                      <a:pt x="599" y="447"/>
                    </a:lnTo>
                    <a:lnTo>
                      <a:pt x="603" y="441"/>
                    </a:lnTo>
                    <a:lnTo>
                      <a:pt x="610" y="434"/>
                    </a:lnTo>
                    <a:lnTo>
                      <a:pt x="610" y="434"/>
                    </a:lnTo>
                    <a:lnTo>
                      <a:pt x="617" y="425"/>
                    </a:lnTo>
                    <a:lnTo>
                      <a:pt x="624" y="418"/>
                    </a:lnTo>
                    <a:lnTo>
                      <a:pt x="628" y="409"/>
                    </a:lnTo>
                    <a:lnTo>
                      <a:pt x="630" y="398"/>
                    </a:lnTo>
                    <a:lnTo>
                      <a:pt x="630" y="398"/>
                    </a:lnTo>
                    <a:lnTo>
                      <a:pt x="626" y="382"/>
                    </a:lnTo>
                    <a:lnTo>
                      <a:pt x="624" y="367"/>
                    </a:lnTo>
                    <a:lnTo>
                      <a:pt x="624" y="367"/>
                    </a:lnTo>
                    <a:lnTo>
                      <a:pt x="624" y="358"/>
                    </a:lnTo>
                    <a:lnTo>
                      <a:pt x="626" y="347"/>
                    </a:lnTo>
                    <a:lnTo>
                      <a:pt x="628" y="338"/>
                    </a:lnTo>
                    <a:lnTo>
                      <a:pt x="628" y="327"/>
                    </a:lnTo>
                    <a:lnTo>
                      <a:pt x="628" y="327"/>
                    </a:lnTo>
                    <a:lnTo>
                      <a:pt x="623" y="320"/>
                    </a:lnTo>
                    <a:lnTo>
                      <a:pt x="621" y="315"/>
                    </a:lnTo>
                    <a:lnTo>
                      <a:pt x="621" y="311"/>
                    </a:lnTo>
                    <a:lnTo>
                      <a:pt x="621" y="311"/>
                    </a:lnTo>
                    <a:lnTo>
                      <a:pt x="624" y="306"/>
                    </a:lnTo>
                    <a:lnTo>
                      <a:pt x="624" y="306"/>
                    </a:lnTo>
                    <a:lnTo>
                      <a:pt x="628" y="291"/>
                    </a:lnTo>
                    <a:lnTo>
                      <a:pt x="628" y="291"/>
                    </a:lnTo>
                    <a:lnTo>
                      <a:pt x="630" y="277"/>
                    </a:lnTo>
                    <a:lnTo>
                      <a:pt x="630" y="270"/>
                    </a:lnTo>
                    <a:lnTo>
                      <a:pt x="626" y="262"/>
                    </a:lnTo>
                    <a:lnTo>
                      <a:pt x="626" y="262"/>
                    </a:lnTo>
                    <a:lnTo>
                      <a:pt x="623" y="257"/>
                    </a:lnTo>
                    <a:lnTo>
                      <a:pt x="617" y="253"/>
                    </a:lnTo>
                    <a:lnTo>
                      <a:pt x="610" y="251"/>
                    </a:lnTo>
                    <a:lnTo>
                      <a:pt x="603" y="250"/>
                    </a:lnTo>
                    <a:lnTo>
                      <a:pt x="595" y="248"/>
                    </a:lnTo>
                    <a:lnTo>
                      <a:pt x="588" y="250"/>
                    </a:lnTo>
                    <a:lnTo>
                      <a:pt x="581" y="251"/>
                    </a:lnTo>
                    <a:lnTo>
                      <a:pt x="574" y="253"/>
                    </a:lnTo>
                    <a:lnTo>
                      <a:pt x="574" y="253"/>
                    </a:lnTo>
                    <a:lnTo>
                      <a:pt x="570" y="257"/>
                    </a:lnTo>
                    <a:lnTo>
                      <a:pt x="567" y="260"/>
                    </a:lnTo>
                    <a:lnTo>
                      <a:pt x="565" y="266"/>
                    </a:lnTo>
                    <a:lnTo>
                      <a:pt x="563" y="271"/>
                    </a:lnTo>
                    <a:lnTo>
                      <a:pt x="563" y="282"/>
                    </a:lnTo>
                    <a:lnTo>
                      <a:pt x="563" y="293"/>
                    </a:lnTo>
                    <a:lnTo>
                      <a:pt x="563" y="293"/>
                    </a:lnTo>
                    <a:lnTo>
                      <a:pt x="557" y="293"/>
                    </a:lnTo>
                    <a:lnTo>
                      <a:pt x="552" y="295"/>
                    </a:lnTo>
                    <a:lnTo>
                      <a:pt x="548" y="295"/>
                    </a:lnTo>
                    <a:lnTo>
                      <a:pt x="543" y="298"/>
                    </a:lnTo>
                    <a:lnTo>
                      <a:pt x="543" y="298"/>
                    </a:lnTo>
                    <a:lnTo>
                      <a:pt x="541" y="304"/>
                    </a:lnTo>
                    <a:lnTo>
                      <a:pt x="539" y="309"/>
                    </a:lnTo>
                    <a:lnTo>
                      <a:pt x="541" y="315"/>
                    </a:lnTo>
                    <a:lnTo>
                      <a:pt x="545" y="322"/>
                    </a:lnTo>
                    <a:lnTo>
                      <a:pt x="545" y="322"/>
                    </a:lnTo>
                    <a:lnTo>
                      <a:pt x="547" y="329"/>
                    </a:lnTo>
                    <a:lnTo>
                      <a:pt x="548" y="338"/>
                    </a:lnTo>
                    <a:lnTo>
                      <a:pt x="548" y="338"/>
                    </a:lnTo>
                    <a:lnTo>
                      <a:pt x="550" y="346"/>
                    </a:lnTo>
                    <a:lnTo>
                      <a:pt x="554" y="351"/>
                    </a:lnTo>
                    <a:lnTo>
                      <a:pt x="559" y="355"/>
                    </a:lnTo>
                    <a:lnTo>
                      <a:pt x="563" y="360"/>
                    </a:lnTo>
                    <a:lnTo>
                      <a:pt x="563" y="360"/>
                    </a:lnTo>
                    <a:lnTo>
                      <a:pt x="565" y="365"/>
                    </a:lnTo>
                    <a:lnTo>
                      <a:pt x="565" y="373"/>
                    </a:lnTo>
                    <a:lnTo>
                      <a:pt x="565" y="378"/>
                    </a:lnTo>
                    <a:lnTo>
                      <a:pt x="561" y="384"/>
                    </a:lnTo>
                    <a:lnTo>
                      <a:pt x="561" y="384"/>
                    </a:lnTo>
                    <a:lnTo>
                      <a:pt x="557" y="385"/>
                    </a:lnTo>
                    <a:lnTo>
                      <a:pt x="552" y="385"/>
                    </a:lnTo>
                    <a:lnTo>
                      <a:pt x="543" y="384"/>
                    </a:lnTo>
                    <a:lnTo>
                      <a:pt x="543" y="384"/>
                    </a:lnTo>
                    <a:lnTo>
                      <a:pt x="534" y="380"/>
                    </a:lnTo>
                    <a:lnTo>
                      <a:pt x="534" y="380"/>
                    </a:lnTo>
                    <a:lnTo>
                      <a:pt x="532" y="391"/>
                    </a:lnTo>
                    <a:lnTo>
                      <a:pt x="525" y="398"/>
                    </a:lnTo>
                    <a:lnTo>
                      <a:pt x="514" y="405"/>
                    </a:lnTo>
                    <a:lnTo>
                      <a:pt x="500" y="412"/>
                    </a:lnTo>
                    <a:lnTo>
                      <a:pt x="500" y="412"/>
                    </a:lnTo>
                    <a:lnTo>
                      <a:pt x="472" y="420"/>
                    </a:lnTo>
                    <a:lnTo>
                      <a:pt x="462" y="425"/>
                    </a:lnTo>
                    <a:lnTo>
                      <a:pt x="451" y="431"/>
                    </a:lnTo>
                    <a:lnTo>
                      <a:pt x="443" y="440"/>
                    </a:lnTo>
                    <a:lnTo>
                      <a:pt x="438" y="449"/>
                    </a:lnTo>
                    <a:lnTo>
                      <a:pt x="436" y="461"/>
                    </a:lnTo>
                    <a:lnTo>
                      <a:pt x="440" y="474"/>
                    </a:lnTo>
                    <a:lnTo>
                      <a:pt x="440" y="474"/>
                    </a:lnTo>
                    <a:lnTo>
                      <a:pt x="445" y="497"/>
                    </a:lnTo>
                    <a:lnTo>
                      <a:pt x="451" y="521"/>
                    </a:lnTo>
                    <a:lnTo>
                      <a:pt x="452" y="545"/>
                    </a:lnTo>
                    <a:lnTo>
                      <a:pt x="452" y="568"/>
                    </a:lnTo>
                    <a:lnTo>
                      <a:pt x="452" y="568"/>
                    </a:lnTo>
                    <a:lnTo>
                      <a:pt x="449" y="601"/>
                    </a:lnTo>
                    <a:lnTo>
                      <a:pt x="449" y="615"/>
                    </a:lnTo>
                    <a:lnTo>
                      <a:pt x="451" y="633"/>
                    </a:lnTo>
                    <a:lnTo>
                      <a:pt x="451" y="633"/>
                    </a:lnTo>
                    <a:lnTo>
                      <a:pt x="449" y="637"/>
                    </a:lnTo>
                    <a:lnTo>
                      <a:pt x="447" y="640"/>
                    </a:lnTo>
                    <a:lnTo>
                      <a:pt x="445" y="644"/>
                    </a:lnTo>
                    <a:lnTo>
                      <a:pt x="447" y="649"/>
                    </a:lnTo>
                    <a:lnTo>
                      <a:pt x="447" y="649"/>
                    </a:lnTo>
                    <a:lnTo>
                      <a:pt x="451" y="653"/>
                    </a:lnTo>
                    <a:lnTo>
                      <a:pt x="458" y="655"/>
                    </a:lnTo>
                    <a:lnTo>
                      <a:pt x="463" y="657"/>
                    </a:lnTo>
                    <a:lnTo>
                      <a:pt x="465" y="659"/>
                    </a:lnTo>
                    <a:lnTo>
                      <a:pt x="467" y="662"/>
                    </a:lnTo>
                    <a:lnTo>
                      <a:pt x="467" y="662"/>
                    </a:lnTo>
                    <a:lnTo>
                      <a:pt x="469" y="668"/>
                    </a:lnTo>
                    <a:lnTo>
                      <a:pt x="467" y="673"/>
                    </a:lnTo>
                    <a:lnTo>
                      <a:pt x="463" y="678"/>
                    </a:lnTo>
                    <a:lnTo>
                      <a:pt x="460" y="686"/>
                    </a:lnTo>
                    <a:lnTo>
                      <a:pt x="449" y="697"/>
                    </a:lnTo>
                    <a:lnTo>
                      <a:pt x="440" y="704"/>
                    </a:lnTo>
                    <a:lnTo>
                      <a:pt x="440" y="704"/>
                    </a:lnTo>
                    <a:lnTo>
                      <a:pt x="433" y="706"/>
                    </a:lnTo>
                    <a:lnTo>
                      <a:pt x="425" y="707"/>
                    </a:lnTo>
                    <a:lnTo>
                      <a:pt x="418" y="709"/>
                    </a:lnTo>
                    <a:lnTo>
                      <a:pt x="416" y="711"/>
                    </a:lnTo>
                    <a:lnTo>
                      <a:pt x="416" y="715"/>
                    </a:lnTo>
                    <a:lnTo>
                      <a:pt x="422" y="729"/>
                    </a:lnTo>
                    <a:lnTo>
                      <a:pt x="422" y="729"/>
                    </a:lnTo>
                    <a:lnTo>
                      <a:pt x="425" y="740"/>
                    </a:lnTo>
                    <a:lnTo>
                      <a:pt x="431" y="753"/>
                    </a:lnTo>
                    <a:lnTo>
                      <a:pt x="434" y="758"/>
                    </a:lnTo>
                    <a:lnTo>
                      <a:pt x="438" y="762"/>
                    </a:lnTo>
                    <a:lnTo>
                      <a:pt x="443" y="762"/>
                    </a:lnTo>
                    <a:lnTo>
                      <a:pt x="451" y="762"/>
                    </a:lnTo>
                    <a:lnTo>
                      <a:pt x="451" y="762"/>
                    </a:lnTo>
                    <a:lnTo>
                      <a:pt x="454" y="758"/>
                    </a:lnTo>
                    <a:lnTo>
                      <a:pt x="456" y="753"/>
                    </a:lnTo>
                    <a:lnTo>
                      <a:pt x="460" y="744"/>
                    </a:lnTo>
                    <a:lnTo>
                      <a:pt x="462" y="738"/>
                    </a:lnTo>
                    <a:lnTo>
                      <a:pt x="465" y="735"/>
                    </a:lnTo>
                    <a:lnTo>
                      <a:pt x="471" y="731"/>
                    </a:lnTo>
                    <a:lnTo>
                      <a:pt x="478" y="731"/>
                    </a:lnTo>
                    <a:lnTo>
                      <a:pt x="478" y="731"/>
                    </a:lnTo>
                    <a:lnTo>
                      <a:pt x="483" y="733"/>
                    </a:lnTo>
                    <a:lnTo>
                      <a:pt x="489" y="735"/>
                    </a:lnTo>
                    <a:lnTo>
                      <a:pt x="490" y="738"/>
                    </a:lnTo>
                    <a:lnTo>
                      <a:pt x="490" y="742"/>
                    </a:lnTo>
                    <a:lnTo>
                      <a:pt x="490" y="753"/>
                    </a:lnTo>
                    <a:lnTo>
                      <a:pt x="489" y="762"/>
                    </a:lnTo>
                    <a:lnTo>
                      <a:pt x="489" y="762"/>
                    </a:lnTo>
                    <a:lnTo>
                      <a:pt x="483" y="782"/>
                    </a:lnTo>
                    <a:lnTo>
                      <a:pt x="481" y="792"/>
                    </a:lnTo>
                    <a:lnTo>
                      <a:pt x="481" y="801"/>
                    </a:lnTo>
                    <a:lnTo>
                      <a:pt x="481" y="801"/>
                    </a:lnTo>
                    <a:lnTo>
                      <a:pt x="483" y="805"/>
                    </a:lnTo>
                    <a:lnTo>
                      <a:pt x="485" y="807"/>
                    </a:lnTo>
                    <a:lnTo>
                      <a:pt x="492" y="809"/>
                    </a:lnTo>
                    <a:lnTo>
                      <a:pt x="494" y="811"/>
                    </a:lnTo>
                    <a:lnTo>
                      <a:pt x="496" y="812"/>
                    </a:lnTo>
                    <a:lnTo>
                      <a:pt x="496" y="814"/>
                    </a:lnTo>
                    <a:lnTo>
                      <a:pt x="494" y="820"/>
                    </a:lnTo>
                    <a:lnTo>
                      <a:pt x="494" y="820"/>
                    </a:lnTo>
                    <a:lnTo>
                      <a:pt x="490" y="821"/>
                    </a:lnTo>
                    <a:lnTo>
                      <a:pt x="485" y="823"/>
                    </a:lnTo>
                    <a:lnTo>
                      <a:pt x="478" y="825"/>
                    </a:lnTo>
                    <a:lnTo>
                      <a:pt x="474" y="829"/>
                    </a:lnTo>
                    <a:lnTo>
                      <a:pt x="474" y="829"/>
                    </a:lnTo>
                    <a:lnTo>
                      <a:pt x="469" y="834"/>
                    </a:lnTo>
                    <a:lnTo>
                      <a:pt x="465" y="839"/>
                    </a:lnTo>
                    <a:lnTo>
                      <a:pt x="462" y="849"/>
                    </a:lnTo>
                    <a:lnTo>
                      <a:pt x="458" y="850"/>
                    </a:lnTo>
                    <a:lnTo>
                      <a:pt x="452" y="850"/>
                    </a:lnTo>
                    <a:lnTo>
                      <a:pt x="447" y="849"/>
                    </a:lnTo>
                    <a:lnTo>
                      <a:pt x="436" y="843"/>
                    </a:lnTo>
                    <a:lnTo>
                      <a:pt x="436" y="843"/>
                    </a:lnTo>
                    <a:lnTo>
                      <a:pt x="424" y="834"/>
                    </a:lnTo>
                    <a:lnTo>
                      <a:pt x="413" y="823"/>
                    </a:lnTo>
                    <a:lnTo>
                      <a:pt x="400" y="814"/>
                    </a:lnTo>
                    <a:lnTo>
                      <a:pt x="395" y="811"/>
                    </a:lnTo>
                    <a:lnTo>
                      <a:pt x="387" y="807"/>
                    </a:lnTo>
                    <a:lnTo>
                      <a:pt x="387" y="807"/>
                    </a:lnTo>
                    <a:lnTo>
                      <a:pt x="380" y="807"/>
                    </a:lnTo>
                    <a:lnTo>
                      <a:pt x="375" y="807"/>
                    </a:lnTo>
                    <a:lnTo>
                      <a:pt x="362" y="807"/>
                    </a:lnTo>
                    <a:lnTo>
                      <a:pt x="347" y="809"/>
                    </a:lnTo>
                    <a:lnTo>
                      <a:pt x="342" y="809"/>
                    </a:lnTo>
                    <a:lnTo>
                      <a:pt x="333" y="807"/>
                    </a:lnTo>
                    <a:lnTo>
                      <a:pt x="333" y="807"/>
                    </a:lnTo>
                    <a:lnTo>
                      <a:pt x="320" y="803"/>
                    </a:lnTo>
                    <a:lnTo>
                      <a:pt x="309" y="801"/>
                    </a:lnTo>
                    <a:lnTo>
                      <a:pt x="306" y="801"/>
                    </a:lnTo>
                    <a:lnTo>
                      <a:pt x="302" y="803"/>
                    </a:lnTo>
                    <a:lnTo>
                      <a:pt x="299" y="807"/>
                    </a:lnTo>
                    <a:lnTo>
                      <a:pt x="295" y="814"/>
                    </a:lnTo>
                    <a:lnTo>
                      <a:pt x="295" y="814"/>
                    </a:lnTo>
                    <a:lnTo>
                      <a:pt x="293" y="825"/>
                    </a:lnTo>
                    <a:lnTo>
                      <a:pt x="293" y="834"/>
                    </a:lnTo>
                    <a:lnTo>
                      <a:pt x="300" y="852"/>
                    </a:lnTo>
                    <a:lnTo>
                      <a:pt x="300" y="852"/>
                    </a:lnTo>
                    <a:lnTo>
                      <a:pt x="300" y="863"/>
                    </a:lnTo>
                    <a:lnTo>
                      <a:pt x="299" y="872"/>
                    </a:lnTo>
                    <a:lnTo>
                      <a:pt x="299" y="883"/>
                    </a:lnTo>
                    <a:lnTo>
                      <a:pt x="299" y="892"/>
                    </a:lnTo>
                    <a:lnTo>
                      <a:pt x="299" y="892"/>
                    </a:lnTo>
                    <a:lnTo>
                      <a:pt x="302" y="901"/>
                    </a:lnTo>
                    <a:lnTo>
                      <a:pt x="306" y="910"/>
                    </a:lnTo>
                    <a:lnTo>
                      <a:pt x="309" y="917"/>
                    </a:lnTo>
                    <a:lnTo>
                      <a:pt x="311" y="928"/>
                    </a:lnTo>
                    <a:lnTo>
                      <a:pt x="311" y="928"/>
                    </a:lnTo>
                    <a:lnTo>
                      <a:pt x="309" y="943"/>
                    </a:lnTo>
                    <a:lnTo>
                      <a:pt x="309" y="959"/>
                    </a:lnTo>
                    <a:lnTo>
                      <a:pt x="309" y="959"/>
                    </a:lnTo>
                    <a:lnTo>
                      <a:pt x="320" y="964"/>
                    </a:lnTo>
                    <a:lnTo>
                      <a:pt x="331" y="973"/>
                    </a:lnTo>
                    <a:lnTo>
                      <a:pt x="340" y="984"/>
                    </a:lnTo>
                    <a:lnTo>
                      <a:pt x="349" y="993"/>
                    </a:lnTo>
                    <a:lnTo>
                      <a:pt x="353" y="999"/>
                    </a:lnTo>
                    <a:lnTo>
                      <a:pt x="353" y="999"/>
                    </a:lnTo>
                    <a:lnTo>
                      <a:pt x="349" y="1002"/>
                    </a:lnTo>
                    <a:lnTo>
                      <a:pt x="346" y="1004"/>
                    </a:lnTo>
                    <a:lnTo>
                      <a:pt x="340" y="1004"/>
                    </a:lnTo>
                    <a:lnTo>
                      <a:pt x="333" y="1004"/>
                    </a:lnTo>
                    <a:lnTo>
                      <a:pt x="319" y="1002"/>
                    </a:lnTo>
                    <a:lnTo>
                      <a:pt x="313" y="1001"/>
                    </a:lnTo>
                    <a:lnTo>
                      <a:pt x="308" y="1002"/>
                    </a:lnTo>
                    <a:lnTo>
                      <a:pt x="308" y="1002"/>
                    </a:lnTo>
                    <a:lnTo>
                      <a:pt x="300" y="1006"/>
                    </a:lnTo>
                    <a:lnTo>
                      <a:pt x="295" y="1013"/>
                    </a:lnTo>
                    <a:lnTo>
                      <a:pt x="291" y="1022"/>
                    </a:lnTo>
                    <a:lnTo>
                      <a:pt x="291" y="1029"/>
                    </a:lnTo>
                    <a:lnTo>
                      <a:pt x="291" y="1029"/>
                    </a:lnTo>
                    <a:lnTo>
                      <a:pt x="290" y="1037"/>
                    </a:lnTo>
                    <a:lnTo>
                      <a:pt x="291" y="1040"/>
                    </a:lnTo>
                    <a:lnTo>
                      <a:pt x="293" y="1044"/>
                    </a:lnTo>
                    <a:lnTo>
                      <a:pt x="297" y="1048"/>
                    </a:lnTo>
                    <a:lnTo>
                      <a:pt x="306" y="1051"/>
                    </a:lnTo>
                    <a:lnTo>
                      <a:pt x="319" y="1053"/>
                    </a:lnTo>
                    <a:lnTo>
                      <a:pt x="319" y="1053"/>
                    </a:lnTo>
                    <a:lnTo>
                      <a:pt x="331" y="1058"/>
                    </a:lnTo>
                    <a:lnTo>
                      <a:pt x="340" y="1064"/>
                    </a:lnTo>
                    <a:lnTo>
                      <a:pt x="355" y="1080"/>
                    </a:lnTo>
                    <a:lnTo>
                      <a:pt x="355" y="1080"/>
                    </a:lnTo>
                    <a:lnTo>
                      <a:pt x="360" y="1073"/>
                    </a:lnTo>
                    <a:lnTo>
                      <a:pt x="364" y="1066"/>
                    </a:lnTo>
                    <a:lnTo>
                      <a:pt x="367" y="1064"/>
                    </a:lnTo>
                    <a:lnTo>
                      <a:pt x="369" y="1064"/>
                    </a:lnTo>
                    <a:lnTo>
                      <a:pt x="373" y="1064"/>
                    </a:lnTo>
                    <a:lnTo>
                      <a:pt x="378" y="1069"/>
                    </a:lnTo>
                    <a:lnTo>
                      <a:pt x="378" y="1069"/>
                    </a:lnTo>
                    <a:lnTo>
                      <a:pt x="380" y="1073"/>
                    </a:lnTo>
                    <a:lnTo>
                      <a:pt x="382" y="1078"/>
                    </a:lnTo>
                    <a:lnTo>
                      <a:pt x="386" y="1089"/>
                    </a:lnTo>
                    <a:lnTo>
                      <a:pt x="386" y="1089"/>
                    </a:lnTo>
                    <a:lnTo>
                      <a:pt x="389" y="1096"/>
                    </a:lnTo>
                    <a:lnTo>
                      <a:pt x="395" y="1104"/>
                    </a:lnTo>
                    <a:lnTo>
                      <a:pt x="396" y="1107"/>
                    </a:lnTo>
                    <a:lnTo>
                      <a:pt x="396" y="1111"/>
                    </a:lnTo>
                    <a:lnTo>
                      <a:pt x="395" y="1115"/>
                    </a:lnTo>
                    <a:lnTo>
                      <a:pt x="391" y="1118"/>
                    </a:lnTo>
                    <a:lnTo>
                      <a:pt x="391" y="1118"/>
                    </a:lnTo>
                    <a:lnTo>
                      <a:pt x="386" y="1118"/>
                    </a:lnTo>
                    <a:lnTo>
                      <a:pt x="376" y="1116"/>
                    </a:lnTo>
                    <a:lnTo>
                      <a:pt x="367" y="1115"/>
                    </a:lnTo>
                    <a:lnTo>
                      <a:pt x="360" y="1115"/>
                    </a:lnTo>
                    <a:lnTo>
                      <a:pt x="360" y="1115"/>
                    </a:lnTo>
                    <a:lnTo>
                      <a:pt x="362" y="1122"/>
                    </a:lnTo>
                    <a:lnTo>
                      <a:pt x="366" y="1129"/>
                    </a:lnTo>
                    <a:lnTo>
                      <a:pt x="371" y="1134"/>
                    </a:lnTo>
                    <a:lnTo>
                      <a:pt x="378" y="1140"/>
                    </a:lnTo>
                    <a:lnTo>
                      <a:pt x="386" y="1145"/>
                    </a:lnTo>
                    <a:lnTo>
                      <a:pt x="391" y="1151"/>
                    </a:lnTo>
                    <a:lnTo>
                      <a:pt x="395" y="1156"/>
                    </a:lnTo>
                    <a:lnTo>
                      <a:pt x="398" y="1165"/>
                    </a:lnTo>
                    <a:lnTo>
                      <a:pt x="398" y="1165"/>
                    </a:lnTo>
                    <a:lnTo>
                      <a:pt x="398" y="1180"/>
                    </a:lnTo>
                    <a:lnTo>
                      <a:pt x="400" y="1198"/>
                    </a:lnTo>
                    <a:lnTo>
                      <a:pt x="398" y="1207"/>
                    </a:lnTo>
                    <a:lnTo>
                      <a:pt x="396" y="1214"/>
                    </a:lnTo>
                    <a:lnTo>
                      <a:pt x="393" y="1221"/>
                    </a:lnTo>
                    <a:lnTo>
                      <a:pt x="387" y="1225"/>
                    </a:lnTo>
                    <a:lnTo>
                      <a:pt x="387" y="1225"/>
                    </a:lnTo>
                    <a:lnTo>
                      <a:pt x="376" y="1229"/>
                    </a:lnTo>
                    <a:lnTo>
                      <a:pt x="369" y="1229"/>
                    </a:lnTo>
                    <a:lnTo>
                      <a:pt x="355" y="1221"/>
                    </a:lnTo>
                    <a:lnTo>
                      <a:pt x="355" y="1221"/>
                    </a:lnTo>
                    <a:lnTo>
                      <a:pt x="344" y="1216"/>
                    </a:lnTo>
                    <a:lnTo>
                      <a:pt x="331" y="1212"/>
                    </a:lnTo>
                    <a:lnTo>
                      <a:pt x="319" y="1209"/>
                    </a:lnTo>
                    <a:lnTo>
                      <a:pt x="308" y="1205"/>
                    </a:lnTo>
                    <a:lnTo>
                      <a:pt x="308" y="1205"/>
                    </a:lnTo>
                    <a:lnTo>
                      <a:pt x="299" y="1201"/>
                    </a:lnTo>
                    <a:lnTo>
                      <a:pt x="293" y="1196"/>
                    </a:lnTo>
                    <a:lnTo>
                      <a:pt x="288" y="1192"/>
                    </a:lnTo>
                    <a:lnTo>
                      <a:pt x="284" y="1187"/>
                    </a:lnTo>
                    <a:lnTo>
                      <a:pt x="284" y="1187"/>
                    </a:lnTo>
                    <a:lnTo>
                      <a:pt x="270" y="1191"/>
                    </a:lnTo>
                    <a:lnTo>
                      <a:pt x="253" y="1192"/>
                    </a:lnTo>
                    <a:lnTo>
                      <a:pt x="239" y="1192"/>
                    </a:lnTo>
                    <a:lnTo>
                      <a:pt x="224" y="1192"/>
                    </a:lnTo>
                    <a:lnTo>
                      <a:pt x="197" y="1189"/>
                    </a:lnTo>
                    <a:lnTo>
                      <a:pt x="170" y="1183"/>
                    </a:lnTo>
                    <a:lnTo>
                      <a:pt x="143" y="1178"/>
                    </a:lnTo>
                    <a:lnTo>
                      <a:pt x="130" y="1178"/>
                    </a:lnTo>
                    <a:lnTo>
                      <a:pt x="116" y="1176"/>
                    </a:lnTo>
                    <a:lnTo>
                      <a:pt x="103" y="1178"/>
                    </a:lnTo>
                    <a:lnTo>
                      <a:pt x="89" y="1180"/>
                    </a:lnTo>
                    <a:lnTo>
                      <a:pt x="74" y="1185"/>
                    </a:lnTo>
                    <a:lnTo>
                      <a:pt x="60" y="1191"/>
                    </a:lnTo>
                    <a:lnTo>
                      <a:pt x="60" y="1191"/>
                    </a:lnTo>
                    <a:lnTo>
                      <a:pt x="56" y="1200"/>
                    </a:lnTo>
                    <a:lnTo>
                      <a:pt x="54" y="1209"/>
                    </a:lnTo>
                    <a:lnTo>
                      <a:pt x="54" y="1209"/>
                    </a:lnTo>
                    <a:lnTo>
                      <a:pt x="56" y="1216"/>
                    </a:lnTo>
                    <a:lnTo>
                      <a:pt x="60" y="1223"/>
                    </a:lnTo>
                    <a:lnTo>
                      <a:pt x="60" y="1227"/>
                    </a:lnTo>
                    <a:lnTo>
                      <a:pt x="58" y="1230"/>
                    </a:lnTo>
                    <a:lnTo>
                      <a:pt x="56" y="1232"/>
                    </a:lnTo>
                    <a:lnTo>
                      <a:pt x="51" y="1236"/>
                    </a:lnTo>
                    <a:lnTo>
                      <a:pt x="51" y="1236"/>
                    </a:lnTo>
                    <a:lnTo>
                      <a:pt x="43" y="1238"/>
                    </a:lnTo>
                    <a:lnTo>
                      <a:pt x="33" y="1239"/>
                    </a:lnTo>
                    <a:lnTo>
                      <a:pt x="23" y="1239"/>
                    </a:lnTo>
                    <a:lnTo>
                      <a:pt x="14" y="1239"/>
                    </a:lnTo>
                    <a:lnTo>
                      <a:pt x="14" y="1239"/>
                    </a:lnTo>
                    <a:lnTo>
                      <a:pt x="7" y="1241"/>
                    </a:lnTo>
                    <a:lnTo>
                      <a:pt x="2" y="1245"/>
                    </a:lnTo>
                    <a:lnTo>
                      <a:pt x="2" y="1245"/>
                    </a:lnTo>
                    <a:lnTo>
                      <a:pt x="0" y="1250"/>
                    </a:lnTo>
                    <a:lnTo>
                      <a:pt x="2" y="1257"/>
                    </a:lnTo>
                    <a:lnTo>
                      <a:pt x="5" y="1270"/>
                    </a:lnTo>
                    <a:lnTo>
                      <a:pt x="14" y="1285"/>
                    </a:lnTo>
                    <a:lnTo>
                      <a:pt x="23" y="1297"/>
                    </a:lnTo>
                    <a:lnTo>
                      <a:pt x="23" y="1297"/>
                    </a:lnTo>
                    <a:lnTo>
                      <a:pt x="29" y="1295"/>
                    </a:lnTo>
                    <a:lnTo>
                      <a:pt x="36" y="1295"/>
                    </a:lnTo>
                    <a:lnTo>
                      <a:pt x="47" y="1299"/>
                    </a:lnTo>
                    <a:lnTo>
                      <a:pt x="47" y="1299"/>
                    </a:lnTo>
                    <a:lnTo>
                      <a:pt x="54" y="1305"/>
                    </a:lnTo>
                    <a:lnTo>
                      <a:pt x="63" y="1312"/>
                    </a:lnTo>
                    <a:lnTo>
                      <a:pt x="69" y="1319"/>
                    </a:lnTo>
                    <a:lnTo>
                      <a:pt x="72" y="1326"/>
                    </a:lnTo>
                    <a:lnTo>
                      <a:pt x="72" y="1326"/>
                    </a:lnTo>
                    <a:lnTo>
                      <a:pt x="76" y="1341"/>
                    </a:lnTo>
                    <a:lnTo>
                      <a:pt x="78" y="1346"/>
                    </a:lnTo>
                    <a:lnTo>
                      <a:pt x="81" y="1353"/>
                    </a:lnTo>
                    <a:lnTo>
                      <a:pt x="81" y="1353"/>
                    </a:lnTo>
                    <a:lnTo>
                      <a:pt x="90" y="1366"/>
                    </a:lnTo>
                    <a:lnTo>
                      <a:pt x="92" y="1373"/>
                    </a:lnTo>
                    <a:lnTo>
                      <a:pt x="94" y="1381"/>
                    </a:lnTo>
                    <a:lnTo>
                      <a:pt x="94" y="1381"/>
                    </a:lnTo>
                    <a:lnTo>
                      <a:pt x="96" y="1390"/>
                    </a:lnTo>
                    <a:lnTo>
                      <a:pt x="100" y="1397"/>
                    </a:lnTo>
                    <a:lnTo>
                      <a:pt x="109" y="1409"/>
                    </a:lnTo>
                    <a:lnTo>
                      <a:pt x="109" y="1409"/>
                    </a:lnTo>
                    <a:lnTo>
                      <a:pt x="114" y="1417"/>
                    </a:lnTo>
                    <a:lnTo>
                      <a:pt x="118" y="1426"/>
                    </a:lnTo>
                    <a:lnTo>
                      <a:pt x="119" y="1442"/>
                    </a:lnTo>
                    <a:lnTo>
                      <a:pt x="119" y="1442"/>
                    </a:lnTo>
                    <a:lnTo>
                      <a:pt x="121" y="1449"/>
                    </a:lnTo>
                    <a:lnTo>
                      <a:pt x="125" y="1455"/>
                    </a:lnTo>
                    <a:lnTo>
                      <a:pt x="132" y="1464"/>
                    </a:lnTo>
                    <a:lnTo>
                      <a:pt x="132" y="1464"/>
                    </a:lnTo>
                    <a:lnTo>
                      <a:pt x="136" y="1471"/>
                    </a:lnTo>
                    <a:lnTo>
                      <a:pt x="138" y="1480"/>
                    </a:lnTo>
                    <a:lnTo>
                      <a:pt x="139" y="1487"/>
                    </a:lnTo>
                    <a:lnTo>
                      <a:pt x="143" y="1496"/>
                    </a:lnTo>
                    <a:lnTo>
                      <a:pt x="143" y="1496"/>
                    </a:lnTo>
                    <a:lnTo>
                      <a:pt x="147" y="1502"/>
                    </a:lnTo>
                    <a:lnTo>
                      <a:pt x="154" y="1505"/>
                    </a:lnTo>
                    <a:lnTo>
                      <a:pt x="159" y="1511"/>
                    </a:lnTo>
                    <a:lnTo>
                      <a:pt x="165" y="1516"/>
                    </a:lnTo>
                    <a:lnTo>
                      <a:pt x="165" y="1516"/>
                    </a:lnTo>
                    <a:lnTo>
                      <a:pt x="168" y="1520"/>
                    </a:lnTo>
                    <a:lnTo>
                      <a:pt x="168" y="1523"/>
                    </a:lnTo>
                    <a:lnTo>
                      <a:pt x="170" y="1534"/>
                    </a:lnTo>
                    <a:lnTo>
                      <a:pt x="168" y="1554"/>
                    </a:lnTo>
                    <a:lnTo>
                      <a:pt x="168" y="1554"/>
                    </a:lnTo>
                    <a:lnTo>
                      <a:pt x="168" y="1561"/>
                    </a:lnTo>
                    <a:lnTo>
                      <a:pt x="170" y="1569"/>
                    </a:lnTo>
                    <a:lnTo>
                      <a:pt x="174" y="1576"/>
                    </a:lnTo>
                    <a:lnTo>
                      <a:pt x="177" y="1581"/>
                    </a:lnTo>
                    <a:lnTo>
                      <a:pt x="181" y="1587"/>
                    </a:lnTo>
                    <a:lnTo>
                      <a:pt x="186" y="1590"/>
                    </a:lnTo>
                    <a:lnTo>
                      <a:pt x="194" y="1594"/>
                    </a:lnTo>
                    <a:lnTo>
                      <a:pt x="203" y="1596"/>
                    </a:lnTo>
                    <a:lnTo>
                      <a:pt x="203" y="1596"/>
                    </a:lnTo>
                    <a:lnTo>
                      <a:pt x="212" y="1596"/>
                    </a:lnTo>
                    <a:lnTo>
                      <a:pt x="221" y="1594"/>
                    </a:lnTo>
                    <a:lnTo>
                      <a:pt x="239" y="1590"/>
                    </a:lnTo>
                    <a:lnTo>
                      <a:pt x="239" y="1590"/>
                    </a:lnTo>
                    <a:lnTo>
                      <a:pt x="248" y="1589"/>
                    </a:lnTo>
                    <a:lnTo>
                      <a:pt x="257" y="1589"/>
                    </a:lnTo>
                    <a:lnTo>
                      <a:pt x="264" y="1589"/>
                    </a:lnTo>
                    <a:lnTo>
                      <a:pt x="271" y="1585"/>
                    </a:lnTo>
                    <a:lnTo>
                      <a:pt x="271" y="1585"/>
                    </a:lnTo>
                    <a:lnTo>
                      <a:pt x="275" y="1581"/>
                    </a:lnTo>
                    <a:lnTo>
                      <a:pt x="277" y="1578"/>
                    </a:lnTo>
                    <a:lnTo>
                      <a:pt x="281" y="1572"/>
                    </a:lnTo>
                    <a:lnTo>
                      <a:pt x="284" y="1570"/>
                    </a:lnTo>
                    <a:lnTo>
                      <a:pt x="284" y="1570"/>
                    </a:lnTo>
                    <a:lnTo>
                      <a:pt x="290" y="1567"/>
                    </a:lnTo>
                    <a:lnTo>
                      <a:pt x="297" y="1567"/>
                    </a:lnTo>
                    <a:lnTo>
                      <a:pt x="304" y="1565"/>
                    </a:lnTo>
                    <a:lnTo>
                      <a:pt x="308" y="1563"/>
                    </a:lnTo>
                    <a:lnTo>
                      <a:pt x="309" y="1561"/>
                    </a:lnTo>
                    <a:lnTo>
                      <a:pt x="309" y="1561"/>
                    </a:lnTo>
                    <a:lnTo>
                      <a:pt x="311" y="1556"/>
                    </a:lnTo>
                    <a:lnTo>
                      <a:pt x="313" y="1551"/>
                    </a:lnTo>
                    <a:lnTo>
                      <a:pt x="313" y="1545"/>
                    </a:lnTo>
                    <a:lnTo>
                      <a:pt x="313" y="1542"/>
                    </a:lnTo>
                    <a:lnTo>
                      <a:pt x="313" y="1542"/>
                    </a:lnTo>
                    <a:lnTo>
                      <a:pt x="317" y="1536"/>
                    </a:lnTo>
                    <a:lnTo>
                      <a:pt x="320" y="1531"/>
                    </a:lnTo>
                    <a:lnTo>
                      <a:pt x="331" y="1525"/>
                    </a:lnTo>
                    <a:lnTo>
                      <a:pt x="355" y="1516"/>
                    </a:lnTo>
                    <a:lnTo>
                      <a:pt x="355" y="1516"/>
                    </a:lnTo>
                    <a:lnTo>
                      <a:pt x="366" y="1511"/>
                    </a:lnTo>
                    <a:lnTo>
                      <a:pt x="375" y="1505"/>
                    </a:lnTo>
                    <a:lnTo>
                      <a:pt x="375" y="1505"/>
                    </a:lnTo>
                    <a:lnTo>
                      <a:pt x="389" y="1502"/>
                    </a:lnTo>
                    <a:lnTo>
                      <a:pt x="396" y="1500"/>
                    </a:lnTo>
                    <a:lnTo>
                      <a:pt x="402" y="1496"/>
                    </a:lnTo>
                    <a:lnTo>
                      <a:pt x="402" y="1496"/>
                    </a:lnTo>
                    <a:lnTo>
                      <a:pt x="411" y="1487"/>
                    </a:lnTo>
                    <a:lnTo>
                      <a:pt x="414" y="1478"/>
                    </a:lnTo>
                    <a:lnTo>
                      <a:pt x="418" y="1467"/>
                    </a:lnTo>
                    <a:lnTo>
                      <a:pt x="420" y="1456"/>
                    </a:lnTo>
                    <a:lnTo>
                      <a:pt x="420" y="1456"/>
                    </a:lnTo>
                    <a:lnTo>
                      <a:pt x="422" y="1435"/>
                    </a:lnTo>
                    <a:lnTo>
                      <a:pt x="422" y="1424"/>
                    </a:lnTo>
                    <a:lnTo>
                      <a:pt x="418" y="1411"/>
                    </a:lnTo>
                    <a:lnTo>
                      <a:pt x="418" y="1411"/>
                    </a:lnTo>
                    <a:lnTo>
                      <a:pt x="416" y="1406"/>
                    </a:lnTo>
                    <a:lnTo>
                      <a:pt x="413" y="1402"/>
                    </a:lnTo>
                    <a:lnTo>
                      <a:pt x="404" y="1397"/>
                    </a:lnTo>
                    <a:lnTo>
                      <a:pt x="395" y="1391"/>
                    </a:lnTo>
                    <a:lnTo>
                      <a:pt x="391" y="1390"/>
                    </a:lnTo>
                    <a:lnTo>
                      <a:pt x="387" y="1384"/>
                    </a:lnTo>
                    <a:lnTo>
                      <a:pt x="387" y="1384"/>
                    </a:lnTo>
                    <a:lnTo>
                      <a:pt x="380" y="1375"/>
                    </a:lnTo>
                    <a:lnTo>
                      <a:pt x="376" y="1371"/>
                    </a:lnTo>
                    <a:lnTo>
                      <a:pt x="369" y="1373"/>
                    </a:lnTo>
                    <a:lnTo>
                      <a:pt x="369" y="1373"/>
                    </a:lnTo>
                    <a:lnTo>
                      <a:pt x="366" y="1375"/>
                    </a:lnTo>
                    <a:lnTo>
                      <a:pt x="362" y="1379"/>
                    </a:lnTo>
                    <a:lnTo>
                      <a:pt x="357" y="1388"/>
                    </a:lnTo>
                    <a:lnTo>
                      <a:pt x="353" y="1397"/>
                    </a:lnTo>
                    <a:lnTo>
                      <a:pt x="349" y="1400"/>
                    </a:lnTo>
                    <a:lnTo>
                      <a:pt x="344" y="1402"/>
                    </a:lnTo>
                    <a:lnTo>
                      <a:pt x="344" y="1402"/>
                    </a:lnTo>
                    <a:lnTo>
                      <a:pt x="338" y="1404"/>
                    </a:lnTo>
                    <a:lnTo>
                      <a:pt x="331" y="1402"/>
                    </a:lnTo>
                    <a:lnTo>
                      <a:pt x="317" y="1397"/>
                    </a:lnTo>
                    <a:lnTo>
                      <a:pt x="304" y="1388"/>
                    </a:lnTo>
                    <a:lnTo>
                      <a:pt x="293" y="1381"/>
                    </a:lnTo>
                    <a:lnTo>
                      <a:pt x="293" y="1381"/>
                    </a:lnTo>
                    <a:lnTo>
                      <a:pt x="282" y="1371"/>
                    </a:lnTo>
                    <a:lnTo>
                      <a:pt x="281" y="1364"/>
                    </a:lnTo>
                    <a:lnTo>
                      <a:pt x="277" y="1359"/>
                    </a:lnTo>
                    <a:lnTo>
                      <a:pt x="277" y="1359"/>
                    </a:lnTo>
                    <a:lnTo>
                      <a:pt x="277" y="1346"/>
                    </a:lnTo>
                    <a:lnTo>
                      <a:pt x="277" y="1341"/>
                    </a:lnTo>
                    <a:lnTo>
                      <a:pt x="277" y="1335"/>
                    </a:lnTo>
                    <a:lnTo>
                      <a:pt x="277" y="1335"/>
                    </a:lnTo>
                    <a:lnTo>
                      <a:pt x="273" y="1328"/>
                    </a:lnTo>
                    <a:lnTo>
                      <a:pt x="268" y="1321"/>
                    </a:lnTo>
                    <a:lnTo>
                      <a:pt x="257" y="1308"/>
                    </a:lnTo>
                    <a:lnTo>
                      <a:pt x="257" y="1308"/>
                    </a:lnTo>
                    <a:lnTo>
                      <a:pt x="252" y="1301"/>
                    </a:lnTo>
                    <a:lnTo>
                      <a:pt x="250" y="1297"/>
                    </a:lnTo>
                    <a:lnTo>
                      <a:pt x="248" y="1292"/>
                    </a:lnTo>
                    <a:lnTo>
                      <a:pt x="248" y="1292"/>
                    </a:lnTo>
                    <a:lnTo>
                      <a:pt x="250" y="1286"/>
                    </a:lnTo>
                    <a:lnTo>
                      <a:pt x="252" y="1281"/>
                    </a:lnTo>
                    <a:lnTo>
                      <a:pt x="255" y="1276"/>
                    </a:lnTo>
                    <a:lnTo>
                      <a:pt x="259" y="1272"/>
                    </a:lnTo>
                    <a:lnTo>
                      <a:pt x="264" y="1270"/>
                    </a:lnTo>
                    <a:lnTo>
                      <a:pt x="270" y="1268"/>
                    </a:lnTo>
                    <a:lnTo>
                      <a:pt x="275" y="1270"/>
                    </a:lnTo>
                    <a:lnTo>
                      <a:pt x="279" y="1272"/>
                    </a:lnTo>
                    <a:lnTo>
                      <a:pt x="279" y="1272"/>
                    </a:lnTo>
                    <a:lnTo>
                      <a:pt x="282" y="1276"/>
                    </a:lnTo>
                    <a:lnTo>
                      <a:pt x="286" y="1281"/>
                    </a:lnTo>
                    <a:lnTo>
                      <a:pt x="290" y="1290"/>
                    </a:lnTo>
                    <a:lnTo>
                      <a:pt x="291" y="1299"/>
                    </a:lnTo>
                    <a:lnTo>
                      <a:pt x="295" y="1310"/>
                    </a:lnTo>
                    <a:lnTo>
                      <a:pt x="295" y="1310"/>
                    </a:lnTo>
                    <a:lnTo>
                      <a:pt x="299" y="1315"/>
                    </a:lnTo>
                    <a:lnTo>
                      <a:pt x="302" y="1321"/>
                    </a:lnTo>
                    <a:lnTo>
                      <a:pt x="308" y="1324"/>
                    </a:lnTo>
                    <a:lnTo>
                      <a:pt x="313" y="1326"/>
                    </a:lnTo>
                    <a:lnTo>
                      <a:pt x="326" y="1328"/>
                    </a:lnTo>
                    <a:lnTo>
                      <a:pt x="338" y="1330"/>
                    </a:lnTo>
                    <a:lnTo>
                      <a:pt x="338" y="1330"/>
                    </a:lnTo>
                    <a:lnTo>
                      <a:pt x="351" y="1328"/>
                    </a:lnTo>
                    <a:lnTo>
                      <a:pt x="362" y="1330"/>
                    </a:lnTo>
                    <a:lnTo>
                      <a:pt x="373" y="1335"/>
                    </a:lnTo>
                    <a:lnTo>
                      <a:pt x="384" y="1343"/>
                    </a:lnTo>
                    <a:lnTo>
                      <a:pt x="384" y="1343"/>
                    </a:lnTo>
                    <a:lnTo>
                      <a:pt x="396" y="1355"/>
                    </a:lnTo>
                    <a:lnTo>
                      <a:pt x="404" y="1361"/>
                    </a:lnTo>
                    <a:lnTo>
                      <a:pt x="413" y="1364"/>
                    </a:lnTo>
                    <a:lnTo>
                      <a:pt x="413" y="1364"/>
                    </a:lnTo>
                    <a:lnTo>
                      <a:pt x="429" y="1366"/>
                    </a:lnTo>
                    <a:lnTo>
                      <a:pt x="445" y="1370"/>
                    </a:lnTo>
                    <a:lnTo>
                      <a:pt x="445" y="1370"/>
                    </a:lnTo>
                    <a:lnTo>
                      <a:pt x="456" y="1370"/>
                    </a:lnTo>
                    <a:lnTo>
                      <a:pt x="467" y="1370"/>
                    </a:lnTo>
                    <a:lnTo>
                      <a:pt x="480" y="1368"/>
                    </a:lnTo>
                    <a:lnTo>
                      <a:pt x="490" y="1364"/>
                    </a:lnTo>
                    <a:lnTo>
                      <a:pt x="490" y="1364"/>
                    </a:lnTo>
                    <a:lnTo>
                      <a:pt x="501" y="1361"/>
                    </a:lnTo>
                    <a:lnTo>
                      <a:pt x="514" y="1357"/>
                    </a:lnTo>
                    <a:lnTo>
                      <a:pt x="519" y="1355"/>
                    </a:lnTo>
                    <a:lnTo>
                      <a:pt x="525" y="1357"/>
                    </a:lnTo>
                    <a:lnTo>
                      <a:pt x="530" y="1359"/>
                    </a:lnTo>
                    <a:lnTo>
                      <a:pt x="536" y="1362"/>
                    </a:lnTo>
                    <a:lnTo>
                      <a:pt x="536" y="1362"/>
                    </a:lnTo>
                    <a:lnTo>
                      <a:pt x="539" y="1366"/>
                    </a:lnTo>
                    <a:lnTo>
                      <a:pt x="543" y="1371"/>
                    </a:lnTo>
                    <a:lnTo>
                      <a:pt x="545" y="1381"/>
                    </a:lnTo>
                    <a:lnTo>
                      <a:pt x="548" y="1391"/>
                    </a:lnTo>
                    <a:lnTo>
                      <a:pt x="552" y="1400"/>
                    </a:lnTo>
                    <a:lnTo>
                      <a:pt x="552" y="1400"/>
                    </a:lnTo>
                    <a:lnTo>
                      <a:pt x="557" y="1406"/>
                    </a:lnTo>
                    <a:lnTo>
                      <a:pt x="565" y="1411"/>
                    </a:lnTo>
                    <a:lnTo>
                      <a:pt x="572" y="1413"/>
                    </a:lnTo>
                    <a:lnTo>
                      <a:pt x="577" y="1419"/>
                    </a:lnTo>
                    <a:lnTo>
                      <a:pt x="577" y="1419"/>
                    </a:lnTo>
                    <a:lnTo>
                      <a:pt x="581" y="1422"/>
                    </a:lnTo>
                    <a:lnTo>
                      <a:pt x="581" y="1426"/>
                    </a:lnTo>
                    <a:lnTo>
                      <a:pt x="581" y="1428"/>
                    </a:lnTo>
                    <a:lnTo>
                      <a:pt x="579" y="1429"/>
                    </a:lnTo>
                    <a:lnTo>
                      <a:pt x="574" y="1435"/>
                    </a:lnTo>
                    <a:lnTo>
                      <a:pt x="572" y="1438"/>
                    </a:lnTo>
                    <a:lnTo>
                      <a:pt x="570" y="1442"/>
                    </a:lnTo>
                    <a:lnTo>
                      <a:pt x="570" y="1442"/>
                    </a:lnTo>
                    <a:lnTo>
                      <a:pt x="572" y="1449"/>
                    </a:lnTo>
                    <a:lnTo>
                      <a:pt x="576" y="1456"/>
                    </a:lnTo>
                    <a:lnTo>
                      <a:pt x="583" y="1460"/>
                    </a:lnTo>
                    <a:lnTo>
                      <a:pt x="590" y="1460"/>
                    </a:lnTo>
                    <a:lnTo>
                      <a:pt x="590" y="1460"/>
                    </a:lnTo>
                    <a:lnTo>
                      <a:pt x="597" y="1460"/>
                    </a:lnTo>
                    <a:lnTo>
                      <a:pt x="601" y="1456"/>
                    </a:lnTo>
                    <a:lnTo>
                      <a:pt x="608" y="1444"/>
                    </a:lnTo>
                    <a:lnTo>
                      <a:pt x="608" y="1444"/>
                    </a:lnTo>
                    <a:lnTo>
                      <a:pt x="610" y="1440"/>
                    </a:lnTo>
                    <a:lnTo>
                      <a:pt x="615" y="1437"/>
                    </a:lnTo>
                    <a:lnTo>
                      <a:pt x="619" y="1438"/>
                    </a:lnTo>
                    <a:lnTo>
                      <a:pt x="621" y="1442"/>
                    </a:lnTo>
                    <a:lnTo>
                      <a:pt x="621" y="1442"/>
                    </a:lnTo>
                    <a:lnTo>
                      <a:pt x="623" y="1451"/>
                    </a:lnTo>
                    <a:lnTo>
                      <a:pt x="623" y="1462"/>
                    </a:lnTo>
                    <a:lnTo>
                      <a:pt x="619" y="1480"/>
                    </a:lnTo>
                    <a:lnTo>
                      <a:pt x="619" y="1480"/>
                    </a:lnTo>
                    <a:lnTo>
                      <a:pt x="619" y="1493"/>
                    </a:lnTo>
                    <a:lnTo>
                      <a:pt x="623" y="1504"/>
                    </a:lnTo>
                    <a:lnTo>
                      <a:pt x="626" y="1514"/>
                    </a:lnTo>
                    <a:lnTo>
                      <a:pt x="632" y="1525"/>
                    </a:lnTo>
                    <a:lnTo>
                      <a:pt x="632" y="1525"/>
                    </a:lnTo>
                    <a:lnTo>
                      <a:pt x="637" y="1536"/>
                    </a:lnTo>
                    <a:lnTo>
                      <a:pt x="643" y="1547"/>
                    </a:lnTo>
                    <a:lnTo>
                      <a:pt x="646" y="1569"/>
                    </a:lnTo>
                    <a:lnTo>
                      <a:pt x="646" y="1569"/>
                    </a:lnTo>
                    <a:lnTo>
                      <a:pt x="650" y="1587"/>
                    </a:lnTo>
                    <a:lnTo>
                      <a:pt x="653" y="1605"/>
                    </a:lnTo>
                    <a:lnTo>
                      <a:pt x="653" y="1605"/>
                    </a:lnTo>
                    <a:lnTo>
                      <a:pt x="659" y="1628"/>
                    </a:lnTo>
                    <a:lnTo>
                      <a:pt x="664" y="1652"/>
                    </a:lnTo>
                    <a:lnTo>
                      <a:pt x="664" y="1652"/>
                    </a:lnTo>
                    <a:lnTo>
                      <a:pt x="666" y="1659"/>
                    </a:lnTo>
                    <a:lnTo>
                      <a:pt x="670" y="1666"/>
                    </a:lnTo>
                    <a:lnTo>
                      <a:pt x="673" y="1674"/>
                    </a:lnTo>
                    <a:lnTo>
                      <a:pt x="679" y="1679"/>
                    </a:lnTo>
                    <a:lnTo>
                      <a:pt x="686" y="1683"/>
                    </a:lnTo>
                    <a:lnTo>
                      <a:pt x="693" y="1684"/>
                    </a:lnTo>
                    <a:lnTo>
                      <a:pt x="700" y="1684"/>
                    </a:lnTo>
                    <a:lnTo>
                      <a:pt x="708" y="1681"/>
                    </a:lnTo>
                    <a:lnTo>
                      <a:pt x="708" y="1681"/>
                    </a:lnTo>
                    <a:lnTo>
                      <a:pt x="715" y="1677"/>
                    </a:lnTo>
                    <a:lnTo>
                      <a:pt x="720" y="1670"/>
                    </a:lnTo>
                    <a:lnTo>
                      <a:pt x="724" y="1663"/>
                    </a:lnTo>
                    <a:lnTo>
                      <a:pt x="726" y="1654"/>
                    </a:lnTo>
                    <a:lnTo>
                      <a:pt x="726" y="1654"/>
                    </a:lnTo>
                    <a:lnTo>
                      <a:pt x="728" y="1637"/>
                    </a:lnTo>
                    <a:lnTo>
                      <a:pt x="728" y="1637"/>
                    </a:lnTo>
                    <a:lnTo>
                      <a:pt x="731" y="1630"/>
                    </a:lnTo>
                    <a:lnTo>
                      <a:pt x="735" y="1623"/>
                    </a:lnTo>
                    <a:lnTo>
                      <a:pt x="735" y="1623"/>
                    </a:lnTo>
                    <a:lnTo>
                      <a:pt x="735" y="1616"/>
                    </a:lnTo>
                    <a:lnTo>
                      <a:pt x="735" y="1610"/>
                    </a:lnTo>
                    <a:lnTo>
                      <a:pt x="731" y="1598"/>
                    </a:lnTo>
                    <a:lnTo>
                      <a:pt x="731" y="1598"/>
                    </a:lnTo>
                    <a:lnTo>
                      <a:pt x="729" y="1583"/>
                    </a:lnTo>
                    <a:lnTo>
                      <a:pt x="731" y="1576"/>
                    </a:lnTo>
                    <a:lnTo>
                      <a:pt x="733" y="1569"/>
                    </a:lnTo>
                    <a:lnTo>
                      <a:pt x="733" y="1569"/>
                    </a:lnTo>
                    <a:lnTo>
                      <a:pt x="738" y="1563"/>
                    </a:lnTo>
                    <a:lnTo>
                      <a:pt x="744" y="1560"/>
                    </a:lnTo>
                    <a:lnTo>
                      <a:pt x="744" y="1560"/>
                    </a:lnTo>
                    <a:lnTo>
                      <a:pt x="748" y="1554"/>
                    </a:lnTo>
                    <a:lnTo>
                      <a:pt x="751" y="1549"/>
                    </a:lnTo>
                    <a:lnTo>
                      <a:pt x="751" y="1549"/>
                    </a:lnTo>
                    <a:lnTo>
                      <a:pt x="757" y="1542"/>
                    </a:lnTo>
                    <a:lnTo>
                      <a:pt x="762" y="1538"/>
                    </a:lnTo>
                    <a:lnTo>
                      <a:pt x="776" y="1529"/>
                    </a:lnTo>
                    <a:lnTo>
                      <a:pt x="776" y="1529"/>
                    </a:lnTo>
                    <a:lnTo>
                      <a:pt x="791" y="1522"/>
                    </a:lnTo>
                    <a:lnTo>
                      <a:pt x="804" y="1513"/>
                    </a:lnTo>
                    <a:lnTo>
                      <a:pt x="814" y="1502"/>
                    </a:lnTo>
                    <a:lnTo>
                      <a:pt x="820" y="1496"/>
                    </a:lnTo>
                    <a:lnTo>
                      <a:pt x="824" y="1489"/>
                    </a:lnTo>
                    <a:lnTo>
                      <a:pt x="824" y="1489"/>
                    </a:lnTo>
                    <a:lnTo>
                      <a:pt x="829" y="1482"/>
                    </a:lnTo>
                    <a:lnTo>
                      <a:pt x="833" y="1476"/>
                    </a:lnTo>
                    <a:lnTo>
                      <a:pt x="842" y="1466"/>
                    </a:lnTo>
                    <a:lnTo>
                      <a:pt x="842" y="1466"/>
                    </a:lnTo>
                    <a:lnTo>
                      <a:pt x="847" y="1460"/>
                    </a:lnTo>
                    <a:lnTo>
                      <a:pt x="852" y="1455"/>
                    </a:lnTo>
                    <a:lnTo>
                      <a:pt x="852" y="1455"/>
                    </a:lnTo>
                    <a:lnTo>
                      <a:pt x="858" y="1455"/>
                    </a:lnTo>
                    <a:lnTo>
                      <a:pt x="865" y="1453"/>
                    </a:lnTo>
                    <a:lnTo>
                      <a:pt x="871" y="1453"/>
                    </a:lnTo>
                    <a:lnTo>
                      <a:pt x="876" y="1449"/>
                    </a:lnTo>
                    <a:lnTo>
                      <a:pt x="876" y="1449"/>
                    </a:lnTo>
                    <a:lnTo>
                      <a:pt x="881" y="1446"/>
                    </a:lnTo>
                    <a:lnTo>
                      <a:pt x="885" y="1438"/>
                    </a:lnTo>
                    <a:lnTo>
                      <a:pt x="889" y="1433"/>
                    </a:lnTo>
                    <a:lnTo>
                      <a:pt x="894" y="1429"/>
                    </a:lnTo>
                    <a:lnTo>
                      <a:pt x="894" y="1429"/>
                    </a:lnTo>
                    <a:lnTo>
                      <a:pt x="898" y="1429"/>
                    </a:lnTo>
                    <a:lnTo>
                      <a:pt x="901" y="1431"/>
                    </a:lnTo>
                    <a:lnTo>
                      <a:pt x="909" y="1437"/>
                    </a:lnTo>
                    <a:lnTo>
                      <a:pt x="909" y="1437"/>
                    </a:lnTo>
                    <a:lnTo>
                      <a:pt x="912" y="1444"/>
                    </a:lnTo>
                    <a:lnTo>
                      <a:pt x="916" y="1451"/>
                    </a:lnTo>
                    <a:lnTo>
                      <a:pt x="919" y="1460"/>
                    </a:lnTo>
                    <a:lnTo>
                      <a:pt x="923" y="1467"/>
                    </a:lnTo>
                    <a:lnTo>
                      <a:pt x="923" y="1467"/>
                    </a:lnTo>
                    <a:lnTo>
                      <a:pt x="927" y="1469"/>
                    </a:lnTo>
                    <a:lnTo>
                      <a:pt x="929" y="1471"/>
                    </a:lnTo>
                    <a:lnTo>
                      <a:pt x="936" y="1475"/>
                    </a:lnTo>
                    <a:lnTo>
                      <a:pt x="936" y="1475"/>
                    </a:lnTo>
                    <a:lnTo>
                      <a:pt x="939" y="1478"/>
                    </a:lnTo>
                    <a:lnTo>
                      <a:pt x="941" y="1482"/>
                    </a:lnTo>
                    <a:lnTo>
                      <a:pt x="943" y="1491"/>
                    </a:lnTo>
                    <a:lnTo>
                      <a:pt x="943" y="1491"/>
                    </a:lnTo>
                    <a:lnTo>
                      <a:pt x="947" y="1500"/>
                    </a:lnTo>
                    <a:lnTo>
                      <a:pt x="952" y="1507"/>
                    </a:lnTo>
                    <a:lnTo>
                      <a:pt x="952" y="1507"/>
                    </a:lnTo>
                    <a:lnTo>
                      <a:pt x="954" y="1513"/>
                    </a:lnTo>
                    <a:lnTo>
                      <a:pt x="954" y="1518"/>
                    </a:lnTo>
                    <a:lnTo>
                      <a:pt x="952" y="1529"/>
                    </a:lnTo>
                    <a:lnTo>
                      <a:pt x="952" y="1529"/>
                    </a:lnTo>
                    <a:lnTo>
                      <a:pt x="950" y="1534"/>
                    </a:lnTo>
                    <a:lnTo>
                      <a:pt x="948" y="1540"/>
                    </a:lnTo>
                    <a:lnTo>
                      <a:pt x="948" y="1547"/>
                    </a:lnTo>
                    <a:lnTo>
                      <a:pt x="950" y="1549"/>
                    </a:lnTo>
                    <a:lnTo>
                      <a:pt x="952" y="1552"/>
                    </a:lnTo>
                    <a:lnTo>
                      <a:pt x="952" y="1552"/>
                    </a:lnTo>
                    <a:lnTo>
                      <a:pt x="956" y="1552"/>
                    </a:lnTo>
                    <a:lnTo>
                      <a:pt x="961" y="1551"/>
                    </a:lnTo>
                    <a:lnTo>
                      <a:pt x="970" y="1547"/>
                    </a:lnTo>
                    <a:lnTo>
                      <a:pt x="970" y="1547"/>
                    </a:lnTo>
                    <a:lnTo>
                      <a:pt x="979" y="1538"/>
                    </a:lnTo>
                    <a:lnTo>
                      <a:pt x="985" y="1536"/>
                    </a:lnTo>
                    <a:lnTo>
                      <a:pt x="988" y="1536"/>
                    </a:lnTo>
                    <a:lnTo>
                      <a:pt x="992" y="1538"/>
                    </a:lnTo>
                    <a:lnTo>
                      <a:pt x="992" y="1538"/>
                    </a:lnTo>
                    <a:lnTo>
                      <a:pt x="995" y="1543"/>
                    </a:lnTo>
                    <a:lnTo>
                      <a:pt x="999" y="1549"/>
                    </a:lnTo>
                    <a:lnTo>
                      <a:pt x="1005" y="1561"/>
                    </a:lnTo>
                    <a:lnTo>
                      <a:pt x="1008" y="1576"/>
                    </a:lnTo>
                    <a:lnTo>
                      <a:pt x="1010" y="1589"/>
                    </a:lnTo>
                    <a:lnTo>
                      <a:pt x="1010" y="1589"/>
                    </a:lnTo>
                    <a:lnTo>
                      <a:pt x="1015" y="1614"/>
                    </a:lnTo>
                    <a:lnTo>
                      <a:pt x="1019" y="1625"/>
                    </a:lnTo>
                    <a:lnTo>
                      <a:pt x="1021" y="1637"/>
                    </a:lnTo>
                    <a:lnTo>
                      <a:pt x="1021" y="1637"/>
                    </a:lnTo>
                    <a:lnTo>
                      <a:pt x="1021" y="1654"/>
                    </a:lnTo>
                    <a:lnTo>
                      <a:pt x="1019" y="1668"/>
                    </a:lnTo>
                    <a:lnTo>
                      <a:pt x="1019" y="1683"/>
                    </a:lnTo>
                    <a:lnTo>
                      <a:pt x="1021" y="1690"/>
                    </a:lnTo>
                    <a:lnTo>
                      <a:pt x="1024" y="1699"/>
                    </a:lnTo>
                    <a:lnTo>
                      <a:pt x="1024" y="1699"/>
                    </a:lnTo>
                    <a:lnTo>
                      <a:pt x="1030" y="1706"/>
                    </a:lnTo>
                    <a:lnTo>
                      <a:pt x="1035" y="1715"/>
                    </a:lnTo>
                    <a:lnTo>
                      <a:pt x="1035" y="1715"/>
                    </a:lnTo>
                    <a:lnTo>
                      <a:pt x="1039" y="1724"/>
                    </a:lnTo>
                    <a:lnTo>
                      <a:pt x="1041" y="1735"/>
                    </a:lnTo>
                    <a:lnTo>
                      <a:pt x="1043" y="1755"/>
                    </a:lnTo>
                    <a:lnTo>
                      <a:pt x="1043" y="1755"/>
                    </a:lnTo>
                    <a:lnTo>
                      <a:pt x="1046" y="1777"/>
                    </a:lnTo>
                    <a:lnTo>
                      <a:pt x="1048" y="1788"/>
                    </a:lnTo>
                    <a:lnTo>
                      <a:pt x="1053" y="1797"/>
                    </a:lnTo>
                    <a:lnTo>
                      <a:pt x="1053" y="1797"/>
                    </a:lnTo>
                    <a:lnTo>
                      <a:pt x="1062" y="1806"/>
                    </a:lnTo>
                    <a:lnTo>
                      <a:pt x="1071" y="1813"/>
                    </a:lnTo>
                    <a:lnTo>
                      <a:pt x="1071" y="1813"/>
                    </a:lnTo>
                    <a:lnTo>
                      <a:pt x="1077" y="1817"/>
                    </a:lnTo>
                    <a:lnTo>
                      <a:pt x="1084" y="1818"/>
                    </a:lnTo>
                    <a:lnTo>
                      <a:pt x="1090" y="1820"/>
                    </a:lnTo>
                    <a:lnTo>
                      <a:pt x="1097" y="1818"/>
                    </a:lnTo>
                    <a:lnTo>
                      <a:pt x="1097" y="1818"/>
                    </a:lnTo>
                    <a:lnTo>
                      <a:pt x="1099" y="1815"/>
                    </a:lnTo>
                    <a:lnTo>
                      <a:pt x="1100" y="1808"/>
                    </a:lnTo>
                    <a:lnTo>
                      <a:pt x="1099" y="1802"/>
                    </a:lnTo>
                    <a:lnTo>
                      <a:pt x="1097" y="1797"/>
                    </a:lnTo>
                    <a:lnTo>
                      <a:pt x="1097" y="1797"/>
                    </a:lnTo>
                    <a:lnTo>
                      <a:pt x="1091" y="1782"/>
                    </a:lnTo>
                    <a:lnTo>
                      <a:pt x="1086" y="1768"/>
                    </a:lnTo>
                    <a:lnTo>
                      <a:pt x="1086" y="1768"/>
                    </a:lnTo>
                    <a:lnTo>
                      <a:pt x="1082" y="1751"/>
                    </a:lnTo>
                    <a:lnTo>
                      <a:pt x="1079" y="1744"/>
                    </a:lnTo>
                    <a:lnTo>
                      <a:pt x="1075" y="1737"/>
                    </a:lnTo>
                    <a:lnTo>
                      <a:pt x="1075" y="1737"/>
                    </a:lnTo>
                    <a:lnTo>
                      <a:pt x="1071" y="1730"/>
                    </a:lnTo>
                    <a:lnTo>
                      <a:pt x="1064" y="1722"/>
                    </a:lnTo>
                    <a:lnTo>
                      <a:pt x="1052" y="1710"/>
                    </a:lnTo>
                    <a:lnTo>
                      <a:pt x="1041" y="1697"/>
                    </a:lnTo>
                    <a:lnTo>
                      <a:pt x="1035" y="1690"/>
                    </a:lnTo>
                    <a:lnTo>
                      <a:pt x="1032" y="1681"/>
                    </a:lnTo>
                    <a:lnTo>
                      <a:pt x="1032" y="1681"/>
                    </a:lnTo>
                    <a:lnTo>
                      <a:pt x="1030" y="1670"/>
                    </a:lnTo>
                    <a:lnTo>
                      <a:pt x="1032" y="1657"/>
                    </a:lnTo>
                    <a:lnTo>
                      <a:pt x="1033" y="1632"/>
                    </a:lnTo>
                    <a:lnTo>
                      <a:pt x="1033" y="1632"/>
                    </a:lnTo>
                    <a:lnTo>
                      <a:pt x="1037" y="1621"/>
                    </a:lnTo>
                    <a:lnTo>
                      <a:pt x="1039" y="1616"/>
                    </a:lnTo>
                    <a:lnTo>
                      <a:pt x="1043" y="1612"/>
                    </a:lnTo>
                    <a:lnTo>
                      <a:pt x="1043" y="1612"/>
                    </a:lnTo>
                    <a:lnTo>
                      <a:pt x="1048" y="1612"/>
                    </a:lnTo>
                    <a:lnTo>
                      <a:pt x="1053" y="1616"/>
                    </a:lnTo>
                    <a:lnTo>
                      <a:pt x="1066" y="1623"/>
                    </a:lnTo>
                    <a:lnTo>
                      <a:pt x="1066" y="1623"/>
                    </a:lnTo>
                    <a:lnTo>
                      <a:pt x="1073" y="1627"/>
                    </a:lnTo>
                    <a:lnTo>
                      <a:pt x="1081" y="1632"/>
                    </a:lnTo>
                    <a:lnTo>
                      <a:pt x="1088" y="1639"/>
                    </a:lnTo>
                    <a:lnTo>
                      <a:pt x="1093" y="1646"/>
                    </a:lnTo>
                    <a:lnTo>
                      <a:pt x="1093" y="1646"/>
                    </a:lnTo>
                    <a:lnTo>
                      <a:pt x="1102" y="1668"/>
                    </a:lnTo>
                    <a:lnTo>
                      <a:pt x="1110" y="1679"/>
                    </a:lnTo>
                    <a:lnTo>
                      <a:pt x="1117" y="1686"/>
                    </a:lnTo>
                    <a:lnTo>
                      <a:pt x="1117" y="1686"/>
                    </a:lnTo>
                    <a:lnTo>
                      <a:pt x="1122" y="1690"/>
                    </a:lnTo>
                    <a:lnTo>
                      <a:pt x="1128" y="1688"/>
                    </a:lnTo>
                    <a:lnTo>
                      <a:pt x="1133" y="1684"/>
                    </a:lnTo>
                    <a:lnTo>
                      <a:pt x="1138" y="1677"/>
                    </a:lnTo>
                    <a:lnTo>
                      <a:pt x="1138" y="1677"/>
                    </a:lnTo>
                    <a:lnTo>
                      <a:pt x="1144" y="1668"/>
                    </a:lnTo>
                    <a:lnTo>
                      <a:pt x="1151" y="1661"/>
                    </a:lnTo>
                    <a:lnTo>
                      <a:pt x="1166" y="1645"/>
                    </a:lnTo>
                    <a:lnTo>
                      <a:pt x="1166" y="1645"/>
                    </a:lnTo>
                    <a:lnTo>
                      <a:pt x="1175" y="1637"/>
                    </a:lnTo>
                    <a:lnTo>
                      <a:pt x="1180" y="1627"/>
                    </a:lnTo>
                    <a:lnTo>
                      <a:pt x="1180" y="1627"/>
                    </a:lnTo>
                    <a:lnTo>
                      <a:pt x="1182" y="1618"/>
                    </a:lnTo>
                    <a:lnTo>
                      <a:pt x="1184" y="1608"/>
                    </a:lnTo>
                    <a:lnTo>
                      <a:pt x="1182" y="1589"/>
                    </a:lnTo>
                    <a:lnTo>
                      <a:pt x="1178" y="1570"/>
                    </a:lnTo>
                    <a:lnTo>
                      <a:pt x="1171" y="1552"/>
                    </a:lnTo>
                    <a:lnTo>
                      <a:pt x="1171" y="1552"/>
                    </a:lnTo>
                    <a:lnTo>
                      <a:pt x="1160" y="1538"/>
                    </a:lnTo>
                    <a:lnTo>
                      <a:pt x="1149" y="1525"/>
                    </a:lnTo>
                    <a:lnTo>
                      <a:pt x="1140" y="1509"/>
                    </a:lnTo>
                    <a:lnTo>
                      <a:pt x="1137" y="1502"/>
                    </a:lnTo>
                    <a:lnTo>
                      <a:pt x="1137" y="1494"/>
                    </a:lnTo>
                    <a:lnTo>
                      <a:pt x="1137" y="1494"/>
                    </a:lnTo>
                    <a:lnTo>
                      <a:pt x="1137" y="1482"/>
                    </a:lnTo>
                    <a:lnTo>
                      <a:pt x="1140" y="1471"/>
                    </a:lnTo>
                    <a:lnTo>
                      <a:pt x="1146" y="1460"/>
                    </a:lnTo>
                    <a:lnTo>
                      <a:pt x="1153" y="1453"/>
                    </a:lnTo>
                    <a:lnTo>
                      <a:pt x="1160" y="1447"/>
                    </a:lnTo>
                    <a:lnTo>
                      <a:pt x="1169" y="1446"/>
                    </a:lnTo>
                    <a:lnTo>
                      <a:pt x="1175" y="1446"/>
                    </a:lnTo>
                    <a:lnTo>
                      <a:pt x="1180" y="1447"/>
                    </a:lnTo>
                    <a:lnTo>
                      <a:pt x="1186" y="1451"/>
                    </a:lnTo>
                    <a:lnTo>
                      <a:pt x="1189" y="1456"/>
                    </a:lnTo>
                    <a:lnTo>
                      <a:pt x="1189" y="1456"/>
                    </a:lnTo>
                    <a:lnTo>
                      <a:pt x="1195" y="1460"/>
                    </a:lnTo>
                    <a:lnTo>
                      <a:pt x="1198" y="1460"/>
                    </a:lnTo>
                    <a:lnTo>
                      <a:pt x="1202" y="1458"/>
                    </a:lnTo>
                    <a:lnTo>
                      <a:pt x="1205" y="1453"/>
                    </a:lnTo>
                    <a:lnTo>
                      <a:pt x="1205" y="1453"/>
                    </a:lnTo>
                    <a:lnTo>
                      <a:pt x="1213" y="1444"/>
                    </a:lnTo>
                    <a:lnTo>
                      <a:pt x="1220" y="1438"/>
                    </a:lnTo>
                    <a:lnTo>
                      <a:pt x="1227" y="1435"/>
                    </a:lnTo>
                    <a:lnTo>
                      <a:pt x="1238" y="1431"/>
                    </a:lnTo>
                    <a:lnTo>
                      <a:pt x="1238" y="1431"/>
                    </a:lnTo>
                    <a:lnTo>
                      <a:pt x="1262" y="1426"/>
                    </a:lnTo>
                    <a:lnTo>
                      <a:pt x="1274" y="1422"/>
                    </a:lnTo>
                    <a:lnTo>
                      <a:pt x="1285" y="1419"/>
                    </a:lnTo>
                    <a:lnTo>
                      <a:pt x="1285" y="1419"/>
                    </a:lnTo>
                    <a:lnTo>
                      <a:pt x="1292" y="1413"/>
                    </a:lnTo>
                    <a:lnTo>
                      <a:pt x="1300" y="1408"/>
                    </a:lnTo>
                    <a:lnTo>
                      <a:pt x="1300" y="1408"/>
                    </a:lnTo>
                    <a:lnTo>
                      <a:pt x="1305" y="1402"/>
                    </a:lnTo>
                    <a:lnTo>
                      <a:pt x="1309" y="1395"/>
                    </a:lnTo>
                    <a:lnTo>
                      <a:pt x="1316" y="1382"/>
                    </a:lnTo>
                    <a:lnTo>
                      <a:pt x="1319" y="1366"/>
                    </a:lnTo>
                    <a:lnTo>
                      <a:pt x="1325" y="1352"/>
                    </a:lnTo>
                    <a:lnTo>
                      <a:pt x="1325" y="1352"/>
                    </a:lnTo>
                    <a:lnTo>
                      <a:pt x="1329" y="1344"/>
                    </a:lnTo>
                    <a:lnTo>
                      <a:pt x="1332" y="1339"/>
                    </a:lnTo>
                    <a:lnTo>
                      <a:pt x="1343" y="1328"/>
                    </a:lnTo>
                    <a:lnTo>
                      <a:pt x="1352" y="1315"/>
                    </a:lnTo>
                    <a:lnTo>
                      <a:pt x="1357" y="1310"/>
                    </a:lnTo>
                    <a:lnTo>
                      <a:pt x="1361" y="1303"/>
                    </a:lnTo>
                    <a:lnTo>
                      <a:pt x="1361" y="1303"/>
                    </a:lnTo>
                    <a:lnTo>
                      <a:pt x="1363" y="1295"/>
                    </a:lnTo>
                    <a:lnTo>
                      <a:pt x="1361" y="1290"/>
                    </a:lnTo>
                    <a:lnTo>
                      <a:pt x="1359" y="1285"/>
                    </a:lnTo>
                    <a:lnTo>
                      <a:pt x="1356" y="1279"/>
                    </a:lnTo>
                    <a:lnTo>
                      <a:pt x="1356" y="1279"/>
                    </a:lnTo>
                    <a:lnTo>
                      <a:pt x="1352" y="1274"/>
                    </a:lnTo>
                    <a:lnTo>
                      <a:pt x="1352" y="1268"/>
                    </a:lnTo>
                    <a:lnTo>
                      <a:pt x="1356" y="1257"/>
                    </a:lnTo>
                    <a:lnTo>
                      <a:pt x="1356" y="1257"/>
                    </a:lnTo>
                    <a:lnTo>
                      <a:pt x="1356" y="1245"/>
                    </a:lnTo>
                    <a:lnTo>
                      <a:pt x="1356" y="1245"/>
                    </a:lnTo>
                    <a:lnTo>
                      <a:pt x="1354" y="1236"/>
                    </a:lnTo>
                    <a:lnTo>
                      <a:pt x="1348" y="1227"/>
                    </a:lnTo>
                    <a:lnTo>
                      <a:pt x="1343" y="1218"/>
                    </a:lnTo>
                    <a:lnTo>
                      <a:pt x="1341" y="1214"/>
                    </a:lnTo>
                    <a:lnTo>
                      <a:pt x="1339" y="1209"/>
                    </a:lnTo>
                    <a:lnTo>
                      <a:pt x="1339" y="1209"/>
                    </a:lnTo>
                    <a:lnTo>
                      <a:pt x="1339" y="1203"/>
                    </a:lnTo>
                    <a:lnTo>
                      <a:pt x="1341" y="1200"/>
                    </a:lnTo>
                    <a:lnTo>
                      <a:pt x="1341" y="1194"/>
                    </a:lnTo>
                    <a:lnTo>
                      <a:pt x="1341" y="1189"/>
                    </a:lnTo>
                    <a:lnTo>
                      <a:pt x="1341" y="1189"/>
                    </a:lnTo>
                    <a:lnTo>
                      <a:pt x="1338" y="1174"/>
                    </a:lnTo>
                    <a:lnTo>
                      <a:pt x="1336" y="1167"/>
                    </a:lnTo>
                    <a:lnTo>
                      <a:pt x="1338" y="1158"/>
                    </a:lnTo>
                    <a:lnTo>
                      <a:pt x="1338" y="1158"/>
                    </a:lnTo>
                    <a:lnTo>
                      <a:pt x="1339" y="1154"/>
                    </a:lnTo>
                    <a:lnTo>
                      <a:pt x="1343" y="1151"/>
                    </a:lnTo>
                    <a:lnTo>
                      <a:pt x="1354" y="1147"/>
                    </a:lnTo>
                    <a:lnTo>
                      <a:pt x="1363" y="1142"/>
                    </a:lnTo>
                    <a:lnTo>
                      <a:pt x="1367" y="1140"/>
                    </a:lnTo>
                    <a:lnTo>
                      <a:pt x="1368" y="1136"/>
                    </a:lnTo>
                    <a:lnTo>
                      <a:pt x="1368" y="1136"/>
                    </a:lnTo>
                    <a:lnTo>
                      <a:pt x="1368" y="1131"/>
                    </a:lnTo>
                    <a:lnTo>
                      <a:pt x="1365" y="1125"/>
                    </a:lnTo>
                    <a:lnTo>
                      <a:pt x="1361" y="1124"/>
                    </a:lnTo>
                    <a:lnTo>
                      <a:pt x="1357" y="1120"/>
                    </a:lnTo>
                    <a:lnTo>
                      <a:pt x="1357" y="1120"/>
                    </a:lnTo>
                    <a:lnTo>
                      <a:pt x="1345" y="1118"/>
                    </a:lnTo>
                    <a:lnTo>
                      <a:pt x="1330" y="1118"/>
                    </a:lnTo>
                    <a:lnTo>
                      <a:pt x="1325" y="1116"/>
                    </a:lnTo>
                    <a:lnTo>
                      <a:pt x="1319" y="1113"/>
                    </a:lnTo>
                    <a:lnTo>
                      <a:pt x="1314" y="1109"/>
                    </a:lnTo>
                    <a:lnTo>
                      <a:pt x="1312" y="1104"/>
                    </a:lnTo>
                    <a:lnTo>
                      <a:pt x="1312" y="1104"/>
                    </a:lnTo>
                    <a:lnTo>
                      <a:pt x="1310" y="1096"/>
                    </a:lnTo>
                    <a:lnTo>
                      <a:pt x="1310" y="1091"/>
                    </a:lnTo>
                    <a:lnTo>
                      <a:pt x="1314" y="1086"/>
                    </a:lnTo>
                    <a:lnTo>
                      <a:pt x="1318" y="1082"/>
                    </a:lnTo>
                    <a:lnTo>
                      <a:pt x="1329" y="1077"/>
                    </a:lnTo>
                    <a:lnTo>
                      <a:pt x="1338" y="1073"/>
                    </a:lnTo>
                    <a:lnTo>
                      <a:pt x="1338" y="1073"/>
                    </a:lnTo>
                    <a:lnTo>
                      <a:pt x="1347" y="1064"/>
                    </a:lnTo>
                    <a:lnTo>
                      <a:pt x="1352" y="1060"/>
                    </a:lnTo>
                    <a:lnTo>
                      <a:pt x="1357" y="1058"/>
                    </a:lnTo>
                    <a:lnTo>
                      <a:pt x="1357" y="1058"/>
                    </a:lnTo>
                    <a:lnTo>
                      <a:pt x="1361" y="1058"/>
                    </a:lnTo>
                    <a:lnTo>
                      <a:pt x="1367" y="1060"/>
                    </a:lnTo>
                    <a:lnTo>
                      <a:pt x="1370" y="1062"/>
                    </a:lnTo>
                    <a:lnTo>
                      <a:pt x="1374" y="1066"/>
                    </a:lnTo>
                    <a:lnTo>
                      <a:pt x="1374" y="1066"/>
                    </a:lnTo>
                    <a:lnTo>
                      <a:pt x="1374" y="1069"/>
                    </a:lnTo>
                    <a:lnTo>
                      <a:pt x="1374" y="1071"/>
                    </a:lnTo>
                    <a:lnTo>
                      <a:pt x="1370" y="1077"/>
                    </a:lnTo>
                    <a:lnTo>
                      <a:pt x="1370" y="1077"/>
                    </a:lnTo>
                    <a:lnTo>
                      <a:pt x="1368" y="1082"/>
                    </a:lnTo>
                    <a:lnTo>
                      <a:pt x="1370" y="1087"/>
                    </a:lnTo>
                    <a:lnTo>
                      <a:pt x="1374" y="1089"/>
                    </a:lnTo>
                    <a:lnTo>
                      <a:pt x="1379" y="1087"/>
                    </a:lnTo>
                    <a:lnTo>
                      <a:pt x="1379" y="1087"/>
                    </a:lnTo>
                    <a:lnTo>
                      <a:pt x="1392" y="1084"/>
                    </a:lnTo>
                    <a:lnTo>
                      <a:pt x="1397" y="1084"/>
                    </a:lnTo>
                    <a:lnTo>
                      <a:pt x="1403" y="1086"/>
                    </a:lnTo>
                    <a:lnTo>
                      <a:pt x="1406" y="1087"/>
                    </a:lnTo>
                    <a:lnTo>
                      <a:pt x="1410" y="1089"/>
                    </a:lnTo>
                    <a:lnTo>
                      <a:pt x="1417" y="1102"/>
                    </a:lnTo>
                    <a:lnTo>
                      <a:pt x="1417" y="1102"/>
                    </a:lnTo>
                    <a:lnTo>
                      <a:pt x="1421" y="1107"/>
                    </a:lnTo>
                    <a:lnTo>
                      <a:pt x="1426" y="1113"/>
                    </a:lnTo>
                    <a:lnTo>
                      <a:pt x="1437" y="1124"/>
                    </a:lnTo>
                    <a:lnTo>
                      <a:pt x="1437" y="1124"/>
                    </a:lnTo>
                    <a:lnTo>
                      <a:pt x="1441" y="1131"/>
                    </a:lnTo>
                    <a:lnTo>
                      <a:pt x="1444" y="1138"/>
                    </a:lnTo>
                    <a:lnTo>
                      <a:pt x="1446" y="1156"/>
                    </a:lnTo>
                    <a:lnTo>
                      <a:pt x="1446" y="1156"/>
                    </a:lnTo>
                    <a:lnTo>
                      <a:pt x="1446" y="1171"/>
                    </a:lnTo>
                    <a:lnTo>
                      <a:pt x="1446" y="1176"/>
                    </a:lnTo>
                    <a:lnTo>
                      <a:pt x="1450" y="1181"/>
                    </a:lnTo>
                    <a:lnTo>
                      <a:pt x="1450" y="1181"/>
                    </a:lnTo>
                    <a:lnTo>
                      <a:pt x="1455" y="1185"/>
                    </a:lnTo>
                    <a:lnTo>
                      <a:pt x="1461" y="1185"/>
                    </a:lnTo>
                    <a:lnTo>
                      <a:pt x="1466" y="1183"/>
                    </a:lnTo>
                    <a:lnTo>
                      <a:pt x="1470" y="1180"/>
                    </a:lnTo>
                    <a:lnTo>
                      <a:pt x="1470" y="1180"/>
                    </a:lnTo>
                    <a:lnTo>
                      <a:pt x="1477" y="1171"/>
                    </a:lnTo>
                    <a:lnTo>
                      <a:pt x="1479" y="1162"/>
                    </a:lnTo>
                    <a:lnTo>
                      <a:pt x="1477" y="1151"/>
                    </a:lnTo>
                    <a:lnTo>
                      <a:pt x="1473" y="1142"/>
                    </a:lnTo>
                    <a:lnTo>
                      <a:pt x="1464" y="1124"/>
                    </a:lnTo>
                    <a:lnTo>
                      <a:pt x="1462" y="1115"/>
                    </a:lnTo>
                    <a:lnTo>
                      <a:pt x="1462" y="1105"/>
                    </a:lnTo>
                    <a:lnTo>
                      <a:pt x="1462" y="1105"/>
                    </a:lnTo>
                    <a:lnTo>
                      <a:pt x="1466" y="1093"/>
                    </a:lnTo>
                    <a:lnTo>
                      <a:pt x="1472" y="1084"/>
                    </a:lnTo>
                    <a:lnTo>
                      <a:pt x="1477" y="1073"/>
                    </a:lnTo>
                    <a:lnTo>
                      <a:pt x="1481" y="1060"/>
                    </a:lnTo>
                    <a:lnTo>
                      <a:pt x="1481" y="1060"/>
                    </a:lnTo>
                    <a:lnTo>
                      <a:pt x="1482" y="1046"/>
                    </a:lnTo>
                    <a:lnTo>
                      <a:pt x="1484" y="1039"/>
                    </a:lnTo>
                    <a:lnTo>
                      <a:pt x="1486" y="1033"/>
                    </a:lnTo>
                    <a:lnTo>
                      <a:pt x="1486" y="1033"/>
                    </a:lnTo>
                    <a:lnTo>
                      <a:pt x="1493" y="1022"/>
                    </a:lnTo>
                    <a:lnTo>
                      <a:pt x="1500" y="1011"/>
                    </a:lnTo>
                    <a:lnTo>
                      <a:pt x="1500" y="1011"/>
                    </a:lnTo>
                    <a:lnTo>
                      <a:pt x="1504" y="1006"/>
                    </a:lnTo>
                    <a:lnTo>
                      <a:pt x="1508" y="1002"/>
                    </a:lnTo>
                    <a:lnTo>
                      <a:pt x="1511" y="1002"/>
                    </a:lnTo>
                    <a:lnTo>
                      <a:pt x="1517" y="1001"/>
                    </a:lnTo>
                    <a:lnTo>
                      <a:pt x="1526" y="1004"/>
                    </a:lnTo>
                    <a:lnTo>
                      <a:pt x="1538" y="1006"/>
                    </a:lnTo>
                    <a:lnTo>
                      <a:pt x="1538" y="1006"/>
                    </a:lnTo>
                    <a:lnTo>
                      <a:pt x="1549" y="1006"/>
                    </a:lnTo>
                    <a:lnTo>
                      <a:pt x="1560" y="1004"/>
                    </a:lnTo>
                    <a:lnTo>
                      <a:pt x="1569" y="997"/>
                    </a:lnTo>
                    <a:lnTo>
                      <a:pt x="1573" y="993"/>
                    </a:lnTo>
                    <a:lnTo>
                      <a:pt x="1575" y="988"/>
                    </a:lnTo>
                    <a:lnTo>
                      <a:pt x="1575" y="988"/>
                    </a:lnTo>
                    <a:lnTo>
                      <a:pt x="1582" y="975"/>
                    </a:lnTo>
                    <a:lnTo>
                      <a:pt x="1593" y="963"/>
                    </a:lnTo>
                    <a:lnTo>
                      <a:pt x="1593" y="963"/>
                    </a:lnTo>
                    <a:lnTo>
                      <a:pt x="1605" y="944"/>
                    </a:lnTo>
                    <a:lnTo>
                      <a:pt x="1618" y="928"/>
                    </a:lnTo>
                    <a:lnTo>
                      <a:pt x="1618" y="928"/>
                    </a:lnTo>
                    <a:lnTo>
                      <a:pt x="1629" y="908"/>
                    </a:lnTo>
                    <a:lnTo>
                      <a:pt x="1640" y="888"/>
                    </a:lnTo>
                    <a:lnTo>
                      <a:pt x="1640" y="888"/>
                    </a:lnTo>
                    <a:lnTo>
                      <a:pt x="1645" y="879"/>
                    </a:lnTo>
                    <a:lnTo>
                      <a:pt x="1649" y="870"/>
                    </a:lnTo>
                    <a:lnTo>
                      <a:pt x="1651" y="861"/>
                    </a:lnTo>
                    <a:lnTo>
                      <a:pt x="1651" y="850"/>
                    </a:lnTo>
                    <a:lnTo>
                      <a:pt x="1651" y="850"/>
                    </a:lnTo>
                    <a:lnTo>
                      <a:pt x="1651" y="830"/>
                    </a:lnTo>
                    <a:lnTo>
                      <a:pt x="1649" y="809"/>
                    </a:lnTo>
                    <a:lnTo>
                      <a:pt x="1649" y="809"/>
                    </a:lnTo>
                    <a:lnTo>
                      <a:pt x="1647" y="792"/>
                    </a:lnTo>
                    <a:lnTo>
                      <a:pt x="1645" y="785"/>
                    </a:lnTo>
                    <a:lnTo>
                      <a:pt x="1642" y="780"/>
                    </a:lnTo>
                    <a:lnTo>
                      <a:pt x="1642" y="780"/>
                    </a:lnTo>
                    <a:lnTo>
                      <a:pt x="1638" y="773"/>
                    </a:lnTo>
                    <a:lnTo>
                      <a:pt x="1633" y="769"/>
                    </a:lnTo>
                    <a:lnTo>
                      <a:pt x="1629" y="767"/>
                    </a:lnTo>
                    <a:lnTo>
                      <a:pt x="1624" y="767"/>
                    </a:lnTo>
                    <a:lnTo>
                      <a:pt x="1613" y="769"/>
                    </a:lnTo>
                    <a:lnTo>
                      <a:pt x="1600" y="769"/>
                    </a:lnTo>
                    <a:lnTo>
                      <a:pt x="1600" y="769"/>
                    </a:lnTo>
                    <a:lnTo>
                      <a:pt x="1595" y="767"/>
                    </a:lnTo>
                    <a:lnTo>
                      <a:pt x="1591" y="765"/>
                    </a:lnTo>
                    <a:lnTo>
                      <a:pt x="1584" y="758"/>
                    </a:lnTo>
                    <a:lnTo>
                      <a:pt x="1580" y="749"/>
                    </a:lnTo>
                    <a:lnTo>
                      <a:pt x="1578" y="740"/>
                    </a:lnTo>
                    <a:lnTo>
                      <a:pt x="1578" y="740"/>
                    </a:lnTo>
                    <a:lnTo>
                      <a:pt x="1582" y="733"/>
                    </a:lnTo>
                    <a:lnTo>
                      <a:pt x="1586" y="725"/>
                    </a:lnTo>
                    <a:lnTo>
                      <a:pt x="1591" y="720"/>
                    </a:lnTo>
                    <a:lnTo>
                      <a:pt x="1596" y="716"/>
                    </a:lnTo>
                    <a:lnTo>
                      <a:pt x="1596" y="716"/>
                    </a:lnTo>
                    <a:lnTo>
                      <a:pt x="1615" y="704"/>
                    </a:lnTo>
                    <a:lnTo>
                      <a:pt x="1629" y="689"/>
                    </a:lnTo>
                    <a:lnTo>
                      <a:pt x="1629" y="689"/>
                    </a:lnTo>
                    <a:lnTo>
                      <a:pt x="1636" y="682"/>
                    </a:lnTo>
                    <a:lnTo>
                      <a:pt x="1642" y="675"/>
                    </a:lnTo>
                    <a:lnTo>
                      <a:pt x="1642" y="675"/>
                    </a:lnTo>
                    <a:lnTo>
                      <a:pt x="1643" y="668"/>
                    </a:lnTo>
                    <a:lnTo>
                      <a:pt x="1645" y="659"/>
                    </a:lnTo>
                    <a:lnTo>
                      <a:pt x="1649" y="651"/>
                    </a:lnTo>
                    <a:lnTo>
                      <a:pt x="1653" y="644"/>
                    </a:lnTo>
                    <a:lnTo>
                      <a:pt x="1653" y="644"/>
                    </a:lnTo>
                    <a:lnTo>
                      <a:pt x="1662" y="635"/>
                    </a:lnTo>
                    <a:lnTo>
                      <a:pt x="1674" y="628"/>
                    </a:lnTo>
                    <a:lnTo>
                      <a:pt x="1687" y="626"/>
                    </a:lnTo>
                    <a:lnTo>
                      <a:pt x="1700" y="626"/>
                    </a:lnTo>
                    <a:lnTo>
                      <a:pt x="1700" y="626"/>
                    </a:lnTo>
                    <a:lnTo>
                      <a:pt x="1721" y="628"/>
                    </a:lnTo>
                    <a:lnTo>
                      <a:pt x="1743" y="630"/>
                    </a:lnTo>
                    <a:lnTo>
                      <a:pt x="1752" y="630"/>
                    </a:lnTo>
                    <a:lnTo>
                      <a:pt x="1763" y="628"/>
                    </a:lnTo>
                    <a:lnTo>
                      <a:pt x="1774" y="626"/>
                    </a:lnTo>
                    <a:lnTo>
                      <a:pt x="1783" y="621"/>
                    </a:lnTo>
                    <a:lnTo>
                      <a:pt x="1783" y="621"/>
                    </a:lnTo>
                    <a:lnTo>
                      <a:pt x="1790" y="617"/>
                    </a:lnTo>
                    <a:lnTo>
                      <a:pt x="1799" y="615"/>
                    </a:lnTo>
                    <a:lnTo>
                      <a:pt x="1806" y="613"/>
                    </a:lnTo>
                    <a:lnTo>
                      <a:pt x="1814" y="615"/>
                    </a:lnTo>
                    <a:lnTo>
                      <a:pt x="1814" y="615"/>
                    </a:lnTo>
                    <a:lnTo>
                      <a:pt x="1819" y="617"/>
                    </a:lnTo>
                    <a:lnTo>
                      <a:pt x="1823" y="619"/>
                    </a:lnTo>
                    <a:lnTo>
                      <a:pt x="1826" y="626"/>
                    </a:lnTo>
                    <a:lnTo>
                      <a:pt x="1826" y="626"/>
                    </a:lnTo>
                    <a:lnTo>
                      <a:pt x="1834" y="635"/>
                    </a:lnTo>
                    <a:lnTo>
                      <a:pt x="1839" y="640"/>
                    </a:lnTo>
                    <a:lnTo>
                      <a:pt x="1844" y="642"/>
                    </a:lnTo>
                    <a:lnTo>
                      <a:pt x="1850" y="640"/>
                    </a:lnTo>
                    <a:lnTo>
                      <a:pt x="1855" y="637"/>
                    </a:lnTo>
                    <a:lnTo>
                      <a:pt x="1861" y="631"/>
                    </a:lnTo>
                    <a:lnTo>
                      <a:pt x="1864" y="624"/>
                    </a:lnTo>
                    <a:lnTo>
                      <a:pt x="1868" y="615"/>
                    </a:lnTo>
                    <a:lnTo>
                      <a:pt x="1868" y="615"/>
                    </a:lnTo>
                    <a:lnTo>
                      <a:pt x="1872" y="604"/>
                    </a:lnTo>
                    <a:lnTo>
                      <a:pt x="1877" y="597"/>
                    </a:lnTo>
                    <a:lnTo>
                      <a:pt x="1891" y="583"/>
                    </a:lnTo>
                    <a:lnTo>
                      <a:pt x="1891" y="583"/>
                    </a:lnTo>
                    <a:lnTo>
                      <a:pt x="1900" y="573"/>
                    </a:lnTo>
                    <a:lnTo>
                      <a:pt x="1910" y="570"/>
                    </a:lnTo>
                    <a:lnTo>
                      <a:pt x="1919" y="568"/>
                    </a:lnTo>
                    <a:lnTo>
                      <a:pt x="1931" y="568"/>
                    </a:lnTo>
                    <a:lnTo>
                      <a:pt x="1931" y="568"/>
                    </a:lnTo>
                    <a:lnTo>
                      <a:pt x="1937" y="570"/>
                    </a:lnTo>
                    <a:lnTo>
                      <a:pt x="1938" y="572"/>
                    </a:lnTo>
                    <a:lnTo>
                      <a:pt x="1944" y="579"/>
                    </a:lnTo>
                    <a:lnTo>
                      <a:pt x="1944" y="579"/>
                    </a:lnTo>
                    <a:lnTo>
                      <a:pt x="1951" y="581"/>
                    </a:lnTo>
                    <a:lnTo>
                      <a:pt x="1955" y="583"/>
                    </a:lnTo>
                    <a:lnTo>
                      <a:pt x="1958" y="581"/>
                    </a:lnTo>
                    <a:lnTo>
                      <a:pt x="1962" y="577"/>
                    </a:lnTo>
                    <a:lnTo>
                      <a:pt x="1967" y="566"/>
                    </a:lnTo>
                    <a:lnTo>
                      <a:pt x="1973" y="557"/>
                    </a:lnTo>
                    <a:lnTo>
                      <a:pt x="1973" y="557"/>
                    </a:lnTo>
                    <a:lnTo>
                      <a:pt x="1980" y="550"/>
                    </a:lnTo>
                    <a:lnTo>
                      <a:pt x="1991" y="545"/>
                    </a:lnTo>
                    <a:lnTo>
                      <a:pt x="1995" y="545"/>
                    </a:lnTo>
                    <a:lnTo>
                      <a:pt x="2000" y="545"/>
                    </a:lnTo>
                    <a:lnTo>
                      <a:pt x="2004" y="548"/>
                    </a:lnTo>
                    <a:lnTo>
                      <a:pt x="2005" y="554"/>
                    </a:lnTo>
                    <a:lnTo>
                      <a:pt x="2005" y="554"/>
                    </a:lnTo>
                    <a:lnTo>
                      <a:pt x="2005" y="559"/>
                    </a:lnTo>
                    <a:lnTo>
                      <a:pt x="2005" y="564"/>
                    </a:lnTo>
                    <a:lnTo>
                      <a:pt x="2000" y="573"/>
                    </a:lnTo>
                    <a:lnTo>
                      <a:pt x="1995" y="583"/>
                    </a:lnTo>
                    <a:lnTo>
                      <a:pt x="1987" y="592"/>
                    </a:lnTo>
                    <a:lnTo>
                      <a:pt x="1987" y="592"/>
                    </a:lnTo>
                    <a:lnTo>
                      <a:pt x="1978" y="602"/>
                    </a:lnTo>
                    <a:lnTo>
                      <a:pt x="1971" y="613"/>
                    </a:lnTo>
                    <a:lnTo>
                      <a:pt x="1962" y="624"/>
                    </a:lnTo>
                    <a:lnTo>
                      <a:pt x="1953" y="635"/>
                    </a:lnTo>
                    <a:lnTo>
                      <a:pt x="1953" y="635"/>
                    </a:lnTo>
                    <a:lnTo>
                      <a:pt x="1946" y="640"/>
                    </a:lnTo>
                    <a:lnTo>
                      <a:pt x="1937" y="644"/>
                    </a:lnTo>
                    <a:lnTo>
                      <a:pt x="1929" y="648"/>
                    </a:lnTo>
                    <a:lnTo>
                      <a:pt x="1920" y="653"/>
                    </a:lnTo>
                    <a:lnTo>
                      <a:pt x="1920" y="653"/>
                    </a:lnTo>
                    <a:lnTo>
                      <a:pt x="1910" y="662"/>
                    </a:lnTo>
                    <a:lnTo>
                      <a:pt x="1900" y="673"/>
                    </a:lnTo>
                    <a:lnTo>
                      <a:pt x="1893" y="686"/>
                    </a:lnTo>
                    <a:lnTo>
                      <a:pt x="1890" y="700"/>
                    </a:lnTo>
                    <a:lnTo>
                      <a:pt x="1886" y="715"/>
                    </a:lnTo>
                    <a:lnTo>
                      <a:pt x="1884" y="729"/>
                    </a:lnTo>
                    <a:lnTo>
                      <a:pt x="1882" y="758"/>
                    </a:lnTo>
                    <a:lnTo>
                      <a:pt x="1882" y="758"/>
                    </a:lnTo>
                    <a:lnTo>
                      <a:pt x="1882" y="774"/>
                    </a:lnTo>
                    <a:lnTo>
                      <a:pt x="1884" y="785"/>
                    </a:lnTo>
                    <a:lnTo>
                      <a:pt x="1888" y="796"/>
                    </a:lnTo>
                    <a:lnTo>
                      <a:pt x="1891" y="805"/>
                    </a:lnTo>
                    <a:lnTo>
                      <a:pt x="1899" y="812"/>
                    </a:lnTo>
                    <a:lnTo>
                      <a:pt x="1902" y="814"/>
                    </a:lnTo>
                    <a:lnTo>
                      <a:pt x="1906" y="814"/>
                    </a:lnTo>
                    <a:lnTo>
                      <a:pt x="1910" y="816"/>
                    </a:lnTo>
                    <a:lnTo>
                      <a:pt x="1915" y="814"/>
                    </a:lnTo>
                    <a:lnTo>
                      <a:pt x="1915" y="814"/>
                    </a:lnTo>
                    <a:lnTo>
                      <a:pt x="1920" y="811"/>
                    </a:lnTo>
                    <a:lnTo>
                      <a:pt x="1926" y="805"/>
                    </a:lnTo>
                    <a:lnTo>
                      <a:pt x="1928" y="798"/>
                    </a:lnTo>
                    <a:lnTo>
                      <a:pt x="1929" y="789"/>
                    </a:lnTo>
                    <a:lnTo>
                      <a:pt x="1931" y="773"/>
                    </a:lnTo>
                    <a:lnTo>
                      <a:pt x="1935" y="765"/>
                    </a:lnTo>
                    <a:lnTo>
                      <a:pt x="1938" y="760"/>
                    </a:lnTo>
                    <a:lnTo>
                      <a:pt x="1938" y="760"/>
                    </a:lnTo>
                    <a:lnTo>
                      <a:pt x="1946" y="756"/>
                    </a:lnTo>
                    <a:lnTo>
                      <a:pt x="1953" y="754"/>
                    </a:lnTo>
                    <a:lnTo>
                      <a:pt x="1962" y="751"/>
                    </a:lnTo>
                    <a:lnTo>
                      <a:pt x="1967" y="747"/>
                    </a:lnTo>
                    <a:lnTo>
                      <a:pt x="1967" y="747"/>
                    </a:lnTo>
                    <a:lnTo>
                      <a:pt x="1971" y="742"/>
                    </a:lnTo>
                    <a:lnTo>
                      <a:pt x="1973" y="736"/>
                    </a:lnTo>
                    <a:lnTo>
                      <a:pt x="1977" y="724"/>
                    </a:lnTo>
                    <a:lnTo>
                      <a:pt x="1977" y="724"/>
                    </a:lnTo>
                    <a:lnTo>
                      <a:pt x="1978" y="718"/>
                    </a:lnTo>
                    <a:lnTo>
                      <a:pt x="1982" y="713"/>
                    </a:lnTo>
                    <a:lnTo>
                      <a:pt x="1991" y="704"/>
                    </a:lnTo>
                    <a:lnTo>
                      <a:pt x="2000" y="695"/>
                    </a:lnTo>
                    <a:lnTo>
                      <a:pt x="2002" y="689"/>
                    </a:lnTo>
                    <a:lnTo>
                      <a:pt x="2002" y="682"/>
                    </a:lnTo>
                    <a:lnTo>
                      <a:pt x="2002" y="682"/>
                    </a:lnTo>
                    <a:lnTo>
                      <a:pt x="2000" y="675"/>
                    </a:lnTo>
                    <a:lnTo>
                      <a:pt x="1996" y="668"/>
                    </a:lnTo>
                    <a:lnTo>
                      <a:pt x="1993" y="660"/>
                    </a:lnTo>
                    <a:lnTo>
                      <a:pt x="1991" y="653"/>
                    </a:lnTo>
                    <a:lnTo>
                      <a:pt x="1991" y="653"/>
                    </a:lnTo>
                    <a:lnTo>
                      <a:pt x="1991" y="646"/>
                    </a:lnTo>
                    <a:lnTo>
                      <a:pt x="1995" y="639"/>
                    </a:lnTo>
                    <a:lnTo>
                      <a:pt x="2004" y="628"/>
                    </a:lnTo>
                    <a:lnTo>
                      <a:pt x="2004" y="628"/>
                    </a:lnTo>
                    <a:lnTo>
                      <a:pt x="2009" y="621"/>
                    </a:lnTo>
                    <a:lnTo>
                      <a:pt x="2016" y="613"/>
                    </a:lnTo>
                    <a:lnTo>
                      <a:pt x="2024" y="610"/>
                    </a:lnTo>
                    <a:lnTo>
                      <a:pt x="2033" y="606"/>
                    </a:lnTo>
                    <a:lnTo>
                      <a:pt x="2033" y="606"/>
                    </a:lnTo>
                    <a:lnTo>
                      <a:pt x="2043" y="602"/>
                    </a:lnTo>
                    <a:lnTo>
                      <a:pt x="2056" y="599"/>
                    </a:lnTo>
                    <a:lnTo>
                      <a:pt x="2067" y="595"/>
                    </a:lnTo>
                    <a:lnTo>
                      <a:pt x="2080" y="595"/>
                    </a:lnTo>
                    <a:lnTo>
                      <a:pt x="2080" y="595"/>
                    </a:lnTo>
                    <a:lnTo>
                      <a:pt x="2085" y="597"/>
                    </a:lnTo>
                    <a:lnTo>
                      <a:pt x="2091" y="601"/>
                    </a:lnTo>
                    <a:lnTo>
                      <a:pt x="2096" y="602"/>
                    </a:lnTo>
                    <a:lnTo>
                      <a:pt x="2103" y="604"/>
                    </a:lnTo>
                    <a:lnTo>
                      <a:pt x="2103" y="604"/>
                    </a:lnTo>
                    <a:lnTo>
                      <a:pt x="2110" y="601"/>
                    </a:lnTo>
                    <a:lnTo>
                      <a:pt x="2118" y="595"/>
                    </a:lnTo>
                    <a:lnTo>
                      <a:pt x="2129" y="581"/>
                    </a:lnTo>
                    <a:lnTo>
                      <a:pt x="2129" y="581"/>
                    </a:lnTo>
                    <a:lnTo>
                      <a:pt x="2136" y="575"/>
                    </a:lnTo>
                    <a:lnTo>
                      <a:pt x="2141" y="570"/>
                    </a:lnTo>
                    <a:lnTo>
                      <a:pt x="2158" y="561"/>
                    </a:lnTo>
                    <a:lnTo>
                      <a:pt x="2174" y="555"/>
                    </a:lnTo>
                    <a:lnTo>
                      <a:pt x="2192" y="552"/>
                    </a:lnTo>
                    <a:lnTo>
                      <a:pt x="2192" y="552"/>
                    </a:lnTo>
                    <a:lnTo>
                      <a:pt x="2210" y="550"/>
                    </a:lnTo>
                    <a:lnTo>
                      <a:pt x="2219" y="548"/>
                    </a:lnTo>
                    <a:lnTo>
                      <a:pt x="2226" y="543"/>
                    </a:lnTo>
                    <a:lnTo>
                      <a:pt x="2226" y="543"/>
                    </a:lnTo>
                    <a:lnTo>
                      <a:pt x="2232" y="535"/>
                    </a:lnTo>
                    <a:lnTo>
                      <a:pt x="2235" y="528"/>
                    </a:lnTo>
                    <a:lnTo>
                      <a:pt x="2237" y="521"/>
                    </a:lnTo>
                    <a:lnTo>
                      <a:pt x="2234" y="512"/>
                    </a:lnTo>
                    <a:lnTo>
                      <a:pt x="2234" y="512"/>
                    </a:lnTo>
                    <a:lnTo>
                      <a:pt x="2230" y="508"/>
                    </a:lnTo>
                    <a:lnTo>
                      <a:pt x="2223" y="503"/>
                    </a:lnTo>
                    <a:lnTo>
                      <a:pt x="2217" y="497"/>
                    </a:lnTo>
                    <a:lnTo>
                      <a:pt x="2215" y="494"/>
                    </a:lnTo>
                    <a:lnTo>
                      <a:pt x="2215" y="492"/>
                    </a:lnTo>
                    <a:lnTo>
                      <a:pt x="2215" y="492"/>
                    </a:lnTo>
                    <a:lnTo>
                      <a:pt x="2217" y="490"/>
                    </a:lnTo>
                    <a:lnTo>
                      <a:pt x="2219" y="488"/>
                    </a:lnTo>
                    <a:lnTo>
                      <a:pt x="2224" y="488"/>
                    </a:lnTo>
                    <a:lnTo>
                      <a:pt x="2230" y="490"/>
                    </a:lnTo>
                    <a:lnTo>
                      <a:pt x="2235" y="490"/>
                    </a:lnTo>
                    <a:lnTo>
                      <a:pt x="2235" y="490"/>
                    </a:lnTo>
                    <a:lnTo>
                      <a:pt x="2241" y="487"/>
                    </a:lnTo>
                    <a:lnTo>
                      <a:pt x="2244" y="481"/>
                    </a:lnTo>
                    <a:lnTo>
                      <a:pt x="2250" y="478"/>
                    </a:lnTo>
                    <a:lnTo>
                      <a:pt x="2253" y="472"/>
                    </a:lnTo>
                    <a:lnTo>
                      <a:pt x="2253" y="472"/>
                    </a:lnTo>
                    <a:lnTo>
                      <a:pt x="2259" y="470"/>
                    </a:lnTo>
                    <a:lnTo>
                      <a:pt x="2262" y="470"/>
                    </a:lnTo>
                    <a:lnTo>
                      <a:pt x="2273" y="472"/>
                    </a:lnTo>
                    <a:lnTo>
                      <a:pt x="2273" y="472"/>
                    </a:lnTo>
                    <a:lnTo>
                      <a:pt x="2281" y="472"/>
                    </a:lnTo>
                    <a:lnTo>
                      <a:pt x="2286" y="470"/>
                    </a:lnTo>
                    <a:lnTo>
                      <a:pt x="2291" y="469"/>
                    </a:lnTo>
                    <a:lnTo>
                      <a:pt x="2299" y="469"/>
                    </a:lnTo>
                    <a:lnTo>
                      <a:pt x="2299" y="469"/>
                    </a:lnTo>
                    <a:lnTo>
                      <a:pt x="2304" y="472"/>
                    </a:lnTo>
                    <a:lnTo>
                      <a:pt x="2308" y="476"/>
                    </a:lnTo>
                    <a:lnTo>
                      <a:pt x="2315" y="487"/>
                    </a:lnTo>
                    <a:lnTo>
                      <a:pt x="2315" y="487"/>
                    </a:lnTo>
                    <a:lnTo>
                      <a:pt x="2322" y="492"/>
                    </a:lnTo>
                    <a:lnTo>
                      <a:pt x="2331" y="496"/>
                    </a:lnTo>
                    <a:lnTo>
                      <a:pt x="2349" y="499"/>
                    </a:lnTo>
                    <a:lnTo>
                      <a:pt x="2349" y="499"/>
                    </a:lnTo>
                    <a:lnTo>
                      <a:pt x="2357" y="501"/>
                    </a:lnTo>
                    <a:lnTo>
                      <a:pt x="2362" y="501"/>
                    </a:lnTo>
                    <a:lnTo>
                      <a:pt x="2366" y="497"/>
                    </a:lnTo>
                    <a:lnTo>
                      <a:pt x="2367" y="490"/>
                    </a:lnTo>
                    <a:lnTo>
                      <a:pt x="2367" y="490"/>
                    </a:lnTo>
                    <a:lnTo>
                      <a:pt x="2369" y="483"/>
                    </a:lnTo>
                    <a:lnTo>
                      <a:pt x="2371" y="479"/>
                    </a:lnTo>
                    <a:lnTo>
                      <a:pt x="2377" y="478"/>
                    </a:lnTo>
                    <a:lnTo>
                      <a:pt x="2382" y="476"/>
                    </a:lnTo>
                    <a:lnTo>
                      <a:pt x="2382" y="476"/>
                    </a:lnTo>
                    <a:lnTo>
                      <a:pt x="2389" y="474"/>
                    </a:lnTo>
                    <a:lnTo>
                      <a:pt x="2391" y="469"/>
                    </a:lnTo>
                    <a:lnTo>
                      <a:pt x="2391" y="463"/>
                    </a:lnTo>
                    <a:lnTo>
                      <a:pt x="2389" y="458"/>
                    </a:lnTo>
                    <a:lnTo>
                      <a:pt x="2389" y="4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77" name="Freeform 12"/>
              <p:cNvSpPr>
                <a:spLocks noEditPoints="1"/>
              </p:cNvSpPr>
              <p:nvPr/>
            </p:nvSpPr>
            <p:spPr bwMode="auto">
              <a:xfrm>
                <a:off x="3751263" y="1792289"/>
                <a:ext cx="2232025" cy="1665288"/>
              </a:xfrm>
              <a:custGeom>
                <a:avLst/>
                <a:gdLst>
                  <a:gd name="T0" fmla="*/ 231 w 1406"/>
                  <a:gd name="T1" fmla="*/ 660 h 1049"/>
                  <a:gd name="T2" fmla="*/ 240 w 1406"/>
                  <a:gd name="T3" fmla="*/ 588 h 1049"/>
                  <a:gd name="T4" fmla="*/ 204 w 1406"/>
                  <a:gd name="T5" fmla="*/ 640 h 1049"/>
                  <a:gd name="T6" fmla="*/ 1200 w 1406"/>
                  <a:gd name="T7" fmla="*/ 159 h 1049"/>
                  <a:gd name="T8" fmla="*/ 1373 w 1406"/>
                  <a:gd name="T9" fmla="*/ 3 h 1049"/>
                  <a:gd name="T10" fmla="*/ 1169 w 1406"/>
                  <a:gd name="T11" fmla="*/ 96 h 1049"/>
                  <a:gd name="T12" fmla="*/ 267 w 1406"/>
                  <a:gd name="T13" fmla="*/ 700 h 1049"/>
                  <a:gd name="T14" fmla="*/ 356 w 1406"/>
                  <a:gd name="T15" fmla="*/ 669 h 1049"/>
                  <a:gd name="T16" fmla="*/ 336 w 1406"/>
                  <a:gd name="T17" fmla="*/ 602 h 1049"/>
                  <a:gd name="T18" fmla="*/ 320 w 1406"/>
                  <a:gd name="T19" fmla="*/ 521 h 1049"/>
                  <a:gd name="T20" fmla="*/ 267 w 1406"/>
                  <a:gd name="T21" fmla="*/ 516 h 1049"/>
                  <a:gd name="T22" fmla="*/ 289 w 1406"/>
                  <a:gd name="T23" fmla="*/ 584 h 1049"/>
                  <a:gd name="T24" fmla="*/ 277 w 1406"/>
                  <a:gd name="T25" fmla="*/ 640 h 1049"/>
                  <a:gd name="T26" fmla="*/ 525 w 1406"/>
                  <a:gd name="T27" fmla="*/ 566 h 1049"/>
                  <a:gd name="T28" fmla="*/ 126 w 1406"/>
                  <a:gd name="T29" fmla="*/ 338 h 1049"/>
                  <a:gd name="T30" fmla="*/ 85 w 1406"/>
                  <a:gd name="T31" fmla="*/ 302 h 1049"/>
                  <a:gd name="T32" fmla="*/ 36 w 1406"/>
                  <a:gd name="T33" fmla="*/ 316 h 1049"/>
                  <a:gd name="T34" fmla="*/ 16 w 1406"/>
                  <a:gd name="T35" fmla="*/ 342 h 1049"/>
                  <a:gd name="T36" fmla="*/ 106 w 1406"/>
                  <a:gd name="T37" fmla="*/ 356 h 1049"/>
                  <a:gd name="T38" fmla="*/ 1033 w 1406"/>
                  <a:gd name="T39" fmla="*/ 877 h 1049"/>
                  <a:gd name="T40" fmla="*/ 1118 w 1406"/>
                  <a:gd name="T41" fmla="*/ 691 h 1049"/>
                  <a:gd name="T42" fmla="*/ 1303 w 1406"/>
                  <a:gd name="T43" fmla="*/ 682 h 1049"/>
                  <a:gd name="T44" fmla="*/ 1268 w 1406"/>
                  <a:gd name="T45" fmla="*/ 619 h 1049"/>
                  <a:gd name="T46" fmla="*/ 1274 w 1406"/>
                  <a:gd name="T47" fmla="*/ 472 h 1049"/>
                  <a:gd name="T48" fmla="*/ 1277 w 1406"/>
                  <a:gd name="T49" fmla="*/ 208 h 1049"/>
                  <a:gd name="T50" fmla="*/ 1180 w 1406"/>
                  <a:gd name="T51" fmla="*/ 251 h 1049"/>
                  <a:gd name="T52" fmla="*/ 1042 w 1406"/>
                  <a:gd name="T53" fmla="*/ 289 h 1049"/>
                  <a:gd name="T54" fmla="*/ 999 w 1406"/>
                  <a:gd name="T55" fmla="*/ 302 h 1049"/>
                  <a:gd name="T56" fmla="*/ 894 w 1406"/>
                  <a:gd name="T57" fmla="*/ 358 h 1049"/>
                  <a:gd name="T58" fmla="*/ 955 w 1406"/>
                  <a:gd name="T59" fmla="*/ 289 h 1049"/>
                  <a:gd name="T60" fmla="*/ 798 w 1406"/>
                  <a:gd name="T61" fmla="*/ 190 h 1049"/>
                  <a:gd name="T62" fmla="*/ 749 w 1406"/>
                  <a:gd name="T63" fmla="*/ 170 h 1049"/>
                  <a:gd name="T64" fmla="*/ 682 w 1406"/>
                  <a:gd name="T65" fmla="*/ 183 h 1049"/>
                  <a:gd name="T66" fmla="*/ 591 w 1406"/>
                  <a:gd name="T67" fmla="*/ 264 h 1049"/>
                  <a:gd name="T68" fmla="*/ 525 w 1406"/>
                  <a:gd name="T69" fmla="*/ 342 h 1049"/>
                  <a:gd name="T70" fmla="*/ 452 w 1406"/>
                  <a:gd name="T71" fmla="*/ 394 h 1049"/>
                  <a:gd name="T72" fmla="*/ 429 w 1406"/>
                  <a:gd name="T73" fmla="*/ 449 h 1049"/>
                  <a:gd name="T74" fmla="*/ 443 w 1406"/>
                  <a:gd name="T75" fmla="*/ 510 h 1049"/>
                  <a:gd name="T76" fmla="*/ 523 w 1406"/>
                  <a:gd name="T77" fmla="*/ 503 h 1049"/>
                  <a:gd name="T78" fmla="*/ 586 w 1406"/>
                  <a:gd name="T79" fmla="*/ 554 h 1049"/>
                  <a:gd name="T80" fmla="*/ 617 w 1406"/>
                  <a:gd name="T81" fmla="*/ 416 h 1049"/>
                  <a:gd name="T82" fmla="*/ 716 w 1406"/>
                  <a:gd name="T83" fmla="*/ 322 h 1049"/>
                  <a:gd name="T84" fmla="*/ 704 w 1406"/>
                  <a:gd name="T85" fmla="*/ 459 h 1049"/>
                  <a:gd name="T86" fmla="*/ 745 w 1406"/>
                  <a:gd name="T87" fmla="*/ 479 h 1049"/>
                  <a:gd name="T88" fmla="*/ 669 w 1406"/>
                  <a:gd name="T89" fmla="*/ 561 h 1049"/>
                  <a:gd name="T90" fmla="*/ 541 w 1406"/>
                  <a:gd name="T91" fmla="*/ 610 h 1049"/>
                  <a:gd name="T92" fmla="*/ 505 w 1406"/>
                  <a:gd name="T93" fmla="*/ 525 h 1049"/>
                  <a:gd name="T94" fmla="*/ 474 w 1406"/>
                  <a:gd name="T95" fmla="*/ 577 h 1049"/>
                  <a:gd name="T96" fmla="*/ 414 w 1406"/>
                  <a:gd name="T97" fmla="*/ 673 h 1049"/>
                  <a:gd name="T98" fmla="*/ 325 w 1406"/>
                  <a:gd name="T99" fmla="*/ 724 h 1049"/>
                  <a:gd name="T100" fmla="*/ 338 w 1406"/>
                  <a:gd name="T101" fmla="*/ 814 h 1049"/>
                  <a:gd name="T102" fmla="*/ 208 w 1406"/>
                  <a:gd name="T103" fmla="*/ 861 h 1049"/>
                  <a:gd name="T104" fmla="*/ 304 w 1406"/>
                  <a:gd name="T105" fmla="*/ 997 h 1049"/>
                  <a:gd name="T106" fmla="*/ 407 w 1406"/>
                  <a:gd name="T107" fmla="*/ 854 h 1049"/>
                  <a:gd name="T108" fmla="*/ 572 w 1406"/>
                  <a:gd name="T109" fmla="*/ 917 h 1049"/>
                  <a:gd name="T110" fmla="*/ 573 w 1406"/>
                  <a:gd name="T111" fmla="*/ 986 h 1049"/>
                  <a:gd name="T112" fmla="*/ 608 w 1406"/>
                  <a:gd name="T113" fmla="*/ 910 h 1049"/>
                  <a:gd name="T114" fmla="*/ 582 w 1406"/>
                  <a:gd name="T115" fmla="*/ 859 h 1049"/>
                  <a:gd name="T116" fmla="*/ 671 w 1406"/>
                  <a:gd name="T117" fmla="*/ 984 h 1049"/>
                  <a:gd name="T118" fmla="*/ 715 w 1406"/>
                  <a:gd name="T119" fmla="*/ 928 h 1049"/>
                  <a:gd name="T120" fmla="*/ 798 w 1406"/>
                  <a:gd name="T121" fmla="*/ 1015 h 1049"/>
                  <a:gd name="T122" fmla="*/ 928 w 1406"/>
                  <a:gd name="T123" fmla="*/ 1035 h 10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406" h="1049">
                    <a:moveTo>
                      <a:pt x="1095" y="206"/>
                    </a:moveTo>
                    <a:lnTo>
                      <a:pt x="1095" y="206"/>
                    </a:lnTo>
                    <a:lnTo>
                      <a:pt x="1096" y="206"/>
                    </a:lnTo>
                    <a:lnTo>
                      <a:pt x="1096" y="206"/>
                    </a:lnTo>
                    <a:lnTo>
                      <a:pt x="1100" y="208"/>
                    </a:lnTo>
                    <a:lnTo>
                      <a:pt x="1102" y="210"/>
                    </a:lnTo>
                    <a:lnTo>
                      <a:pt x="1104" y="217"/>
                    </a:lnTo>
                    <a:lnTo>
                      <a:pt x="1104" y="221"/>
                    </a:lnTo>
                    <a:lnTo>
                      <a:pt x="1102" y="224"/>
                    </a:lnTo>
                    <a:lnTo>
                      <a:pt x="1098" y="226"/>
                    </a:lnTo>
                    <a:lnTo>
                      <a:pt x="1095" y="224"/>
                    </a:lnTo>
                    <a:lnTo>
                      <a:pt x="1095" y="224"/>
                    </a:lnTo>
                    <a:lnTo>
                      <a:pt x="1093" y="224"/>
                    </a:lnTo>
                    <a:lnTo>
                      <a:pt x="1089" y="221"/>
                    </a:lnTo>
                    <a:lnTo>
                      <a:pt x="1087" y="213"/>
                    </a:lnTo>
                    <a:lnTo>
                      <a:pt x="1087" y="210"/>
                    </a:lnTo>
                    <a:lnTo>
                      <a:pt x="1089" y="208"/>
                    </a:lnTo>
                    <a:lnTo>
                      <a:pt x="1091" y="206"/>
                    </a:lnTo>
                    <a:lnTo>
                      <a:pt x="1095" y="206"/>
                    </a:lnTo>
                    <a:lnTo>
                      <a:pt x="1095" y="206"/>
                    </a:lnTo>
                    <a:close/>
                    <a:moveTo>
                      <a:pt x="197" y="669"/>
                    </a:moveTo>
                    <a:lnTo>
                      <a:pt x="197" y="669"/>
                    </a:lnTo>
                    <a:lnTo>
                      <a:pt x="201" y="668"/>
                    </a:lnTo>
                    <a:lnTo>
                      <a:pt x="206" y="668"/>
                    </a:lnTo>
                    <a:lnTo>
                      <a:pt x="206" y="668"/>
                    </a:lnTo>
                    <a:lnTo>
                      <a:pt x="211" y="669"/>
                    </a:lnTo>
                    <a:lnTo>
                      <a:pt x="217" y="671"/>
                    </a:lnTo>
                    <a:lnTo>
                      <a:pt x="217" y="671"/>
                    </a:lnTo>
                    <a:lnTo>
                      <a:pt x="220" y="669"/>
                    </a:lnTo>
                    <a:lnTo>
                      <a:pt x="222" y="666"/>
                    </a:lnTo>
                    <a:lnTo>
                      <a:pt x="222" y="666"/>
                    </a:lnTo>
                    <a:lnTo>
                      <a:pt x="231" y="660"/>
                    </a:lnTo>
                    <a:lnTo>
                      <a:pt x="231" y="660"/>
                    </a:lnTo>
                    <a:lnTo>
                      <a:pt x="239" y="658"/>
                    </a:lnTo>
                    <a:lnTo>
                      <a:pt x="239" y="658"/>
                    </a:lnTo>
                    <a:lnTo>
                      <a:pt x="242" y="655"/>
                    </a:lnTo>
                    <a:lnTo>
                      <a:pt x="244" y="651"/>
                    </a:lnTo>
                    <a:lnTo>
                      <a:pt x="244" y="651"/>
                    </a:lnTo>
                    <a:lnTo>
                      <a:pt x="246" y="648"/>
                    </a:lnTo>
                    <a:lnTo>
                      <a:pt x="249" y="644"/>
                    </a:lnTo>
                    <a:lnTo>
                      <a:pt x="249" y="644"/>
                    </a:lnTo>
                    <a:lnTo>
                      <a:pt x="249" y="639"/>
                    </a:lnTo>
                    <a:lnTo>
                      <a:pt x="248" y="635"/>
                    </a:lnTo>
                    <a:lnTo>
                      <a:pt x="246" y="631"/>
                    </a:lnTo>
                    <a:lnTo>
                      <a:pt x="244" y="628"/>
                    </a:lnTo>
                    <a:lnTo>
                      <a:pt x="244" y="628"/>
                    </a:lnTo>
                    <a:lnTo>
                      <a:pt x="246" y="620"/>
                    </a:lnTo>
                    <a:lnTo>
                      <a:pt x="246" y="620"/>
                    </a:lnTo>
                    <a:lnTo>
                      <a:pt x="246" y="615"/>
                    </a:lnTo>
                    <a:lnTo>
                      <a:pt x="246" y="615"/>
                    </a:lnTo>
                    <a:lnTo>
                      <a:pt x="248" y="611"/>
                    </a:lnTo>
                    <a:lnTo>
                      <a:pt x="249" y="610"/>
                    </a:lnTo>
                    <a:lnTo>
                      <a:pt x="255" y="606"/>
                    </a:lnTo>
                    <a:lnTo>
                      <a:pt x="255" y="606"/>
                    </a:lnTo>
                    <a:lnTo>
                      <a:pt x="257" y="602"/>
                    </a:lnTo>
                    <a:lnTo>
                      <a:pt x="257" y="597"/>
                    </a:lnTo>
                    <a:lnTo>
                      <a:pt x="255" y="592"/>
                    </a:lnTo>
                    <a:lnTo>
                      <a:pt x="251" y="588"/>
                    </a:lnTo>
                    <a:lnTo>
                      <a:pt x="251" y="588"/>
                    </a:lnTo>
                    <a:lnTo>
                      <a:pt x="249" y="588"/>
                    </a:lnTo>
                    <a:lnTo>
                      <a:pt x="248" y="588"/>
                    </a:lnTo>
                    <a:lnTo>
                      <a:pt x="242" y="588"/>
                    </a:lnTo>
                    <a:lnTo>
                      <a:pt x="242" y="588"/>
                    </a:lnTo>
                    <a:lnTo>
                      <a:pt x="240" y="588"/>
                    </a:lnTo>
                    <a:lnTo>
                      <a:pt x="240" y="588"/>
                    </a:lnTo>
                    <a:lnTo>
                      <a:pt x="239" y="586"/>
                    </a:lnTo>
                    <a:lnTo>
                      <a:pt x="235" y="584"/>
                    </a:lnTo>
                    <a:lnTo>
                      <a:pt x="235" y="584"/>
                    </a:lnTo>
                    <a:lnTo>
                      <a:pt x="231" y="584"/>
                    </a:lnTo>
                    <a:lnTo>
                      <a:pt x="228" y="586"/>
                    </a:lnTo>
                    <a:lnTo>
                      <a:pt x="224" y="592"/>
                    </a:lnTo>
                    <a:lnTo>
                      <a:pt x="224" y="592"/>
                    </a:lnTo>
                    <a:lnTo>
                      <a:pt x="219" y="597"/>
                    </a:lnTo>
                    <a:lnTo>
                      <a:pt x="211" y="601"/>
                    </a:lnTo>
                    <a:lnTo>
                      <a:pt x="211" y="601"/>
                    </a:lnTo>
                    <a:lnTo>
                      <a:pt x="206" y="602"/>
                    </a:lnTo>
                    <a:lnTo>
                      <a:pt x="204" y="602"/>
                    </a:lnTo>
                    <a:lnTo>
                      <a:pt x="202" y="604"/>
                    </a:lnTo>
                    <a:lnTo>
                      <a:pt x="202" y="604"/>
                    </a:lnTo>
                    <a:lnTo>
                      <a:pt x="201" y="606"/>
                    </a:lnTo>
                    <a:lnTo>
                      <a:pt x="202" y="608"/>
                    </a:lnTo>
                    <a:lnTo>
                      <a:pt x="204" y="611"/>
                    </a:lnTo>
                    <a:lnTo>
                      <a:pt x="204" y="611"/>
                    </a:lnTo>
                    <a:lnTo>
                      <a:pt x="204" y="613"/>
                    </a:lnTo>
                    <a:lnTo>
                      <a:pt x="204" y="615"/>
                    </a:lnTo>
                    <a:lnTo>
                      <a:pt x="201" y="615"/>
                    </a:lnTo>
                    <a:lnTo>
                      <a:pt x="197" y="617"/>
                    </a:lnTo>
                    <a:lnTo>
                      <a:pt x="195" y="619"/>
                    </a:lnTo>
                    <a:lnTo>
                      <a:pt x="197" y="622"/>
                    </a:lnTo>
                    <a:lnTo>
                      <a:pt x="197" y="622"/>
                    </a:lnTo>
                    <a:lnTo>
                      <a:pt x="197" y="624"/>
                    </a:lnTo>
                    <a:lnTo>
                      <a:pt x="199" y="626"/>
                    </a:lnTo>
                    <a:lnTo>
                      <a:pt x="202" y="630"/>
                    </a:lnTo>
                    <a:lnTo>
                      <a:pt x="202" y="630"/>
                    </a:lnTo>
                    <a:lnTo>
                      <a:pt x="204" y="635"/>
                    </a:lnTo>
                    <a:lnTo>
                      <a:pt x="204" y="640"/>
                    </a:lnTo>
                    <a:lnTo>
                      <a:pt x="204" y="640"/>
                    </a:lnTo>
                    <a:lnTo>
                      <a:pt x="202" y="646"/>
                    </a:lnTo>
                    <a:lnTo>
                      <a:pt x="199" y="651"/>
                    </a:lnTo>
                    <a:lnTo>
                      <a:pt x="199" y="651"/>
                    </a:lnTo>
                    <a:lnTo>
                      <a:pt x="195" y="653"/>
                    </a:lnTo>
                    <a:lnTo>
                      <a:pt x="193" y="655"/>
                    </a:lnTo>
                    <a:lnTo>
                      <a:pt x="193" y="655"/>
                    </a:lnTo>
                    <a:lnTo>
                      <a:pt x="191" y="660"/>
                    </a:lnTo>
                    <a:lnTo>
                      <a:pt x="190" y="664"/>
                    </a:lnTo>
                    <a:lnTo>
                      <a:pt x="190" y="664"/>
                    </a:lnTo>
                    <a:lnTo>
                      <a:pt x="190" y="668"/>
                    </a:lnTo>
                    <a:lnTo>
                      <a:pt x="191" y="669"/>
                    </a:lnTo>
                    <a:lnTo>
                      <a:pt x="191" y="669"/>
                    </a:lnTo>
                    <a:lnTo>
                      <a:pt x="195" y="669"/>
                    </a:lnTo>
                    <a:lnTo>
                      <a:pt x="197" y="669"/>
                    </a:lnTo>
                    <a:lnTo>
                      <a:pt x="197" y="669"/>
                    </a:lnTo>
                    <a:close/>
                    <a:moveTo>
                      <a:pt x="1149" y="163"/>
                    </a:moveTo>
                    <a:lnTo>
                      <a:pt x="1149" y="163"/>
                    </a:lnTo>
                    <a:lnTo>
                      <a:pt x="1153" y="166"/>
                    </a:lnTo>
                    <a:lnTo>
                      <a:pt x="1156" y="170"/>
                    </a:lnTo>
                    <a:lnTo>
                      <a:pt x="1160" y="174"/>
                    </a:lnTo>
                    <a:lnTo>
                      <a:pt x="1165" y="177"/>
                    </a:lnTo>
                    <a:lnTo>
                      <a:pt x="1165" y="177"/>
                    </a:lnTo>
                    <a:lnTo>
                      <a:pt x="1172" y="181"/>
                    </a:lnTo>
                    <a:lnTo>
                      <a:pt x="1182" y="183"/>
                    </a:lnTo>
                    <a:lnTo>
                      <a:pt x="1192" y="183"/>
                    </a:lnTo>
                    <a:lnTo>
                      <a:pt x="1196" y="181"/>
                    </a:lnTo>
                    <a:lnTo>
                      <a:pt x="1198" y="179"/>
                    </a:lnTo>
                    <a:lnTo>
                      <a:pt x="1198" y="179"/>
                    </a:lnTo>
                    <a:lnTo>
                      <a:pt x="1200" y="175"/>
                    </a:lnTo>
                    <a:lnTo>
                      <a:pt x="1200" y="170"/>
                    </a:lnTo>
                    <a:lnTo>
                      <a:pt x="1200" y="159"/>
                    </a:lnTo>
                    <a:lnTo>
                      <a:pt x="1196" y="141"/>
                    </a:lnTo>
                    <a:lnTo>
                      <a:pt x="1196" y="141"/>
                    </a:lnTo>
                    <a:lnTo>
                      <a:pt x="1194" y="127"/>
                    </a:lnTo>
                    <a:lnTo>
                      <a:pt x="1194" y="114"/>
                    </a:lnTo>
                    <a:lnTo>
                      <a:pt x="1198" y="99"/>
                    </a:lnTo>
                    <a:lnTo>
                      <a:pt x="1203" y="87"/>
                    </a:lnTo>
                    <a:lnTo>
                      <a:pt x="1203" y="87"/>
                    </a:lnTo>
                    <a:lnTo>
                      <a:pt x="1211" y="79"/>
                    </a:lnTo>
                    <a:lnTo>
                      <a:pt x="1220" y="70"/>
                    </a:lnTo>
                    <a:lnTo>
                      <a:pt x="1239" y="60"/>
                    </a:lnTo>
                    <a:lnTo>
                      <a:pt x="1239" y="60"/>
                    </a:lnTo>
                    <a:lnTo>
                      <a:pt x="1254" y="51"/>
                    </a:lnTo>
                    <a:lnTo>
                      <a:pt x="1268" y="43"/>
                    </a:lnTo>
                    <a:lnTo>
                      <a:pt x="1283" y="40"/>
                    </a:lnTo>
                    <a:lnTo>
                      <a:pt x="1301" y="36"/>
                    </a:lnTo>
                    <a:lnTo>
                      <a:pt x="1301" y="36"/>
                    </a:lnTo>
                    <a:lnTo>
                      <a:pt x="1341" y="32"/>
                    </a:lnTo>
                    <a:lnTo>
                      <a:pt x="1341" y="32"/>
                    </a:lnTo>
                    <a:lnTo>
                      <a:pt x="1368" y="29"/>
                    </a:lnTo>
                    <a:lnTo>
                      <a:pt x="1381" y="27"/>
                    </a:lnTo>
                    <a:lnTo>
                      <a:pt x="1393" y="23"/>
                    </a:lnTo>
                    <a:lnTo>
                      <a:pt x="1393" y="23"/>
                    </a:lnTo>
                    <a:lnTo>
                      <a:pt x="1401" y="20"/>
                    </a:lnTo>
                    <a:lnTo>
                      <a:pt x="1404" y="18"/>
                    </a:lnTo>
                    <a:lnTo>
                      <a:pt x="1406" y="16"/>
                    </a:lnTo>
                    <a:lnTo>
                      <a:pt x="1406" y="13"/>
                    </a:lnTo>
                    <a:lnTo>
                      <a:pt x="1402" y="7"/>
                    </a:lnTo>
                    <a:lnTo>
                      <a:pt x="1402" y="7"/>
                    </a:lnTo>
                    <a:lnTo>
                      <a:pt x="1395" y="2"/>
                    </a:lnTo>
                    <a:lnTo>
                      <a:pt x="1388" y="0"/>
                    </a:lnTo>
                    <a:lnTo>
                      <a:pt x="1381" y="0"/>
                    </a:lnTo>
                    <a:lnTo>
                      <a:pt x="1373" y="3"/>
                    </a:lnTo>
                    <a:lnTo>
                      <a:pt x="1373" y="3"/>
                    </a:lnTo>
                    <a:lnTo>
                      <a:pt x="1366" y="7"/>
                    </a:lnTo>
                    <a:lnTo>
                      <a:pt x="1366" y="7"/>
                    </a:lnTo>
                    <a:lnTo>
                      <a:pt x="1353" y="13"/>
                    </a:lnTo>
                    <a:lnTo>
                      <a:pt x="1341" y="16"/>
                    </a:lnTo>
                    <a:lnTo>
                      <a:pt x="1341" y="16"/>
                    </a:lnTo>
                    <a:lnTo>
                      <a:pt x="1328" y="16"/>
                    </a:lnTo>
                    <a:lnTo>
                      <a:pt x="1314" y="16"/>
                    </a:lnTo>
                    <a:lnTo>
                      <a:pt x="1314" y="16"/>
                    </a:lnTo>
                    <a:lnTo>
                      <a:pt x="1301" y="16"/>
                    </a:lnTo>
                    <a:lnTo>
                      <a:pt x="1294" y="16"/>
                    </a:lnTo>
                    <a:lnTo>
                      <a:pt x="1288" y="18"/>
                    </a:lnTo>
                    <a:lnTo>
                      <a:pt x="1288" y="18"/>
                    </a:lnTo>
                    <a:lnTo>
                      <a:pt x="1272" y="27"/>
                    </a:lnTo>
                    <a:lnTo>
                      <a:pt x="1265" y="31"/>
                    </a:lnTo>
                    <a:lnTo>
                      <a:pt x="1256" y="32"/>
                    </a:lnTo>
                    <a:lnTo>
                      <a:pt x="1256" y="32"/>
                    </a:lnTo>
                    <a:lnTo>
                      <a:pt x="1243" y="34"/>
                    </a:lnTo>
                    <a:lnTo>
                      <a:pt x="1232" y="36"/>
                    </a:lnTo>
                    <a:lnTo>
                      <a:pt x="1220" y="38"/>
                    </a:lnTo>
                    <a:lnTo>
                      <a:pt x="1209" y="41"/>
                    </a:lnTo>
                    <a:lnTo>
                      <a:pt x="1209" y="41"/>
                    </a:lnTo>
                    <a:lnTo>
                      <a:pt x="1198" y="49"/>
                    </a:lnTo>
                    <a:lnTo>
                      <a:pt x="1187" y="58"/>
                    </a:lnTo>
                    <a:lnTo>
                      <a:pt x="1180" y="69"/>
                    </a:lnTo>
                    <a:lnTo>
                      <a:pt x="1176" y="72"/>
                    </a:lnTo>
                    <a:lnTo>
                      <a:pt x="1174" y="78"/>
                    </a:lnTo>
                    <a:lnTo>
                      <a:pt x="1174" y="78"/>
                    </a:lnTo>
                    <a:lnTo>
                      <a:pt x="1174" y="87"/>
                    </a:lnTo>
                    <a:lnTo>
                      <a:pt x="1172" y="90"/>
                    </a:lnTo>
                    <a:lnTo>
                      <a:pt x="1169" y="96"/>
                    </a:lnTo>
                    <a:lnTo>
                      <a:pt x="1169" y="96"/>
                    </a:lnTo>
                    <a:lnTo>
                      <a:pt x="1156" y="107"/>
                    </a:lnTo>
                    <a:lnTo>
                      <a:pt x="1149" y="114"/>
                    </a:lnTo>
                    <a:lnTo>
                      <a:pt x="1144" y="121"/>
                    </a:lnTo>
                    <a:lnTo>
                      <a:pt x="1144" y="121"/>
                    </a:lnTo>
                    <a:lnTo>
                      <a:pt x="1138" y="136"/>
                    </a:lnTo>
                    <a:lnTo>
                      <a:pt x="1136" y="143"/>
                    </a:lnTo>
                    <a:lnTo>
                      <a:pt x="1136" y="152"/>
                    </a:lnTo>
                    <a:lnTo>
                      <a:pt x="1136" y="152"/>
                    </a:lnTo>
                    <a:lnTo>
                      <a:pt x="1136" y="157"/>
                    </a:lnTo>
                    <a:lnTo>
                      <a:pt x="1140" y="159"/>
                    </a:lnTo>
                    <a:lnTo>
                      <a:pt x="1149" y="163"/>
                    </a:lnTo>
                    <a:lnTo>
                      <a:pt x="1149" y="163"/>
                    </a:lnTo>
                    <a:close/>
                    <a:moveTo>
                      <a:pt x="286" y="675"/>
                    </a:moveTo>
                    <a:lnTo>
                      <a:pt x="286" y="675"/>
                    </a:lnTo>
                    <a:lnTo>
                      <a:pt x="278" y="677"/>
                    </a:lnTo>
                    <a:lnTo>
                      <a:pt x="275" y="682"/>
                    </a:lnTo>
                    <a:lnTo>
                      <a:pt x="275" y="682"/>
                    </a:lnTo>
                    <a:lnTo>
                      <a:pt x="271" y="686"/>
                    </a:lnTo>
                    <a:lnTo>
                      <a:pt x="266" y="691"/>
                    </a:lnTo>
                    <a:lnTo>
                      <a:pt x="266" y="691"/>
                    </a:lnTo>
                    <a:lnTo>
                      <a:pt x="260" y="695"/>
                    </a:lnTo>
                    <a:lnTo>
                      <a:pt x="255" y="698"/>
                    </a:lnTo>
                    <a:lnTo>
                      <a:pt x="255" y="698"/>
                    </a:lnTo>
                    <a:lnTo>
                      <a:pt x="255" y="702"/>
                    </a:lnTo>
                    <a:lnTo>
                      <a:pt x="255" y="704"/>
                    </a:lnTo>
                    <a:lnTo>
                      <a:pt x="257" y="706"/>
                    </a:lnTo>
                    <a:lnTo>
                      <a:pt x="258" y="706"/>
                    </a:lnTo>
                    <a:lnTo>
                      <a:pt x="258" y="706"/>
                    </a:lnTo>
                    <a:lnTo>
                      <a:pt x="262" y="706"/>
                    </a:lnTo>
                    <a:lnTo>
                      <a:pt x="264" y="704"/>
                    </a:lnTo>
                    <a:lnTo>
                      <a:pt x="267" y="700"/>
                    </a:lnTo>
                    <a:lnTo>
                      <a:pt x="267" y="700"/>
                    </a:lnTo>
                    <a:lnTo>
                      <a:pt x="275" y="695"/>
                    </a:lnTo>
                    <a:lnTo>
                      <a:pt x="278" y="695"/>
                    </a:lnTo>
                    <a:lnTo>
                      <a:pt x="282" y="695"/>
                    </a:lnTo>
                    <a:lnTo>
                      <a:pt x="282" y="695"/>
                    </a:lnTo>
                    <a:lnTo>
                      <a:pt x="289" y="695"/>
                    </a:lnTo>
                    <a:lnTo>
                      <a:pt x="291" y="695"/>
                    </a:lnTo>
                    <a:lnTo>
                      <a:pt x="295" y="693"/>
                    </a:lnTo>
                    <a:lnTo>
                      <a:pt x="295" y="693"/>
                    </a:lnTo>
                    <a:lnTo>
                      <a:pt x="298" y="691"/>
                    </a:lnTo>
                    <a:lnTo>
                      <a:pt x="300" y="691"/>
                    </a:lnTo>
                    <a:lnTo>
                      <a:pt x="307" y="693"/>
                    </a:lnTo>
                    <a:lnTo>
                      <a:pt x="307" y="693"/>
                    </a:lnTo>
                    <a:lnTo>
                      <a:pt x="313" y="691"/>
                    </a:lnTo>
                    <a:lnTo>
                      <a:pt x="316" y="689"/>
                    </a:lnTo>
                    <a:lnTo>
                      <a:pt x="320" y="686"/>
                    </a:lnTo>
                    <a:lnTo>
                      <a:pt x="324" y="684"/>
                    </a:lnTo>
                    <a:lnTo>
                      <a:pt x="324" y="684"/>
                    </a:lnTo>
                    <a:lnTo>
                      <a:pt x="331" y="684"/>
                    </a:lnTo>
                    <a:lnTo>
                      <a:pt x="336" y="686"/>
                    </a:lnTo>
                    <a:lnTo>
                      <a:pt x="336" y="686"/>
                    </a:lnTo>
                    <a:lnTo>
                      <a:pt x="353" y="686"/>
                    </a:lnTo>
                    <a:lnTo>
                      <a:pt x="353" y="686"/>
                    </a:lnTo>
                    <a:lnTo>
                      <a:pt x="358" y="684"/>
                    </a:lnTo>
                    <a:lnTo>
                      <a:pt x="365" y="680"/>
                    </a:lnTo>
                    <a:lnTo>
                      <a:pt x="365" y="680"/>
                    </a:lnTo>
                    <a:lnTo>
                      <a:pt x="367" y="677"/>
                    </a:lnTo>
                    <a:lnTo>
                      <a:pt x="365" y="673"/>
                    </a:lnTo>
                    <a:lnTo>
                      <a:pt x="365" y="671"/>
                    </a:lnTo>
                    <a:lnTo>
                      <a:pt x="365" y="671"/>
                    </a:lnTo>
                    <a:lnTo>
                      <a:pt x="360" y="671"/>
                    </a:lnTo>
                    <a:lnTo>
                      <a:pt x="358" y="671"/>
                    </a:lnTo>
                    <a:lnTo>
                      <a:pt x="356" y="669"/>
                    </a:lnTo>
                    <a:lnTo>
                      <a:pt x="356" y="669"/>
                    </a:lnTo>
                    <a:lnTo>
                      <a:pt x="356" y="668"/>
                    </a:lnTo>
                    <a:lnTo>
                      <a:pt x="356" y="664"/>
                    </a:lnTo>
                    <a:lnTo>
                      <a:pt x="362" y="660"/>
                    </a:lnTo>
                    <a:lnTo>
                      <a:pt x="362" y="660"/>
                    </a:lnTo>
                    <a:lnTo>
                      <a:pt x="365" y="660"/>
                    </a:lnTo>
                    <a:lnTo>
                      <a:pt x="369" y="658"/>
                    </a:lnTo>
                    <a:lnTo>
                      <a:pt x="369" y="658"/>
                    </a:lnTo>
                    <a:lnTo>
                      <a:pt x="371" y="653"/>
                    </a:lnTo>
                    <a:lnTo>
                      <a:pt x="371" y="648"/>
                    </a:lnTo>
                    <a:lnTo>
                      <a:pt x="371" y="648"/>
                    </a:lnTo>
                    <a:lnTo>
                      <a:pt x="371" y="642"/>
                    </a:lnTo>
                    <a:lnTo>
                      <a:pt x="369" y="639"/>
                    </a:lnTo>
                    <a:lnTo>
                      <a:pt x="367" y="635"/>
                    </a:lnTo>
                    <a:lnTo>
                      <a:pt x="362" y="635"/>
                    </a:lnTo>
                    <a:lnTo>
                      <a:pt x="362" y="635"/>
                    </a:lnTo>
                    <a:lnTo>
                      <a:pt x="354" y="637"/>
                    </a:lnTo>
                    <a:lnTo>
                      <a:pt x="353" y="635"/>
                    </a:lnTo>
                    <a:lnTo>
                      <a:pt x="351" y="631"/>
                    </a:lnTo>
                    <a:lnTo>
                      <a:pt x="351" y="631"/>
                    </a:lnTo>
                    <a:lnTo>
                      <a:pt x="349" y="626"/>
                    </a:lnTo>
                    <a:lnTo>
                      <a:pt x="349" y="626"/>
                    </a:lnTo>
                    <a:lnTo>
                      <a:pt x="349" y="622"/>
                    </a:lnTo>
                    <a:lnTo>
                      <a:pt x="349" y="620"/>
                    </a:lnTo>
                    <a:lnTo>
                      <a:pt x="349" y="620"/>
                    </a:lnTo>
                    <a:lnTo>
                      <a:pt x="349" y="617"/>
                    </a:lnTo>
                    <a:lnTo>
                      <a:pt x="347" y="615"/>
                    </a:lnTo>
                    <a:lnTo>
                      <a:pt x="344" y="611"/>
                    </a:lnTo>
                    <a:lnTo>
                      <a:pt x="344" y="611"/>
                    </a:lnTo>
                    <a:lnTo>
                      <a:pt x="338" y="608"/>
                    </a:lnTo>
                    <a:lnTo>
                      <a:pt x="336" y="602"/>
                    </a:lnTo>
                    <a:lnTo>
                      <a:pt x="336" y="602"/>
                    </a:lnTo>
                    <a:lnTo>
                      <a:pt x="334" y="601"/>
                    </a:lnTo>
                    <a:lnTo>
                      <a:pt x="334" y="601"/>
                    </a:lnTo>
                    <a:lnTo>
                      <a:pt x="331" y="595"/>
                    </a:lnTo>
                    <a:lnTo>
                      <a:pt x="331" y="595"/>
                    </a:lnTo>
                    <a:lnTo>
                      <a:pt x="327" y="592"/>
                    </a:lnTo>
                    <a:lnTo>
                      <a:pt x="324" y="586"/>
                    </a:lnTo>
                    <a:lnTo>
                      <a:pt x="324" y="586"/>
                    </a:lnTo>
                    <a:lnTo>
                      <a:pt x="320" y="581"/>
                    </a:lnTo>
                    <a:lnTo>
                      <a:pt x="316" y="575"/>
                    </a:lnTo>
                    <a:lnTo>
                      <a:pt x="316" y="575"/>
                    </a:lnTo>
                    <a:lnTo>
                      <a:pt x="313" y="572"/>
                    </a:lnTo>
                    <a:lnTo>
                      <a:pt x="311" y="568"/>
                    </a:lnTo>
                    <a:lnTo>
                      <a:pt x="311" y="568"/>
                    </a:lnTo>
                    <a:lnTo>
                      <a:pt x="309" y="564"/>
                    </a:lnTo>
                    <a:lnTo>
                      <a:pt x="305" y="563"/>
                    </a:lnTo>
                    <a:lnTo>
                      <a:pt x="305" y="563"/>
                    </a:lnTo>
                    <a:lnTo>
                      <a:pt x="304" y="559"/>
                    </a:lnTo>
                    <a:lnTo>
                      <a:pt x="304" y="557"/>
                    </a:lnTo>
                    <a:lnTo>
                      <a:pt x="305" y="554"/>
                    </a:lnTo>
                    <a:lnTo>
                      <a:pt x="305" y="554"/>
                    </a:lnTo>
                    <a:lnTo>
                      <a:pt x="305" y="550"/>
                    </a:lnTo>
                    <a:lnTo>
                      <a:pt x="305" y="546"/>
                    </a:lnTo>
                    <a:lnTo>
                      <a:pt x="305" y="546"/>
                    </a:lnTo>
                    <a:lnTo>
                      <a:pt x="307" y="544"/>
                    </a:lnTo>
                    <a:lnTo>
                      <a:pt x="309" y="543"/>
                    </a:lnTo>
                    <a:lnTo>
                      <a:pt x="313" y="541"/>
                    </a:lnTo>
                    <a:lnTo>
                      <a:pt x="313" y="541"/>
                    </a:lnTo>
                    <a:lnTo>
                      <a:pt x="316" y="535"/>
                    </a:lnTo>
                    <a:lnTo>
                      <a:pt x="318" y="530"/>
                    </a:lnTo>
                    <a:lnTo>
                      <a:pt x="318" y="530"/>
                    </a:lnTo>
                    <a:lnTo>
                      <a:pt x="320" y="523"/>
                    </a:lnTo>
                    <a:lnTo>
                      <a:pt x="320" y="521"/>
                    </a:lnTo>
                    <a:lnTo>
                      <a:pt x="318" y="517"/>
                    </a:lnTo>
                    <a:lnTo>
                      <a:pt x="318" y="517"/>
                    </a:lnTo>
                    <a:lnTo>
                      <a:pt x="311" y="514"/>
                    </a:lnTo>
                    <a:lnTo>
                      <a:pt x="311" y="514"/>
                    </a:lnTo>
                    <a:lnTo>
                      <a:pt x="305" y="514"/>
                    </a:lnTo>
                    <a:lnTo>
                      <a:pt x="300" y="514"/>
                    </a:lnTo>
                    <a:lnTo>
                      <a:pt x="295" y="512"/>
                    </a:lnTo>
                    <a:lnTo>
                      <a:pt x="295" y="510"/>
                    </a:lnTo>
                    <a:lnTo>
                      <a:pt x="293" y="506"/>
                    </a:lnTo>
                    <a:lnTo>
                      <a:pt x="293" y="506"/>
                    </a:lnTo>
                    <a:lnTo>
                      <a:pt x="295" y="503"/>
                    </a:lnTo>
                    <a:lnTo>
                      <a:pt x="296" y="499"/>
                    </a:lnTo>
                    <a:lnTo>
                      <a:pt x="296" y="499"/>
                    </a:lnTo>
                    <a:lnTo>
                      <a:pt x="295" y="496"/>
                    </a:lnTo>
                    <a:lnTo>
                      <a:pt x="293" y="494"/>
                    </a:lnTo>
                    <a:lnTo>
                      <a:pt x="291" y="494"/>
                    </a:lnTo>
                    <a:lnTo>
                      <a:pt x="287" y="494"/>
                    </a:lnTo>
                    <a:lnTo>
                      <a:pt x="287" y="494"/>
                    </a:lnTo>
                    <a:lnTo>
                      <a:pt x="286" y="494"/>
                    </a:lnTo>
                    <a:lnTo>
                      <a:pt x="286" y="494"/>
                    </a:lnTo>
                    <a:lnTo>
                      <a:pt x="278" y="496"/>
                    </a:lnTo>
                    <a:lnTo>
                      <a:pt x="278" y="496"/>
                    </a:lnTo>
                    <a:lnTo>
                      <a:pt x="275" y="497"/>
                    </a:lnTo>
                    <a:lnTo>
                      <a:pt x="275" y="497"/>
                    </a:lnTo>
                    <a:lnTo>
                      <a:pt x="273" y="503"/>
                    </a:lnTo>
                    <a:lnTo>
                      <a:pt x="273" y="503"/>
                    </a:lnTo>
                    <a:lnTo>
                      <a:pt x="273" y="505"/>
                    </a:lnTo>
                    <a:lnTo>
                      <a:pt x="271" y="506"/>
                    </a:lnTo>
                    <a:lnTo>
                      <a:pt x="267" y="508"/>
                    </a:lnTo>
                    <a:lnTo>
                      <a:pt x="267" y="508"/>
                    </a:lnTo>
                    <a:lnTo>
                      <a:pt x="267" y="512"/>
                    </a:lnTo>
                    <a:lnTo>
                      <a:pt x="267" y="516"/>
                    </a:lnTo>
                    <a:lnTo>
                      <a:pt x="267" y="516"/>
                    </a:lnTo>
                    <a:lnTo>
                      <a:pt x="264" y="519"/>
                    </a:lnTo>
                    <a:lnTo>
                      <a:pt x="260" y="521"/>
                    </a:lnTo>
                    <a:lnTo>
                      <a:pt x="260" y="521"/>
                    </a:lnTo>
                    <a:lnTo>
                      <a:pt x="260" y="526"/>
                    </a:lnTo>
                    <a:lnTo>
                      <a:pt x="260" y="530"/>
                    </a:lnTo>
                    <a:lnTo>
                      <a:pt x="260" y="530"/>
                    </a:lnTo>
                    <a:lnTo>
                      <a:pt x="264" y="534"/>
                    </a:lnTo>
                    <a:lnTo>
                      <a:pt x="262" y="537"/>
                    </a:lnTo>
                    <a:lnTo>
                      <a:pt x="258" y="543"/>
                    </a:lnTo>
                    <a:lnTo>
                      <a:pt x="258" y="543"/>
                    </a:lnTo>
                    <a:lnTo>
                      <a:pt x="260" y="546"/>
                    </a:lnTo>
                    <a:lnTo>
                      <a:pt x="262" y="550"/>
                    </a:lnTo>
                    <a:lnTo>
                      <a:pt x="262" y="550"/>
                    </a:lnTo>
                    <a:lnTo>
                      <a:pt x="262" y="554"/>
                    </a:lnTo>
                    <a:lnTo>
                      <a:pt x="260" y="559"/>
                    </a:lnTo>
                    <a:lnTo>
                      <a:pt x="260" y="559"/>
                    </a:lnTo>
                    <a:lnTo>
                      <a:pt x="262" y="561"/>
                    </a:lnTo>
                    <a:lnTo>
                      <a:pt x="262" y="563"/>
                    </a:lnTo>
                    <a:lnTo>
                      <a:pt x="267" y="563"/>
                    </a:lnTo>
                    <a:lnTo>
                      <a:pt x="267" y="563"/>
                    </a:lnTo>
                    <a:lnTo>
                      <a:pt x="269" y="564"/>
                    </a:lnTo>
                    <a:lnTo>
                      <a:pt x="271" y="568"/>
                    </a:lnTo>
                    <a:lnTo>
                      <a:pt x="271" y="568"/>
                    </a:lnTo>
                    <a:lnTo>
                      <a:pt x="271" y="572"/>
                    </a:lnTo>
                    <a:lnTo>
                      <a:pt x="271" y="575"/>
                    </a:lnTo>
                    <a:lnTo>
                      <a:pt x="271" y="575"/>
                    </a:lnTo>
                    <a:lnTo>
                      <a:pt x="273" y="579"/>
                    </a:lnTo>
                    <a:lnTo>
                      <a:pt x="275" y="581"/>
                    </a:lnTo>
                    <a:lnTo>
                      <a:pt x="280" y="584"/>
                    </a:lnTo>
                    <a:lnTo>
                      <a:pt x="280" y="584"/>
                    </a:lnTo>
                    <a:lnTo>
                      <a:pt x="289" y="584"/>
                    </a:lnTo>
                    <a:lnTo>
                      <a:pt x="293" y="586"/>
                    </a:lnTo>
                    <a:lnTo>
                      <a:pt x="295" y="588"/>
                    </a:lnTo>
                    <a:lnTo>
                      <a:pt x="295" y="588"/>
                    </a:lnTo>
                    <a:lnTo>
                      <a:pt x="296" y="590"/>
                    </a:lnTo>
                    <a:lnTo>
                      <a:pt x="295" y="593"/>
                    </a:lnTo>
                    <a:lnTo>
                      <a:pt x="293" y="597"/>
                    </a:lnTo>
                    <a:lnTo>
                      <a:pt x="291" y="601"/>
                    </a:lnTo>
                    <a:lnTo>
                      <a:pt x="291" y="602"/>
                    </a:lnTo>
                    <a:lnTo>
                      <a:pt x="293" y="604"/>
                    </a:lnTo>
                    <a:lnTo>
                      <a:pt x="293" y="604"/>
                    </a:lnTo>
                    <a:lnTo>
                      <a:pt x="296" y="604"/>
                    </a:lnTo>
                    <a:lnTo>
                      <a:pt x="298" y="602"/>
                    </a:lnTo>
                    <a:lnTo>
                      <a:pt x="300" y="602"/>
                    </a:lnTo>
                    <a:lnTo>
                      <a:pt x="302" y="604"/>
                    </a:lnTo>
                    <a:lnTo>
                      <a:pt x="302" y="604"/>
                    </a:lnTo>
                    <a:lnTo>
                      <a:pt x="304" y="610"/>
                    </a:lnTo>
                    <a:lnTo>
                      <a:pt x="302" y="613"/>
                    </a:lnTo>
                    <a:lnTo>
                      <a:pt x="298" y="615"/>
                    </a:lnTo>
                    <a:lnTo>
                      <a:pt x="295" y="615"/>
                    </a:lnTo>
                    <a:lnTo>
                      <a:pt x="286" y="617"/>
                    </a:lnTo>
                    <a:lnTo>
                      <a:pt x="280" y="619"/>
                    </a:lnTo>
                    <a:lnTo>
                      <a:pt x="278" y="620"/>
                    </a:lnTo>
                    <a:lnTo>
                      <a:pt x="278" y="620"/>
                    </a:lnTo>
                    <a:lnTo>
                      <a:pt x="278" y="624"/>
                    </a:lnTo>
                    <a:lnTo>
                      <a:pt x="278" y="626"/>
                    </a:lnTo>
                    <a:lnTo>
                      <a:pt x="280" y="628"/>
                    </a:lnTo>
                    <a:lnTo>
                      <a:pt x="280" y="631"/>
                    </a:lnTo>
                    <a:lnTo>
                      <a:pt x="280" y="631"/>
                    </a:lnTo>
                    <a:lnTo>
                      <a:pt x="280" y="633"/>
                    </a:lnTo>
                    <a:lnTo>
                      <a:pt x="278" y="635"/>
                    </a:lnTo>
                    <a:lnTo>
                      <a:pt x="277" y="637"/>
                    </a:lnTo>
                    <a:lnTo>
                      <a:pt x="277" y="640"/>
                    </a:lnTo>
                    <a:lnTo>
                      <a:pt x="277" y="640"/>
                    </a:lnTo>
                    <a:lnTo>
                      <a:pt x="278" y="646"/>
                    </a:lnTo>
                    <a:lnTo>
                      <a:pt x="278" y="648"/>
                    </a:lnTo>
                    <a:lnTo>
                      <a:pt x="278" y="649"/>
                    </a:lnTo>
                    <a:lnTo>
                      <a:pt x="278" y="649"/>
                    </a:lnTo>
                    <a:lnTo>
                      <a:pt x="273" y="653"/>
                    </a:lnTo>
                    <a:lnTo>
                      <a:pt x="269" y="657"/>
                    </a:lnTo>
                    <a:lnTo>
                      <a:pt x="269" y="657"/>
                    </a:lnTo>
                    <a:lnTo>
                      <a:pt x="269" y="660"/>
                    </a:lnTo>
                    <a:lnTo>
                      <a:pt x="269" y="662"/>
                    </a:lnTo>
                    <a:lnTo>
                      <a:pt x="275" y="664"/>
                    </a:lnTo>
                    <a:lnTo>
                      <a:pt x="275" y="664"/>
                    </a:lnTo>
                    <a:lnTo>
                      <a:pt x="280" y="666"/>
                    </a:lnTo>
                    <a:lnTo>
                      <a:pt x="286" y="668"/>
                    </a:lnTo>
                    <a:lnTo>
                      <a:pt x="286" y="668"/>
                    </a:lnTo>
                    <a:lnTo>
                      <a:pt x="291" y="668"/>
                    </a:lnTo>
                    <a:lnTo>
                      <a:pt x="298" y="668"/>
                    </a:lnTo>
                    <a:lnTo>
                      <a:pt x="298" y="668"/>
                    </a:lnTo>
                    <a:lnTo>
                      <a:pt x="302" y="669"/>
                    </a:lnTo>
                    <a:lnTo>
                      <a:pt x="302" y="671"/>
                    </a:lnTo>
                    <a:lnTo>
                      <a:pt x="302" y="673"/>
                    </a:lnTo>
                    <a:lnTo>
                      <a:pt x="302" y="673"/>
                    </a:lnTo>
                    <a:lnTo>
                      <a:pt x="298" y="675"/>
                    </a:lnTo>
                    <a:lnTo>
                      <a:pt x="293" y="675"/>
                    </a:lnTo>
                    <a:lnTo>
                      <a:pt x="286" y="675"/>
                    </a:lnTo>
                    <a:lnTo>
                      <a:pt x="286" y="675"/>
                    </a:lnTo>
                    <a:close/>
                    <a:moveTo>
                      <a:pt x="534" y="572"/>
                    </a:moveTo>
                    <a:lnTo>
                      <a:pt x="534" y="572"/>
                    </a:lnTo>
                    <a:lnTo>
                      <a:pt x="532" y="566"/>
                    </a:lnTo>
                    <a:lnTo>
                      <a:pt x="530" y="564"/>
                    </a:lnTo>
                    <a:lnTo>
                      <a:pt x="526" y="564"/>
                    </a:lnTo>
                    <a:lnTo>
                      <a:pt x="525" y="566"/>
                    </a:lnTo>
                    <a:lnTo>
                      <a:pt x="519" y="570"/>
                    </a:lnTo>
                    <a:lnTo>
                      <a:pt x="515" y="577"/>
                    </a:lnTo>
                    <a:lnTo>
                      <a:pt x="515" y="577"/>
                    </a:lnTo>
                    <a:lnTo>
                      <a:pt x="515" y="577"/>
                    </a:lnTo>
                    <a:lnTo>
                      <a:pt x="515" y="577"/>
                    </a:lnTo>
                    <a:lnTo>
                      <a:pt x="517" y="582"/>
                    </a:lnTo>
                    <a:lnTo>
                      <a:pt x="517" y="586"/>
                    </a:lnTo>
                    <a:lnTo>
                      <a:pt x="521" y="590"/>
                    </a:lnTo>
                    <a:lnTo>
                      <a:pt x="526" y="590"/>
                    </a:lnTo>
                    <a:lnTo>
                      <a:pt x="526" y="590"/>
                    </a:lnTo>
                    <a:lnTo>
                      <a:pt x="530" y="590"/>
                    </a:lnTo>
                    <a:lnTo>
                      <a:pt x="532" y="588"/>
                    </a:lnTo>
                    <a:lnTo>
                      <a:pt x="535" y="582"/>
                    </a:lnTo>
                    <a:lnTo>
                      <a:pt x="535" y="577"/>
                    </a:lnTo>
                    <a:lnTo>
                      <a:pt x="534" y="572"/>
                    </a:lnTo>
                    <a:lnTo>
                      <a:pt x="534" y="572"/>
                    </a:lnTo>
                    <a:close/>
                    <a:moveTo>
                      <a:pt x="937" y="338"/>
                    </a:moveTo>
                    <a:lnTo>
                      <a:pt x="937" y="338"/>
                    </a:lnTo>
                    <a:lnTo>
                      <a:pt x="935" y="336"/>
                    </a:lnTo>
                    <a:lnTo>
                      <a:pt x="935" y="338"/>
                    </a:lnTo>
                    <a:lnTo>
                      <a:pt x="935" y="342"/>
                    </a:lnTo>
                    <a:lnTo>
                      <a:pt x="935" y="342"/>
                    </a:lnTo>
                    <a:lnTo>
                      <a:pt x="937" y="340"/>
                    </a:lnTo>
                    <a:lnTo>
                      <a:pt x="939" y="338"/>
                    </a:lnTo>
                    <a:lnTo>
                      <a:pt x="937" y="338"/>
                    </a:lnTo>
                    <a:lnTo>
                      <a:pt x="937" y="338"/>
                    </a:lnTo>
                    <a:close/>
                    <a:moveTo>
                      <a:pt x="110" y="354"/>
                    </a:moveTo>
                    <a:lnTo>
                      <a:pt x="110" y="354"/>
                    </a:lnTo>
                    <a:lnTo>
                      <a:pt x="121" y="347"/>
                    </a:lnTo>
                    <a:lnTo>
                      <a:pt x="124" y="344"/>
                    </a:lnTo>
                    <a:lnTo>
                      <a:pt x="126" y="338"/>
                    </a:lnTo>
                    <a:lnTo>
                      <a:pt x="126" y="338"/>
                    </a:lnTo>
                    <a:lnTo>
                      <a:pt x="128" y="335"/>
                    </a:lnTo>
                    <a:lnTo>
                      <a:pt x="130" y="333"/>
                    </a:lnTo>
                    <a:lnTo>
                      <a:pt x="130" y="333"/>
                    </a:lnTo>
                    <a:lnTo>
                      <a:pt x="134" y="331"/>
                    </a:lnTo>
                    <a:lnTo>
                      <a:pt x="137" y="329"/>
                    </a:lnTo>
                    <a:lnTo>
                      <a:pt x="137" y="329"/>
                    </a:lnTo>
                    <a:lnTo>
                      <a:pt x="139" y="326"/>
                    </a:lnTo>
                    <a:lnTo>
                      <a:pt x="139" y="322"/>
                    </a:lnTo>
                    <a:lnTo>
                      <a:pt x="137" y="316"/>
                    </a:lnTo>
                    <a:lnTo>
                      <a:pt x="137" y="316"/>
                    </a:lnTo>
                    <a:lnTo>
                      <a:pt x="135" y="313"/>
                    </a:lnTo>
                    <a:lnTo>
                      <a:pt x="132" y="313"/>
                    </a:lnTo>
                    <a:lnTo>
                      <a:pt x="126" y="313"/>
                    </a:lnTo>
                    <a:lnTo>
                      <a:pt x="119" y="311"/>
                    </a:lnTo>
                    <a:lnTo>
                      <a:pt x="117" y="309"/>
                    </a:lnTo>
                    <a:lnTo>
                      <a:pt x="115" y="307"/>
                    </a:lnTo>
                    <a:lnTo>
                      <a:pt x="115" y="307"/>
                    </a:lnTo>
                    <a:lnTo>
                      <a:pt x="112" y="300"/>
                    </a:lnTo>
                    <a:lnTo>
                      <a:pt x="108" y="297"/>
                    </a:lnTo>
                    <a:lnTo>
                      <a:pt x="108" y="297"/>
                    </a:lnTo>
                    <a:lnTo>
                      <a:pt x="105" y="295"/>
                    </a:lnTo>
                    <a:lnTo>
                      <a:pt x="101" y="295"/>
                    </a:lnTo>
                    <a:lnTo>
                      <a:pt x="101" y="295"/>
                    </a:lnTo>
                    <a:lnTo>
                      <a:pt x="99" y="295"/>
                    </a:lnTo>
                    <a:lnTo>
                      <a:pt x="99" y="295"/>
                    </a:lnTo>
                    <a:lnTo>
                      <a:pt x="97" y="297"/>
                    </a:lnTo>
                    <a:lnTo>
                      <a:pt x="96" y="300"/>
                    </a:lnTo>
                    <a:lnTo>
                      <a:pt x="96" y="300"/>
                    </a:lnTo>
                    <a:lnTo>
                      <a:pt x="94" y="302"/>
                    </a:lnTo>
                    <a:lnTo>
                      <a:pt x="90" y="302"/>
                    </a:lnTo>
                    <a:lnTo>
                      <a:pt x="85" y="302"/>
                    </a:lnTo>
                    <a:lnTo>
                      <a:pt x="85" y="302"/>
                    </a:lnTo>
                    <a:lnTo>
                      <a:pt x="81" y="304"/>
                    </a:lnTo>
                    <a:lnTo>
                      <a:pt x="79" y="306"/>
                    </a:lnTo>
                    <a:lnTo>
                      <a:pt x="77" y="306"/>
                    </a:lnTo>
                    <a:lnTo>
                      <a:pt x="77" y="306"/>
                    </a:lnTo>
                    <a:lnTo>
                      <a:pt x="72" y="304"/>
                    </a:lnTo>
                    <a:lnTo>
                      <a:pt x="72" y="304"/>
                    </a:lnTo>
                    <a:lnTo>
                      <a:pt x="68" y="304"/>
                    </a:lnTo>
                    <a:lnTo>
                      <a:pt x="67" y="306"/>
                    </a:lnTo>
                    <a:lnTo>
                      <a:pt x="67" y="306"/>
                    </a:lnTo>
                    <a:lnTo>
                      <a:pt x="63" y="306"/>
                    </a:lnTo>
                    <a:lnTo>
                      <a:pt x="61" y="302"/>
                    </a:lnTo>
                    <a:lnTo>
                      <a:pt x="61" y="302"/>
                    </a:lnTo>
                    <a:lnTo>
                      <a:pt x="61" y="298"/>
                    </a:lnTo>
                    <a:lnTo>
                      <a:pt x="59" y="298"/>
                    </a:lnTo>
                    <a:lnTo>
                      <a:pt x="58" y="298"/>
                    </a:lnTo>
                    <a:lnTo>
                      <a:pt x="58" y="298"/>
                    </a:lnTo>
                    <a:lnTo>
                      <a:pt x="54" y="302"/>
                    </a:lnTo>
                    <a:lnTo>
                      <a:pt x="52" y="306"/>
                    </a:lnTo>
                    <a:lnTo>
                      <a:pt x="52" y="306"/>
                    </a:lnTo>
                    <a:lnTo>
                      <a:pt x="48" y="309"/>
                    </a:lnTo>
                    <a:lnTo>
                      <a:pt x="47" y="309"/>
                    </a:lnTo>
                    <a:lnTo>
                      <a:pt x="45" y="307"/>
                    </a:lnTo>
                    <a:lnTo>
                      <a:pt x="45" y="307"/>
                    </a:lnTo>
                    <a:lnTo>
                      <a:pt x="43" y="304"/>
                    </a:lnTo>
                    <a:lnTo>
                      <a:pt x="43" y="302"/>
                    </a:lnTo>
                    <a:lnTo>
                      <a:pt x="41" y="302"/>
                    </a:lnTo>
                    <a:lnTo>
                      <a:pt x="41" y="302"/>
                    </a:lnTo>
                    <a:lnTo>
                      <a:pt x="38" y="304"/>
                    </a:lnTo>
                    <a:lnTo>
                      <a:pt x="38" y="307"/>
                    </a:lnTo>
                    <a:lnTo>
                      <a:pt x="38" y="315"/>
                    </a:lnTo>
                    <a:lnTo>
                      <a:pt x="38" y="315"/>
                    </a:lnTo>
                    <a:lnTo>
                      <a:pt x="36" y="316"/>
                    </a:lnTo>
                    <a:lnTo>
                      <a:pt x="34" y="316"/>
                    </a:lnTo>
                    <a:lnTo>
                      <a:pt x="34" y="316"/>
                    </a:lnTo>
                    <a:lnTo>
                      <a:pt x="29" y="320"/>
                    </a:lnTo>
                    <a:lnTo>
                      <a:pt x="27" y="320"/>
                    </a:lnTo>
                    <a:lnTo>
                      <a:pt x="23" y="320"/>
                    </a:lnTo>
                    <a:lnTo>
                      <a:pt x="23" y="320"/>
                    </a:lnTo>
                    <a:lnTo>
                      <a:pt x="21" y="316"/>
                    </a:lnTo>
                    <a:lnTo>
                      <a:pt x="21" y="315"/>
                    </a:lnTo>
                    <a:lnTo>
                      <a:pt x="20" y="311"/>
                    </a:lnTo>
                    <a:lnTo>
                      <a:pt x="18" y="307"/>
                    </a:lnTo>
                    <a:lnTo>
                      <a:pt x="18" y="307"/>
                    </a:lnTo>
                    <a:lnTo>
                      <a:pt x="12" y="306"/>
                    </a:lnTo>
                    <a:lnTo>
                      <a:pt x="7" y="307"/>
                    </a:lnTo>
                    <a:lnTo>
                      <a:pt x="7" y="307"/>
                    </a:lnTo>
                    <a:lnTo>
                      <a:pt x="3" y="309"/>
                    </a:lnTo>
                    <a:lnTo>
                      <a:pt x="3" y="311"/>
                    </a:lnTo>
                    <a:lnTo>
                      <a:pt x="3" y="315"/>
                    </a:lnTo>
                    <a:lnTo>
                      <a:pt x="5" y="316"/>
                    </a:lnTo>
                    <a:lnTo>
                      <a:pt x="5" y="316"/>
                    </a:lnTo>
                    <a:lnTo>
                      <a:pt x="9" y="320"/>
                    </a:lnTo>
                    <a:lnTo>
                      <a:pt x="10" y="324"/>
                    </a:lnTo>
                    <a:lnTo>
                      <a:pt x="9" y="326"/>
                    </a:lnTo>
                    <a:lnTo>
                      <a:pt x="9" y="326"/>
                    </a:lnTo>
                    <a:lnTo>
                      <a:pt x="5" y="327"/>
                    </a:lnTo>
                    <a:lnTo>
                      <a:pt x="1" y="329"/>
                    </a:lnTo>
                    <a:lnTo>
                      <a:pt x="1" y="329"/>
                    </a:lnTo>
                    <a:lnTo>
                      <a:pt x="0" y="331"/>
                    </a:lnTo>
                    <a:lnTo>
                      <a:pt x="1" y="333"/>
                    </a:lnTo>
                    <a:lnTo>
                      <a:pt x="5" y="336"/>
                    </a:lnTo>
                    <a:lnTo>
                      <a:pt x="12" y="340"/>
                    </a:lnTo>
                    <a:lnTo>
                      <a:pt x="12" y="340"/>
                    </a:lnTo>
                    <a:lnTo>
                      <a:pt x="16" y="342"/>
                    </a:lnTo>
                    <a:lnTo>
                      <a:pt x="18" y="345"/>
                    </a:lnTo>
                    <a:lnTo>
                      <a:pt x="18" y="345"/>
                    </a:lnTo>
                    <a:lnTo>
                      <a:pt x="18" y="347"/>
                    </a:lnTo>
                    <a:lnTo>
                      <a:pt x="16" y="349"/>
                    </a:lnTo>
                    <a:lnTo>
                      <a:pt x="10" y="353"/>
                    </a:lnTo>
                    <a:lnTo>
                      <a:pt x="10" y="353"/>
                    </a:lnTo>
                    <a:lnTo>
                      <a:pt x="9" y="356"/>
                    </a:lnTo>
                    <a:lnTo>
                      <a:pt x="10" y="356"/>
                    </a:lnTo>
                    <a:lnTo>
                      <a:pt x="12" y="358"/>
                    </a:lnTo>
                    <a:lnTo>
                      <a:pt x="12" y="358"/>
                    </a:lnTo>
                    <a:lnTo>
                      <a:pt x="16" y="358"/>
                    </a:lnTo>
                    <a:lnTo>
                      <a:pt x="20" y="356"/>
                    </a:lnTo>
                    <a:lnTo>
                      <a:pt x="27" y="353"/>
                    </a:lnTo>
                    <a:lnTo>
                      <a:pt x="27" y="353"/>
                    </a:lnTo>
                    <a:lnTo>
                      <a:pt x="30" y="353"/>
                    </a:lnTo>
                    <a:lnTo>
                      <a:pt x="32" y="354"/>
                    </a:lnTo>
                    <a:lnTo>
                      <a:pt x="32" y="354"/>
                    </a:lnTo>
                    <a:lnTo>
                      <a:pt x="34" y="358"/>
                    </a:lnTo>
                    <a:lnTo>
                      <a:pt x="38" y="362"/>
                    </a:lnTo>
                    <a:lnTo>
                      <a:pt x="38" y="362"/>
                    </a:lnTo>
                    <a:lnTo>
                      <a:pt x="50" y="365"/>
                    </a:lnTo>
                    <a:lnTo>
                      <a:pt x="58" y="365"/>
                    </a:lnTo>
                    <a:lnTo>
                      <a:pt x="65" y="365"/>
                    </a:lnTo>
                    <a:lnTo>
                      <a:pt x="65" y="365"/>
                    </a:lnTo>
                    <a:lnTo>
                      <a:pt x="74" y="360"/>
                    </a:lnTo>
                    <a:lnTo>
                      <a:pt x="79" y="358"/>
                    </a:lnTo>
                    <a:lnTo>
                      <a:pt x="85" y="356"/>
                    </a:lnTo>
                    <a:lnTo>
                      <a:pt x="85" y="356"/>
                    </a:lnTo>
                    <a:lnTo>
                      <a:pt x="90" y="358"/>
                    </a:lnTo>
                    <a:lnTo>
                      <a:pt x="90" y="358"/>
                    </a:lnTo>
                    <a:lnTo>
                      <a:pt x="101" y="358"/>
                    </a:lnTo>
                    <a:lnTo>
                      <a:pt x="106" y="356"/>
                    </a:lnTo>
                    <a:lnTo>
                      <a:pt x="110" y="354"/>
                    </a:lnTo>
                    <a:lnTo>
                      <a:pt x="110" y="354"/>
                    </a:lnTo>
                    <a:close/>
                    <a:moveTo>
                      <a:pt x="1109" y="1044"/>
                    </a:moveTo>
                    <a:lnTo>
                      <a:pt x="1109" y="1044"/>
                    </a:lnTo>
                    <a:lnTo>
                      <a:pt x="1107" y="1035"/>
                    </a:lnTo>
                    <a:lnTo>
                      <a:pt x="1106" y="1026"/>
                    </a:lnTo>
                    <a:lnTo>
                      <a:pt x="1107" y="1004"/>
                    </a:lnTo>
                    <a:lnTo>
                      <a:pt x="1107" y="1004"/>
                    </a:lnTo>
                    <a:lnTo>
                      <a:pt x="1109" y="986"/>
                    </a:lnTo>
                    <a:lnTo>
                      <a:pt x="1109" y="977"/>
                    </a:lnTo>
                    <a:lnTo>
                      <a:pt x="1107" y="968"/>
                    </a:lnTo>
                    <a:lnTo>
                      <a:pt x="1107" y="968"/>
                    </a:lnTo>
                    <a:lnTo>
                      <a:pt x="1104" y="961"/>
                    </a:lnTo>
                    <a:lnTo>
                      <a:pt x="1100" y="957"/>
                    </a:lnTo>
                    <a:lnTo>
                      <a:pt x="1091" y="948"/>
                    </a:lnTo>
                    <a:lnTo>
                      <a:pt x="1078" y="941"/>
                    </a:lnTo>
                    <a:lnTo>
                      <a:pt x="1068" y="932"/>
                    </a:lnTo>
                    <a:lnTo>
                      <a:pt x="1068" y="932"/>
                    </a:lnTo>
                    <a:lnTo>
                      <a:pt x="1060" y="924"/>
                    </a:lnTo>
                    <a:lnTo>
                      <a:pt x="1055" y="917"/>
                    </a:lnTo>
                    <a:lnTo>
                      <a:pt x="1055" y="917"/>
                    </a:lnTo>
                    <a:lnTo>
                      <a:pt x="1053" y="912"/>
                    </a:lnTo>
                    <a:lnTo>
                      <a:pt x="1053" y="906"/>
                    </a:lnTo>
                    <a:lnTo>
                      <a:pt x="1053" y="901"/>
                    </a:lnTo>
                    <a:lnTo>
                      <a:pt x="1053" y="897"/>
                    </a:lnTo>
                    <a:lnTo>
                      <a:pt x="1053" y="897"/>
                    </a:lnTo>
                    <a:lnTo>
                      <a:pt x="1048" y="894"/>
                    </a:lnTo>
                    <a:lnTo>
                      <a:pt x="1042" y="890"/>
                    </a:lnTo>
                    <a:lnTo>
                      <a:pt x="1039" y="888"/>
                    </a:lnTo>
                    <a:lnTo>
                      <a:pt x="1035" y="883"/>
                    </a:lnTo>
                    <a:lnTo>
                      <a:pt x="1035" y="883"/>
                    </a:lnTo>
                    <a:lnTo>
                      <a:pt x="1033" y="877"/>
                    </a:lnTo>
                    <a:lnTo>
                      <a:pt x="1037" y="872"/>
                    </a:lnTo>
                    <a:lnTo>
                      <a:pt x="1042" y="861"/>
                    </a:lnTo>
                    <a:lnTo>
                      <a:pt x="1042" y="861"/>
                    </a:lnTo>
                    <a:lnTo>
                      <a:pt x="1046" y="852"/>
                    </a:lnTo>
                    <a:lnTo>
                      <a:pt x="1051" y="848"/>
                    </a:lnTo>
                    <a:lnTo>
                      <a:pt x="1068" y="843"/>
                    </a:lnTo>
                    <a:lnTo>
                      <a:pt x="1068" y="843"/>
                    </a:lnTo>
                    <a:lnTo>
                      <a:pt x="1073" y="841"/>
                    </a:lnTo>
                    <a:lnTo>
                      <a:pt x="1078" y="838"/>
                    </a:lnTo>
                    <a:lnTo>
                      <a:pt x="1084" y="832"/>
                    </a:lnTo>
                    <a:lnTo>
                      <a:pt x="1089" y="825"/>
                    </a:lnTo>
                    <a:lnTo>
                      <a:pt x="1098" y="820"/>
                    </a:lnTo>
                    <a:lnTo>
                      <a:pt x="1098" y="820"/>
                    </a:lnTo>
                    <a:lnTo>
                      <a:pt x="1107" y="814"/>
                    </a:lnTo>
                    <a:lnTo>
                      <a:pt x="1116" y="812"/>
                    </a:lnTo>
                    <a:lnTo>
                      <a:pt x="1125" y="814"/>
                    </a:lnTo>
                    <a:lnTo>
                      <a:pt x="1134" y="816"/>
                    </a:lnTo>
                    <a:lnTo>
                      <a:pt x="1134" y="816"/>
                    </a:lnTo>
                    <a:lnTo>
                      <a:pt x="1134" y="800"/>
                    </a:lnTo>
                    <a:lnTo>
                      <a:pt x="1136" y="785"/>
                    </a:lnTo>
                    <a:lnTo>
                      <a:pt x="1136" y="785"/>
                    </a:lnTo>
                    <a:lnTo>
                      <a:pt x="1134" y="774"/>
                    </a:lnTo>
                    <a:lnTo>
                      <a:pt x="1131" y="767"/>
                    </a:lnTo>
                    <a:lnTo>
                      <a:pt x="1127" y="758"/>
                    </a:lnTo>
                    <a:lnTo>
                      <a:pt x="1124" y="749"/>
                    </a:lnTo>
                    <a:lnTo>
                      <a:pt x="1124" y="749"/>
                    </a:lnTo>
                    <a:lnTo>
                      <a:pt x="1124" y="740"/>
                    </a:lnTo>
                    <a:lnTo>
                      <a:pt x="1124" y="729"/>
                    </a:lnTo>
                    <a:lnTo>
                      <a:pt x="1125" y="720"/>
                    </a:lnTo>
                    <a:lnTo>
                      <a:pt x="1125" y="709"/>
                    </a:lnTo>
                    <a:lnTo>
                      <a:pt x="1125" y="709"/>
                    </a:lnTo>
                    <a:lnTo>
                      <a:pt x="1118" y="691"/>
                    </a:lnTo>
                    <a:lnTo>
                      <a:pt x="1118" y="682"/>
                    </a:lnTo>
                    <a:lnTo>
                      <a:pt x="1120" y="671"/>
                    </a:lnTo>
                    <a:lnTo>
                      <a:pt x="1120" y="671"/>
                    </a:lnTo>
                    <a:lnTo>
                      <a:pt x="1124" y="664"/>
                    </a:lnTo>
                    <a:lnTo>
                      <a:pt x="1127" y="660"/>
                    </a:lnTo>
                    <a:lnTo>
                      <a:pt x="1131" y="658"/>
                    </a:lnTo>
                    <a:lnTo>
                      <a:pt x="1134" y="658"/>
                    </a:lnTo>
                    <a:lnTo>
                      <a:pt x="1145" y="660"/>
                    </a:lnTo>
                    <a:lnTo>
                      <a:pt x="1158" y="664"/>
                    </a:lnTo>
                    <a:lnTo>
                      <a:pt x="1158" y="664"/>
                    </a:lnTo>
                    <a:lnTo>
                      <a:pt x="1167" y="666"/>
                    </a:lnTo>
                    <a:lnTo>
                      <a:pt x="1172" y="666"/>
                    </a:lnTo>
                    <a:lnTo>
                      <a:pt x="1187" y="664"/>
                    </a:lnTo>
                    <a:lnTo>
                      <a:pt x="1200" y="664"/>
                    </a:lnTo>
                    <a:lnTo>
                      <a:pt x="1205" y="664"/>
                    </a:lnTo>
                    <a:lnTo>
                      <a:pt x="1212" y="664"/>
                    </a:lnTo>
                    <a:lnTo>
                      <a:pt x="1212" y="664"/>
                    </a:lnTo>
                    <a:lnTo>
                      <a:pt x="1220" y="668"/>
                    </a:lnTo>
                    <a:lnTo>
                      <a:pt x="1225" y="671"/>
                    </a:lnTo>
                    <a:lnTo>
                      <a:pt x="1238" y="680"/>
                    </a:lnTo>
                    <a:lnTo>
                      <a:pt x="1249" y="691"/>
                    </a:lnTo>
                    <a:lnTo>
                      <a:pt x="1261" y="700"/>
                    </a:lnTo>
                    <a:lnTo>
                      <a:pt x="1261" y="700"/>
                    </a:lnTo>
                    <a:lnTo>
                      <a:pt x="1272" y="706"/>
                    </a:lnTo>
                    <a:lnTo>
                      <a:pt x="1277" y="707"/>
                    </a:lnTo>
                    <a:lnTo>
                      <a:pt x="1283" y="707"/>
                    </a:lnTo>
                    <a:lnTo>
                      <a:pt x="1287" y="706"/>
                    </a:lnTo>
                    <a:lnTo>
                      <a:pt x="1290" y="696"/>
                    </a:lnTo>
                    <a:lnTo>
                      <a:pt x="1294" y="691"/>
                    </a:lnTo>
                    <a:lnTo>
                      <a:pt x="1299" y="686"/>
                    </a:lnTo>
                    <a:lnTo>
                      <a:pt x="1299" y="686"/>
                    </a:lnTo>
                    <a:lnTo>
                      <a:pt x="1303" y="682"/>
                    </a:lnTo>
                    <a:lnTo>
                      <a:pt x="1310" y="680"/>
                    </a:lnTo>
                    <a:lnTo>
                      <a:pt x="1315" y="678"/>
                    </a:lnTo>
                    <a:lnTo>
                      <a:pt x="1319" y="677"/>
                    </a:lnTo>
                    <a:lnTo>
                      <a:pt x="1319" y="677"/>
                    </a:lnTo>
                    <a:lnTo>
                      <a:pt x="1321" y="671"/>
                    </a:lnTo>
                    <a:lnTo>
                      <a:pt x="1321" y="669"/>
                    </a:lnTo>
                    <a:lnTo>
                      <a:pt x="1319" y="668"/>
                    </a:lnTo>
                    <a:lnTo>
                      <a:pt x="1317" y="666"/>
                    </a:lnTo>
                    <a:lnTo>
                      <a:pt x="1310" y="664"/>
                    </a:lnTo>
                    <a:lnTo>
                      <a:pt x="1308" y="662"/>
                    </a:lnTo>
                    <a:lnTo>
                      <a:pt x="1306" y="658"/>
                    </a:lnTo>
                    <a:lnTo>
                      <a:pt x="1306" y="658"/>
                    </a:lnTo>
                    <a:lnTo>
                      <a:pt x="1306" y="649"/>
                    </a:lnTo>
                    <a:lnTo>
                      <a:pt x="1308" y="639"/>
                    </a:lnTo>
                    <a:lnTo>
                      <a:pt x="1314" y="619"/>
                    </a:lnTo>
                    <a:lnTo>
                      <a:pt x="1314" y="619"/>
                    </a:lnTo>
                    <a:lnTo>
                      <a:pt x="1315" y="610"/>
                    </a:lnTo>
                    <a:lnTo>
                      <a:pt x="1315" y="599"/>
                    </a:lnTo>
                    <a:lnTo>
                      <a:pt x="1315" y="595"/>
                    </a:lnTo>
                    <a:lnTo>
                      <a:pt x="1314" y="592"/>
                    </a:lnTo>
                    <a:lnTo>
                      <a:pt x="1308" y="590"/>
                    </a:lnTo>
                    <a:lnTo>
                      <a:pt x="1303" y="588"/>
                    </a:lnTo>
                    <a:lnTo>
                      <a:pt x="1303" y="588"/>
                    </a:lnTo>
                    <a:lnTo>
                      <a:pt x="1296" y="588"/>
                    </a:lnTo>
                    <a:lnTo>
                      <a:pt x="1290" y="592"/>
                    </a:lnTo>
                    <a:lnTo>
                      <a:pt x="1287" y="595"/>
                    </a:lnTo>
                    <a:lnTo>
                      <a:pt x="1285" y="601"/>
                    </a:lnTo>
                    <a:lnTo>
                      <a:pt x="1281" y="610"/>
                    </a:lnTo>
                    <a:lnTo>
                      <a:pt x="1279" y="615"/>
                    </a:lnTo>
                    <a:lnTo>
                      <a:pt x="1276" y="619"/>
                    </a:lnTo>
                    <a:lnTo>
                      <a:pt x="1276" y="619"/>
                    </a:lnTo>
                    <a:lnTo>
                      <a:pt x="1268" y="619"/>
                    </a:lnTo>
                    <a:lnTo>
                      <a:pt x="1263" y="619"/>
                    </a:lnTo>
                    <a:lnTo>
                      <a:pt x="1259" y="615"/>
                    </a:lnTo>
                    <a:lnTo>
                      <a:pt x="1256" y="610"/>
                    </a:lnTo>
                    <a:lnTo>
                      <a:pt x="1250" y="597"/>
                    </a:lnTo>
                    <a:lnTo>
                      <a:pt x="1247" y="586"/>
                    </a:lnTo>
                    <a:lnTo>
                      <a:pt x="1247" y="586"/>
                    </a:lnTo>
                    <a:lnTo>
                      <a:pt x="1241" y="572"/>
                    </a:lnTo>
                    <a:lnTo>
                      <a:pt x="1241" y="568"/>
                    </a:lnTo>
                    <a:lnTo>
                      <a:pt x="1243" y="566"/>
                    </a:lnTo>
                    <a:lnTo>
                      <a:pt x="1250" y="564"/>
                    </a:lnTo>
                    <a:lnTo>
                      <a:pt x="1258" y="563"/>
                    </a:lnTo>
                    <a:lnTo>
                      <a:pt x="1265" y="561"/>
                    </a:lnTo>
                    <a:lnTo>
                      <a:pt x="1265" y="561"/>
                    </a:lnTo>
                    <a:lnTo>
                      <a:pt x="1274" y="554"/>
                    </a:lnTo>
                    <a:lnTo>
                      <a:pt x="1285" y="543"/>
                    </a:lnTo>
                    <a:lnTo>
                      <a:pt x="1288" y="535"/>
                    </a:lnTo>
                    <a:lnTo>
                      <a:pt x="1292" y="530"/>
                    </a:lnTo>
                    <a:lnTo>
                      <a:pt x="1294" y="525"/>
                    </a:lnTo>
                    <a:lnTo>
                      <a:pt x="1292" y="519"/>
                    </a:lnTo>
                    <a:lnTo>
                      <a:pt x="1292" y="519"/>
                    </a:lnTo>
                    <a:lnTo>
                      <a:pt x="1290" y="516"/>
                    </a:lnTo>
                    <a:lnTo>
                      <a:pt x="1288" y="514"/>
                    </a:lnTo>
                    <a:lnTo>
                      <a:pt x="1283" y="512"/>
                    </a:lnTo>
                    <a:lnTo>
                      <a:pt x="1276" y="510"/>
                    </a:lnTo>
                    <a:lnTo>
                      <a:pt x="1272" y="506"/>
                    </a:lnTo>
                    <a:lnTo>
                      <a:pt x="1272" y="506"/>
                    </a:lnTo>
                    <a:lnTo>
                      <a:pt x="1270" y="501"/>
                    </a:lnTo>
                    <a:lnTo>
                      <a:pt x="1272" y="497"/>
                    </a:lnTo>
                    <a:lnTo>
                      <a:pt x="1274" y="494"/>
                    </a:lnTo>
                    <a:lnTo>
                      <a:pt x="1276" y="490"/>
                    </a:lnTo>
                    <a:lnTo>
                      <a:pt x="1276" y="490"/>
                    </a:lnTo>
                    <a:lnTo>
                      <a:pt x="1274" y="472"/>
                    </a:lnTo>
                    <a:lnTo>
                      <a:pt x="1274" y="458"/>
                    </a:lnTo>
                    <a:lnTo>
                      <a:pt x="1277" y="425"/>
                    </a:lnTo>
                    <a:lnTo>
                      <a:pt x="1277" y="425"/>
                    </a:lnTo>
                    <a:lnTo>
                      <a:pt x="1277" y="402"/>
                    </a:lnTo>
                    <a:lnTo>
                      <a:pt x="1276" y="378"/>
                    </a:lnTo>
                    <a:lnTo>
                      <a:pt x="1270" y="354"/>
                    </a:lnTo>
                    <a:lnTo>
                      <a:pt x="1265" y="331"/>
                    </a:lnTo>
                    <a:lnTo>
                      <a:pt x="1265" y="331"/>
                    </a:lnTo>
                    <a:lnTo>
                      <a:pt x="1261" y="318"/>
                    </a:lnTo>
                    <a:lnTo>
                      <a:pt x="1263" y="306"/>
                    </a:lnTo>
                    <a:lnTo>
                      <a:pt x="1268" y="297"/>
                    </a:lnTo>
                    <a:lnTo>
                      <a:pt x="1276" y="288"/>
                    </a:lnTo>
                    <a:lnTo>
                      <a:pt x="1287" y="282"/>
                    </a:lnTo>
                    <a:lnTo>
                      <a:pt x="1297" y="277"/>
                    </a:lnTo>
                    <a:lnTo>
                      <a:pt x="1325" y="269"/>
                    </a:lnTo>
                    <a:lnTo>
                      <a:pt x="1325" y="269"/>
                    </a:lnTo>
                    <a:lnTo>
                      <a:pt x="1339" y="262"/>
                    </a:lnTo>
                    <a:lnTo>
                      <a:pt x="1350" y="255"/>
                    </a:lnTo>
                    <a:lnTo>
                      <a:pt x="1357" y="248"/>
                    </a:lnTo>
                    <a:lnTo>
                      <a:pt x="1359" y="237"/>
                    </a:lnTo>
                    <a:lnTo>
                      <a:pt x="1359" y="237"/>
                    </a:lnTo>
                    <a:lnTo>
                      <a:pt x="1352" y="230"/>
                    </a:lnTo>
                    <a:lnTo>
                      <a:pt x="1343" y="221"/>
                    </a:lnTo>
                    <a:lnTo>
                      <a:pt x="1335" y="213"/>
                    </a:lnTo>
                    <a:lnTo>
                      <a:pt x="1330" y="212"/>
                    </a:lnTo>
                    <a:lnTo>
                      <a:pt x="1325" y="208"/>
                    </a:lnTo>
                    <a:lnTo>
                      <a:pt x="1325" y="208"/>
                    </a:lnTo>
                    <a:lnTo>
                      <a:pt x="1315" y="208"/>
                    </a:lnTo>
                    <a:lnTo>
                      <a:pt x="1308" y="206"/>
                    </a:lnTo>
                    <a:lnTo>
                      <a:pt x="1292" y="208"/>
                    </a:lnTo>
                    <a:lnTo>
                      <a:pt x="1292" y="208"/>
                    </a:lnTo>
                    <a:lnTo>
                      <a:pt x="1277" y="208"/>
                    </a:lnTo>
                    <a:lnTo>
                      <a:pt x="1272" y="210"/>
                    </a:lnTo>
                    <a:lnTo>
                      <a:pt x="1270" y="212"/>
                    </a:lnTo>
                    <a:lnTo>
                      <a:pt x="1268" y="213"/>
                    </a:lnTo>
                    <a:lnTo>
                      <a:pt x="1268" y="213"/>
                    </a:lnTo>
                    <a:lnTo>
                      <a:pt x="1267" y="217"/>
                    </a:lnTo>
                    <a:lnTo>
                      <a:pt x="1268" y="221"/>
                    </a:lnTo>
                    <a:lnTo>
                      <a:pt x="1270" y="228"/>
                    </a:lnTo>
                    <a:lnTo>
                      <a:pt x="1272" y="233"/>
                    </a:lnTo>
                    <a:lnTo>
                      <a:pt x="1272" y="237"/>
                    </a:lnTo>
                    <a:lnTo>
                      <a:pt x="1268" y="241"/>
                    </a:lnTo>
                    <a:lnTo>
                      <a:pt x="1268" y="241"/>
                    </a:lnTo>
                    <a:lnTo>
                      <a:pt x="1265" y="242"/>
                    </a:lnTo>
                    <a:lnTo>
                      <a:pt x="1259" y="244"/>
                    </a:lnTo>
                    <a:lnTo>
                      <a:pt x="1252" y="241"/>
                    </a:lnTo>
                    <a:lnTo>
                      <a:pt x="1243" y="235"/>
                    </a:lnTo>
                    <a:lnTo>
                      <a:pt x="1236" y="233"/>
                    </a:lnTo>
                    <a:lnTo>
                      <a:pt x="1236" y="233"/>
                    </a:lnTo>
                    <a:lnTo>
                      <a:pt x="1230" y="233"/>
                    </a:lnTo>
                    <a:lnTo>
                      <a:pt x="1227" y="235"/>
                    </a:lnTo>
                    <a:lnTo>
                      <a:pt x="1221" y="241"/>
                    </a:lnTo>
                    <a:lnTo>
                      <a:pt x="1216" y="246"/>
                    </a:lnTo>
                    <a:lnTo>
                      <a:pt x="1212" y="248"/>
                    </a:lnTo>
                    <a:lnTo>
                      <a:pt x="1207" y="248"/>
                    </a:lnTo>
                    <a:lnTo>
                      <a:pt x="1207" y="248"/>
                    </a:lnTo>
                    <a:lnTo>
                      <a:pt x="1201" y="248"/>
                    </a:lnTo>
                    <a:lnTo>
                      <a:pt x="1198" y="246"/>
                    </a:lnTo>
                    <a:lnTo>
                      <a:pt x="1196" y="244"/>
                    </a:lnTo>
                    <a:lnTo>
                      <a:pt x="1192" y="242"/>
                    </a:lnTo>
                    <a:lnTo>
                      <a:pt x="1192" y="242"/>
                    </a:lnTo>
                    <a:lnTo>
                      <a:pt x="1187" y="242"/>
                    </a:lnTo>
                    <a:lnTo>
                      <a:pt x="1185" y="244"/>
                    </a:lnTo>
                    <a:lnTo>
                      <a:pt x="1180" y="251"/>
                    </a:lnTo>
                    <a:lnTo>
                      <a:pt x="1180" y="251"/>
                    </a:lnTo>
                    <a:lnTo>
                      <a:pt x="1174" y="253"/>
                    </a:lnTo>
                    <a:lnTo>
                      <a:pt x="1172" y="251"/>
                    </a:lnTo>
                    <a:lnTo>
                      <a:pt x="1169" y="251"/>
                    </a:lnTo>
                    <a:lnTo>
                      <a:pt x="1167" y="248"/>
                    </a:lnTo>
                    <a:lnTo>
                      <a:pt x="1163" y="241"/>
                    </a:lnTo>
                    <a:lnTo>
                      <a:pt x="1162" y="239"/>
                    </a:lnTo>
                    <a:lnTo>
                      <a:pt x="1158" y="237"/>
                    </a:lnTo>
                    <a:lnTo>
                      <a:pt x="1158" y="237"/>
                    </a:lnTo>
                    <a:lnTo>
                      <a:pt x="1153" y="237"/>
                    </a:lnTo>
                    <a:lnTo>
                      <a:pt x="1149" y="237"/>
                    </a:lnTo>
                    <a:lnTo>
                      <a:pt x="1136" y="242"/>
                    </a:lnTo>
                    <a:lnTo>
                      <a:pt x="1125" y="250"/>
                    </a:lnTo>
                    <a:lnTo>
                      <a:pt x="1115" y="253"/>
                    </a:lnTo>
                    <a:lnTo>
                      <a:pt x="1115" y="253"/>
                    </a:lnTo>
                    <a:lnTo>
                      <a:pt x="1109" y="255"/>
                    </a:lnTo>
                    <a:lnTo>
                      <a:pt x="1102" y="255"/>
                    </a:lnTo>
                    <a:lnTo>
                      <a:pt x="1096" y="255"/>
                    </a:lnTo>
                    <a:lnTo>
                      <a:pt x="1089" y="259"/>
                    </a:lnTo>
                    <a:lnTo>
                      <a:pt x="1089" y="259"/>
                    </a:lnTo>
                    <a:lnTo>
                      <a:pt x="1086" y="264"/>
                    </a:lnTo>
                    <a:lnTo>
                      <a:pt x="1084" y="269"/>
                    </a:lnTo>
                    <a:lnTo>
                      <a:pt x="1082" y="277"/>
                    </a:lnTo>
                    <a:lnTo>
                      <a:pt x="1078" y="282"/>
                    </a:lnTo>
                    <a:lnTo>
                      <a:pt x="1078" y="282"/>
                    </a:lnTo>
                    <a:lnTo>
                      <a:pt x="1071" y="289"/>
                    </a:lnTo>
                    <a:lnTo>
                      <a:pt x="1060" y="295"/>
                    </a:lnTo>
                    <a:lnTo>
                      <a:pt x="1055" y="295"/>
                    </a:lnTo>
                    <a:lnTo>
                      <a:pt x="1049" y="295"/>
                    </a:lnTo>
                    <a:lnTo>
                      <a:pt x="1046" y="293"/>
                    </a:lnTo>
                    <a:lnTo>
                      <a:pt x="1042" y="289"/>
                    </a:lnTo>
                    <a:lnTo>
                      <a:pt x="1042" y="289"/>
                    </a:lnTo>
                    <a:lnTo>
                      <a:pt x="1042" y="282"/>
                    </a:lnTo>
                    <a:lnTo>
                      <a:pt x="1042" y="277"/>
                    </a:lnTo>
                    <a:lnTo>
                      <a:pt x="1049" y="264"/>
                    </a:lnTo>
                    <a:lnTo>
                      <a:pt x="1053" y="259"/>
                    </a:lnTo>
                    <a:lnTo>
                      <a:pt x="1055" y="253"/>
                    </a:lnTo>
                    <a:lnTo>
                      <a:pt x="1053" y="246"/>
                    </a:lnTo>
                    <a:lnTo>
                      <a:pt x="1048" y="241"/>
                    </a:lnTo>
                    <a:lnTo>
                      <a:pt x="1048" y="241"/>
                    </a:lnTo>
                    <a:lnTo>
                      <a:pt x="1042" y="235"/>
                    </a:lnTo>
                    <a:lnTo>
                      <a:pt x="1031" y="231"/>
                    </a:lnTo>
                    <a:lnTo>
                      <a:pt x="1022" y="230"/>
                    </a:lnTo>
                    <a:lnTo>
                      <a:pt x="1019" y="230"/>
                    </a:lnTo>
                    <a:lnTo>
                      <a:pt x="1015" y="231"/>
                    </a:lnTo>
                    <a:lnTo>
                      <a:pt x="1015" y="231"/>
                    </a:lnTo>
                    <a:lnTo>
                      <a:pt x="1013" y="233"/>
                    </a:lnTo>
                    <a:lnTo>
                      <a:pt x="1011" y="237"/>
                    </a:lnTo>
                    <a:lnTo>
                      <a:pt x="1010" y="242"/>
                    </a:lnTo>
                    <a:lnTo>
                      <a:pt x="1011" y="248"/>
                    </a:lnTo>
                    <a:lnTo>
                      <a:pt x="1015" y="253"/>
                    </a:lnTo>
                    <a:lnTo>
                      <a:pt x="1015" y="253"/>
                    </a:lnTo>
                    <a:lnTo>
                      <a:pt x="1017" y="260"/>
                    </a:lnTo>
                    <a:lnTo>
                      <a:pt x="1015" y="266"/>
                    </a:lnTo>
                    <a:lnTo>
                      <a:pt x="1008" y="277"/>
                    </a:lnTo>
                    <a:lnTo>
                      <a:pt x="1008" y="277"/>
                    </a:lnTo>
                    <a:lnTo>
                      <a:pt x="1008" y="282"/>
                    </a:lnTo>
                    <a:lnTo>
                      <a:pt x="1008" y="289"/>
                    </a:lnTo>
                    <a:lnTo>
                      <a:pt x="1010" y="295"/>
                    </a:lnTo>
                    <a:lnTo>
                      <a:pt x="1010" y="297"/>
                    </a:lnTo>
                    <a:lnTo>
                      <a:pt x="1008" y="300"/>
                    </a:lnTo>
                    <a:lnTo>
                      <a:pt x="1008" y="300"/>
                    </a:lnTo>
                    <a:lnTo>
                      <a:pt x="1002" y="302"/>
                    </a:lnTo>
                    <a:lnTo>
                      <a:pt x="999" y="302"/>
                    </a:lnTo>
                    <a:lnTo>
                      <a:pt x="988" y="302"/>
                    </a:lnTo>
                    <a:lnTo>
                      <a:pt x="988" y="302"/>
                    </a:lnTo>
                    <a:lnTo>
                      <a:pt x="982" y="302"/>
                    </a:lnTo>
                    <a:lnTo>
                      <a:pt x="975" y="306"/>
                    </a:lnTo>
                    <a:lnTo>
                      <a:pt x="970" y="309"/>
                    </a:lnTo>
                    <a:lnTo>
                      <a:pt x="966" y="315"/>
                    </a:lnTo>
                    <a:lnTo>
                      <a:pt x="966" y="315"/>
                    </a:lnTo>
                    <a:lnTo>
                      <a:pt x="966" y="320"/>
                    </a:lnTo>
                    <a:lnTo>
                      <a:pt x="966" y="324"/>
                    </a:lnTo>
                    <a:lnTo>
                      <a:pt x="970" y="335"/>
                    </a:lnTo>
                    <a:lnTo>
                      <a:pt x="970" y="344"/>
                    </a:lnTo>
                    <a:lnTo>
                      <a:pt x="970" y="347"/>
                    </a:lnTo>
                    <a:lnTo>
                      <a:pt x="966" y="351"/>
                    </a:lnTo>
                    <a:lnTo>
                      <a:pt x="966" y="351"/>
                    </a:lnTo>
                    <a:lnTo>
                      <a:pt x="963" y="353"/>
                    </a:lnTo>
                    <a:lnTo>
                      <a:pt x="957" y="353"/>
                    </a:lnTo>
                    <a:lnTo>
                      <a:pt x="946" y="351"/>
                    </a:lnTo>
                    <a:lnTo>
                      <a:pt x="946" y="351"/>
                    </a:lnTo>
                    <a:lnTo>
                      <a:pt x="941" y="347"/>
                    </a:lnTo>
                    <a:lnTo>
                      <a:pt x="939" y="347"/>
                    </a:lnTo>
                    <a:lnTo>
                      <a:pt x="937" y="351"/>
                    </a:lnTo>
                    <a:lnTo>
                      <a:pt x="937" y="351"/>
                    </a:lnTo>
                    <a:lnTo>
                      <a:pt x="934" y="358"/>
                    </a:lnTo>
                    <a:lnTo>
                      <a:pt x="932" y="367"/>
                    </a:lnTo>
                    <a:lnTo>
                      <a:pt x="932" y="371"/>
                    </a:lnTo>
                    <a:lnTo>
                      <a:pt x="928" y="374"/>
                    </a:lnTo>
                    <a:lnTo>
                      <a:pt x="925" y="374"/>
                    </a:lnTo>
                    <a:lnTo>
                      <a:pt x="919" y="374"/>
                    </a:lnTo>
                    <a:lnTo>
                      <a:pt x="919" y="374"/>
                    </a:lnTo>
                    <a:lnTo>
                      <a:pt x="910" y="371"/>
                    </a:lnTo>
                    <a:lnTo>
                      <a:pt x="903" y="365"/>
                    </a:lnTo>
                    <a:lnTo>
                      <a:pt x="894" y="358"/>
                    </a:lnTo>
                    <a:lnTo>
                      <a:pt x="890" y="353"/>
                    </a:lnTo>
                    <a:lnTo>
                      <a:pt x="890" y="353"/>
                    </a:lnTo>
                    <a:lnTo>
                      <a:pt x="887" y="344"/>
                    </a:lnTo>
                    <a:lnTo>
                      <a:pt x="887" y="335"/>
                    </a:lnTo>
                    <a:lnTo>
                      <a:pt x="887" y="326"/>
                    </a:lnTo>
                    <a:lnTo>
                      <a:pt x="887" y="322"/>
                    </a:lnTo>
                    <a:lnTo>
                      <a:pt x="883" y="318"/>
                    </a:lnTo>
                    <a:lnTo>
                      <a:pt x="883" y="318"/>
                    </a:lnTo>
                    <a:lnTo>
                      <a:pt x="881" y="316"/>
                    </a:lnTo>
                    <a:lnTo>
                      <a:pt x="877" y="315"/>
                    </a:lnTo>
                    <a:lnTo>
                      <a:pt x="870" y="313"/>
                    </a:lnTo>
                    <a:lnTo>
                      <a:pt x="861" y="311"/>
                    </a:lnTo>
                    <a:lnTo>
                      <a:pt x="854" y="307"/>
                    </a:lnTo>
                    <a:lnTo>
                      <a:pt x="854" y="307"/>
                    </a:lnTo>
                    <a:lnTo>
                      <a:pt x="850" y="304"/>
                    </a:lnTo>
                    <a:lnTo>
                      <a:pt x="848" y="298"/>
                    </a:lnTo>
                    <a:lnTo>
                      <a:pt x="850" y="293"/>
                    </a:lnTo>
                    <a:lnTo>
                      <a:pt x="854" y="289"/>
                    </a:lnTo>
                    <a:lnTo>
                      <a:pt x="854" y="289"/>
                    </a:lnTo>
                    <a:lnTo>
                      <a:pt x="859" y="289"/>
                    </a:lnTo>
                    <a:lnTo>
                      <a:pt x="865" y="289"/>
                    </a:lnTo>
                    <a:lnTo>
                      <a:pt x="876" y="293"/>
                    </a:lnTo>
                    <a:lnTo>
                      <a:pt x="876" y="293"/>
                    </a:lnTo>
                    <a:lnTo>
                      <a:pt x="892" y="300"/>
                    </a:lnTo>
                    <a:lnTo>
                      <a:pt x="910" y="307"/>
                    </a:lnTo>
                    <a:lnTo>
                      <a:pt x="919" y="307"/>
                    </a:lnTo>
                    <a:lnTo>
                      <a:pt x="928" y="307"/>
                    </a:lnTo>
                    <a:lnTo>
                      <a:pt x="935" y="306"/>
                    </a:lnTo>
                    <a:lnTo>
                      <a:pt x="944" y="302"/>
                    </a:lnTo>
                    <a:lnTo>
                      <a:pt x="944" y="302"/>
                    </a:lnTo>
                    <a:lnTo>
                      <a:pt x="950" y="297"/>
                    </a:lnTo>
                    <a:lnTo>
                      <a:pt x="955" y="289"/>
                    </a:lnTo>
                    <a:lnTo>
                      <a:pt x="961" y="280"/>
                    </a:lnTo>
                    <a:lnTo>
                      <a:pt x="964" y="273"/>
                    </a:lnTo>
                    <a:lnTo>
                      <a:pt x="964" y="266"/>
                    </a:lnTo>
                    <a:lnTo>
                      <a:pt x="963" y="259"/>
                    </a:lnTo>
                    <a:lnTo>
                      <a:pt x="957" y="251"/>
                    </a:lnTo>
                    <a:lnTo>
                      <a:pt x="948" y="248"/>
                    </a:lnTo>
                    <a:lnTo>
                      <a:pt x="948" y="248"/>
                    </a:lnTo>
                    <a:lnTo>
                      <a:pt x="937" y="246"/>
                    </a:lnTo>
                    <a:lnTo>
                      <a:pt x="926" y="242"/>
                    </a:lnTo>
                    <a:lnTo>
                      <a:pt x="926" y="242"/>
                    </a:lnTo>
                    <a:lnTo>
                      <a:pt x="908" y="237"/>
                    </a:lnTo>
                    <a:lnTo>
                      <a:pt x="899" y="233"/>
                    </a:lnTo>
                    <a:lnTo>
                      <a:pt x="890" y="228"/>
                    </a:lnTo>
                    <a:lnTo>
                      <a:pt x="890" y="228"/>
                    </a:lnTo>
                    <a:lnTo>
                      <a:pt x="879" y="221"/>
                    </a:lnTo>
                    <a:lnTo>
                      <a:pt x="872" y="215"/>
                    </a:lnTo>
                    <a:lnTo>
                      <a:pt x="867" y="212"/>
                    </a:lnTo>
                    <a:lnTo>
                      <a:pt x="867" y="212"/>
                    </a:lnTo>
                    <a:lnTo>
                      <a:pt x="854" y="206"/>
                    </a:lnTo>
                    <a:lnTo>
                      <a:pt x="843" y="201"/>
                    </a:lnTo>
                    <a:lnTo>
                      <a:pt x="843" y="201"/>
                    </a:lnTo>
                    <a:lnTo>
                      <a:pt x="838" y="199"/>
                    </a:lnTo>
                    <a:lnTo>
                      <a:pt x="830" y="197"/>
                    </a:lnTo>
                    <a:lnTo>
                      <a:pt x="830" y="197"/>
                    </a:lnTo>
                    <a:lnTo>
                      <a:pt x="821" y="197"/>
                    </a:lnTo>
                    <a:lnTo>
                      <a:pt x="812" y="199"/>
                    </a:lnTo>
                    <a:lnTo>
                      <a:pt x="812" y="199"/>
                    </a:lnTo>
                    <a:lnTo>
                      <a:pt x="803" y="199"/>
                    </a:lnTo>
                    <a:lnTo>
                      <a:pt x="800" y="197"/>
                    </a:lnTo>
                    <a:lnTo>
                      <a:pt x="798" y="192"/>
                    </a:lnTo>
                    <a:lnTo>
                      <a:pt x="798" y="192"/>
                    </a:lnTo>
                    <a:lnTo>
                      <a:pt x="798" y="190"/>
                    </a:lnTo>
                    <a:lnTo>
                      <a:pt x="800" y="188"/>
                    </a:lnTo>
                    <a:lnTo>
                      <a:pt x="803" y="184"/>
                    </a:lnTo>
                    <a:lnTo>
                      <a:pt x="807" y="181"/>
                    </a:lnTo>
                    <a:lnTo>
                      <a:pt x="809" y="179"/>
                    </a:lnTo>
                    <a:lnTo>
                      <a:pt x="809" y="175"/>
                    </a:lnTo>
                    <a:lnTo>
                      <a:pt x="809" y="175"/>
                    </a:lnTo>
                    <a:lnTo>
                      <a:pt x="807" y="172"/>
                    </a:lnTo>
                    <a:lnTo>
                      <a:pt x="805" y="170"/>
                    </a:lnTo>
                    <a:lnTo>
                      <a:pt x="801" y="170"/>
                    </a:lnTo>
                    <a:lnTo>
                      <a:pt x="791" y="175"/>
                    </a:lnTo>
                    <a:lnTo>
                      <a:pt x="791" y="175"/>
                    </a:lnTo>
                    <a:lnTo>
                      <a:pt x="785" y="177"/>
                    </a:lnTo>
                    <a:lnTo>
                      <a:pt x="780" y="177"/>
                    </a:lnTo>
                    <a:lnTo>
                      <a:pt x="778" y="175"/>
                    </a:lnTo>
                    <a:lnTo>
                      <a:pt x="778" y="172"/>
                    </a:lnTo>
                    <a:lnTo>
                      <a:pt x="776" y="165"/>
                    </a:lnTo>
                    <a:lnTo>
                      <a:pt x="774" y="163"/>
                    </a:lnTo>
                    <a:lnTo>
                      <a:pt x="771" y="161"/>
                    </a:lnTo>
                    <a:lnTo>
                      <a:pt x="771" y="161"/>
                    </a:lnTo>
                    <a:lnTo>
                      <a:pt x="767" y="163"/>
                    </a:lnTo>
                    <a:lnTo>
                      <a:pt x="767" y="165"/>
                    </a:lnTo>
                    <a:lnTo>
                      <a:pt x="765" y="168"/>
                    </a:lnTo>
                    <a:lnTo>
                      <a:pt x="765" y="174"/>
                    </a:lnTo>
                    <a:lnTo>
                      <a:pt x="763" y="175"/>
                    </a:lnTo>
                    <a:lnTo>
                      <a:pt x="762" y="177"/>
                    </a:lnTo>
                    <a:lnTo>
                      <a:pt x="762" y="177"/>
                    </a:lnTo>
                    <a:lnTo>
                      <a:pt x="758" y="177"/>
                    </a:lnTo>
                    <a:lnTo>
                      <a:pt x="756" y="177"/>
                    </a:lnTo>
                    <a:lnTo>
                      <a:pt x="754" y="172"/>
                    </a:lnTo>
                    <a:lnTo>
                      <a:pt x="753" y="170"/>
                    </a:lnTo>
                    <a:lnTo>
                      <a:pt x="751" y="170"/>
                    </a:lnTo>
                    <a:lnTo>
                      <a:pt x="749" y="170"/>
                    </a:lnTo>
                    <a:lnTo>
                      <a:pt x="747" y="174"/>
                    </a:lnTo>
                    <a:lnTo>
                      <a:pt x="747" y="174"/>
                    </a:lnTo>
                    <a:lnTo>
                      <a:pt x="745" y="177"/>
                    </a:lnTo>
                    <a:lnTo>
                      <a:pt x="745" y="181"/>
                    </a:lnTo>
                    <a:lnTo>
                      <a:pt x="745" y="184"/>
                    </a:lnTo>
                    <a:lnTo>
                      <a:pt x="745" y="188"/>
                    </a:lnTo>
                    <a:lnTo>
                      <a:pt x="745" y="188"/>
                    </a:lnTo>
                    <a:lnTo>
                      <a:pt x="742" y="190"/>
                    </a:lnTo>
                    <a:lnTo>
                      <a:pt x="738" y="192"/>
                    </a:lnTo>
                    <a:lnTo>
                      <a:pt x="734" y="192"/>
                    </a:lnTo>
                    <a:lnTo>
                      <a:pt x="731" y="190"/>
                    </a:lnTo>
                    <a:lnTo>
                      <a:pt x="731" y="190"/>
                    </a:lnTo>
                    <a:lnTo>
                      <a:pt x="731" y="186"/>
                    </a:lnTo>
                    <a:lnTo>
                      <a:pt x="731" y="183"/>
                    </a:lnTo>
                    <a:lnTo>
                      <a:pt x="733" y="172"/>
                    </a:lnTo>
                    <a:lnTo>
                      <a:pt x="733" y="168"/>
                    </a:lnTo>
                    <a:lnTo>
                      <a:pt x="731" y="165"/>
                    </a:lnTo>
                    <a:lnTo>
                      <a:pt x="727" y="163"/>
                    </a:lnTo>
                    <a:lnTo>
                      <a:pt x="722" y="165"/>
                    </a:lnTo>
                    <a:lnTo>
                      <a:pt x="722" y="165"/>
                    </a:lnTo>
                    <a:lnTo>
                      <a:pt x="718" y="166"/>
                    </a:lnTo>
                    <a:lnTo>
                      <a:pt x="716" y="172"/>
                    </a:lnTo>
                    <a:lnTo>
                      <a:pt x="715" y="175"/>
                    </a:lnTo>
                    <a:lnTo>
                      <a:pt x="711" y="179"/>
                    </a:lnTo>
                    <a:lnTo>
                      <a:pt x="711" y="179"/>
                    </a:lnTo>
                    <a:lnTo>
                      <a:pt x="707" y="181"/>
                    </a:lnTo>
                    <a:lnTo>
                      <a:pt x="702" y="179"/>
                    </a:lnTo>
                    <a:lnTo>
                      <a:pt x="695" y="177"/>
                    </a:lnTo>
                    <a:lnTo>
                      <a:pt x="695" y="177"/>
                    </a:lnTo>
                    <a:lnTo>
                      <a:pt x="689" y="177"/>
                    </a:lnTo>
                    <a:lnTo>
                      <a:pt x="684" y="179"/>
                    </a:lnTo>
                    <a:lnTo>
                      <a:pt x="682" y="183"/>
                    </a:lnTo>
                    <a:lnTo>
                      <a:pt x="680" y="188"/>
                    </a:lnTo>
                    <a:lnTo>
                      <a:pt x="675" y="197"/>
                    </a:lnTo>
                    <a:lnTo>
                      <a:pt x="671" y="201"/>
                    </a:lnTo>
                    <a:lnTo>
                      <a:pt x="666" y="204"/>
                    </a:lnTo>
                    <a:lnTo>
                      <a:pt x="666" y="204"/>
                    </a:lnTo>
                    <a:lnTo>
                      <a:pt x="655" y="206"/>
                    </a:lnTo>
                    <a:lnTo>
                      <a:pt x="640" y="208"/>
                    </a:lnTo>
                    <a:lnTo>
                      <a:pt x="635" y="210"/>
                    </a:lnTo>
                    <a:lnTo>
                      <a:pt x="629" y="212"/>
                    </a:lnTo>
                    <a:lnTo>
                      <a:pt x="626" y="217"/>
                    </a:lnTo>
                    <a:lnTo>
                      <a:pt x="622" y="222"/>
                    </a:lnTo>
                    <a:lnTo>
                      <a:pt x="622" y="222"/>
                    </a:lnTo>
                    <a:lnTo>
                      <a:pt x="622" y="231"/>
                    </a:lnTo>
                    <a:lnTo>
                      <a:pt x="620" y="237"/>
                    </a:lnTo>
                    <a:lnTo>
                      <a:pt x="619" y="241"/>
                    </a:lnTo>
                    <a:lnTo>
                      <a:pt x="619" y="241"/>
                    </a:lnTo>
                    <a:lnTo>
                      <a:pt x="615" y="242"/>
                    </a:lnTo>
                    <a:lnTo>
                      <a:pt x="610" y="242"/>
                    </a:lnTo>
                    <a:lnTo>
                      <a:pt x="601" y="244"/>
                    </a:lnTo>
                    <a:lnTo>
                      <a:pt x="601" y="244"/>
                    </a:lnTo>
                    <a:lnTo>
                      <a:pt x="601" y="248"/>
                    </a:lnTo>
                    <a:lnTo>
                      <a:pt x="601" y="250"/>
                    </a:lnTo>
                    <a:lnTo>
                      <a:pt x="604" y="253"/>
                    </a:lnTo>
                    <a:lnTo>
                      <a:pt x="606" y="255"/>
                    </a:lnTo>
                    <a:lnTo>
                      <a:pt x="606" y="255"/>
                    </a:lnTo>
                    <a:lnTo>
                      <a:pt x="608" y="259"/>
                    </a:lnTo>
                    <a:lnTo>
                      <a:pt x="606" y="262"/>
                    </a:lnTo>
                    <a:lnTo>
                      <a:pt x="606" y="262"/>
                    </a:lnTo>
                    <a:lnTo>
                      <a:pt x="604" y="264"/>
                    </a:lnTo>
                    <a:lnTo>
                      <a:pt x="599" y="264"/>
                    </a:lnTo>
                    <a:lnTo>
                      <a:pt x="591" y="264"/>
                    </a:lnTo>
                    <a:lnTo>
                      <a:pt x="591" y="264"/>
                    </a:lnTo>
                    <a:lnTo>
                      <a:pt x="590" y="268"/>
                    </a:lnTo>
                    <a:lnTo>
                      <a:pt x="590" y="271"/>
                    </a:lnTo>
                    <a:lnTo>
                      <a:pt x="591" y="275"/>
                    </a:lnTo>
                    <a:lnTo>
                      <a:pt x="591" y="278"/>
                    </a:lnTo>
                    <a:lnTo>
                      <a:pt x="591" y="278"/>
                    </a:lnTo>
                    <a:lnTo>
                      <a:pt x="591" y="282"/>
                    </a:lnTo>
                    <a:lnTo>
                      <a:pt x="590" y="284"/>
                    </a:lnTo>
                    <a:lnTo>
                      <a:pt x="586" y="286"/>
                    </a:lnTo>
                    <a:lnTo>
                      <a:pt x="584" y="286"/>
                    </a:lnTo>
                    <a:lnTo>
                      <a:pt x="575" y="282"/>
                    </a:lnTo>
                    <a:lnTo>
                      <a:pt x="568" y="280"/>
                    </a:lnTo>
                    <a:lnTo>
                      <a:pt x="568" y="280"/>
                    </a:lnTo>
                    <a:lnTo>
                      <a:pt x="563" y="282"/>
                    </a:lnTo>
                    <a:lnTo>
                      <a:pt x="561" y="286"/>
                    </a:lnTo>
                    <a:lnTo>
                      <a:pt x="563" y="289"/>
                    </a:lnTo>
                    <a:lnTo>
                      <a:pt x="564" y="295"/>
                    </a:lnTo>
                    <a:lnTo>
                      <a:pt x="572" y="304"/>
                    </a:lnTo>
                    <a:lnTo>
                      <a:pt x="573" y="309"/>
                    </a:lnTo>
                    <a:lnTo>
                      <a:pt x="573" y="311"/>
                    </a:lnTo>
                    <a:lnTo>
                      <a:pt x="573" y="311"/>
                    </a:lnTo>
                    <a:lnTo>
                      <a:pt x="568" y="313"/>
                    </a:lnTo>
                    <a:lnTo>
                      <a:pt x="564" y="313"/>
                    </a:lnTo>
                    <a:lnTo>
                      <a:pt x="557" y="311"/>
                    </a:lnTo>
                    <a:lnTo>
                      <a:pt x="553" y="309"/>
                    </a:lnTo>
                    <a:lnTo>
                      <a:pt x="548" y="309"/>
                    </a:lnTo>
                    <a:lnTo>
                      <a:pt x="544" y="311"/>
                    </a:lnTo>
                    <a:lnTo>
                      <a:pt x="541" y="315"/>
                    </a:lnTo>
                    <a:lnTo>
                      <a:pt x="541" y="315"/>
                    </a:lnTo>
                    <a:lnTo>
                      <a:pt x="537" y="322"/>
                    </a:lnTo>
                    <a:lnTo>
                      <a:pt x="534" y="329"/>
                    </a:lnTo>
                    <a:lnTo>
                      <a:pt x="530" y="336"/>
                    </a:lnTo>
                    <a:lnTo>
                      <a:pt x="525" y="342"/>
                    </a:lnTo>
                    <a:lnTo>
                      <a:pt x="525" y="342"/>
                    </a:lnTo>
                    <a:lnTo>
                      <a:pt x="519" y="345"/>
                    </a:lnTo>
                    <a:lnTo>
                      <a:pt x="514" y="349"/>
                    </a:lnTo>
                    <a:lnTo>
                      <a:pt x="512" y="351"/>
                    </a:lnTo>
                    <a:lnTo>
                      <a:pt x="512" y="353"/>
                    </a:lnTo>
                    <a:lnTo>
                      <a:pt x="515" y="354"/>
                    </a:lnTo>
                    <a:lnTo>
                      <a:pt x="519" y="356"/>
                    </a:lnTo>
                    <a:lnTo>
                      <a:pt x="519" y="356"/>
                    </a:lnTo>
                    <a:lnTo>
                      <a:pt x="526" y="362"/>
                    </a:lnTo>
                    <a:lnTo>
                      <a:pt x="526" y="364"/>
                    </a:lnTo>
                    <a:lnTo>
                      <a:pt x="523" y="367"/>
                    </a:lnTo>
                    <a:lnTo>
                      <a:pt x="523" y="367"/>
                    </a:lnTo>
                    <a:lnTo>
                      <a:pt x="517" y="367"/>
                    </a:lnTo>
                    <a:lnTo>
                      <a:pt x="510" y="365"/>
                    </a:lnTo>
                    <a:lnTo>
                      <a:pt x="499" y="362"/>
                    </a:lnTo>
                    <a:lnTo>
                      <a:pt x="499" y="362"/>
                    </a:lnTo>
                    <a:lnTo>
                      <a:pt x="488" y="360"/>
                    </a:lnTo>
                    <a:lnTo>
                      <a:pt x="485" y="362"/>
                    </a:lnTo>
                    <a:lnTo>
                      <a:pt x="481" y="365"/>
                    </a:lnTo>
                    <a:lnTo>
                      <a:pt x="481" y="365"/>
                    </a:lnTo>
                    <a:lnTo>
                      <a:pt x="479" y="369"/>
                    </a:lnTo>
                    <a:lnTo>
                      <a:pt x="481" y="373"/>
                    </a:lnTo>
                    <a:lnTo>
                      <a:pt x="483" y="376"/>
                    </a:lnTo>
                    <a:lnTo>
                      <a:pt x="483" y="380"/>
                    </a:lnTo>
                    <a:lnTo>
                      <a:pt x="483" y="380"/>
                    </a:lnTo>
                    <a:lnTo>
                      <a:pt x="481" y="383"/>
                    </a:lnTo>
                    <a:lnTo>
                      <a:pt x="477" y="385"/>
                    </a:lnTo>
                    <a:lnTo>
                      <a:pt x="468" y="387"/>
                    </a:lnTo>
                    <a:lnTo>
                      <a:pt x="458" y="387"/>
                    </a:lnTo>
                    <a:lnTo>
                      <a:pt x="454" y="391"/>
                    </a:lnTo>
                    <a:lnTo>
                      <a:pt x="452" y="394"/>
                    </a:lnTo>
                    <a:lnTo>
                      <a:pt x="452" y="394"/>
                    </a:lnTo>
                    <a:lnTo>
                      <a:pt x="450" y="398"/>
                    </a:lnTo>
                    <a:lnTo>
                      <a:pt x="452" y="403"/>
                    </a:lnTo>
                    <a:lnTo>
                      <a:pt x="452" y="407"/>
                    </a:lnTo>
                    <a:lnTo>
                      <a:pt x="452" y="411"/>
                    </a:lnTo>
                    <a:lnTo>
                      <a:pt x="452" y="411"/>
                    </a:lnTo>
                    <a:lnTo>
                      <a:pt x="448" y="412"/>
                    </a:lnTo>
                    <a:lnTo>
                      <a:pt x="447" y="414"/>
                    </a:lnTo>
                    <a:lnTo>
                      <a:pt x="441" y="416"/>
                    </a:lnTo>
                    <a:lnTo>
                      <a:pt x="429" y="416"/>
                    </a:lnTo>
                    <a:lnTo>
                      <a:pt x="429" y="416"/>
                    </a:lnTo>
                    <a:lnTo>
                      <a:pt x="423" y="416"/>
                    </a:lnTo>
                    <a:lnTo>
                      <a:pt x="421" y="418"/>
                    </a:lnTo>
                    <a:lnTo>
                      <a:pt x="425" y="423"/>
                    </a:lnTo>
                    <a:lnTo>
                      <a:pt x="425" y="423"/>
                    </a:lnTo>
                    <a:lnTo>
                      <a:pt x="425" y="425"/>
                    </a:lnTo>
                    <a:lnTo>
                      <a:pt x="427" y="427"/>
                    </a:lnTo>
                    <a:lnTo>
                      <a:pt x="427" y="429"/>
                    </a:lnTo>
                    <a:lnTo>
                      <a:pt x="427" y="429"/>
                    </a:lnTo>
                    <a:lnTo>
                      <a:pt x="427" y="430"/>
                    </a:lnTo>
                    <a:lnTo>
                      <a:pt x="425" y="430"/>
                    </a:lnTo>
                    <a:lnTo>
                      <a:pt x="423" y="432"/>
                    </a:lnTo>
                    <a:lnTo>
                      <a:pt x="423" y="432"/>
                    </a:lnTo>
                    <a:lnTo>
                      <a:pt x="421" y="434"/>
                    </a:lnTo>
                    <a:lnTo>
                      <a:pt x="420" y="436"/>
                    </a:lnTo>
                    <a:lnTo>
                      <a:pt x="421" y="438"/>
                    </a:lnTo>
                    <a:lnTo>
                      <a:pt x="421" y="438"/>
                    </a:lnTo>
                    <a:lnTo>
                      <a:pt x="421" y="440"/>
                    </a:lnTo>
                    <a:lnTo>
                      <a:pt x="425" y="441"/>
                    </a:lnTo>
                    <a:lnTo>
                      <a:pt x="429" y="443"/>
                    </a:lnTo>
                    <a:lnTo>
                      <a:pt x="429" y="443"/>
                    </a:lnTo>
                    <a:lnTo>
                      <a:pt x="430" y="447"/>
                    </a:lnTo>
                    <a:lnTo>
                      <a:pt x="429" y="449"/>
                    </a:lnTo>
                    <a:lnTo>
                      <a:pt x="425" y="454"/>
                    </a:lnTo>
                    <a:lnTo>
                      <a:pt x="425" y="454"/>
                    </a:lnTo>
                    <a:lnTo>
                      <a:pt x="423" y="458"/>
                    </a:lnTo>
                    <a:lnTo>
                      <a:pt x="423" y="459"/>
                    </a:lnTo>
                    <a:lnTo>
                      <a:pt x="427" y="461"/>
                    </a:lnTo>
                    <a:lnTo>
                      <a:pt x="434" y="461"/>
                    </a:lnTo>
                    <a:lnTo>
                      <a:pt x="439" y="463"/>
                    </a:lnTo>
                    <a:lnTo>
                      <a:pt x="439" y="463"/>
                    </a:lnTo>
                    <a:lnTo>
                      <a:pt x="441" y="467"/>
                    </a:lnTo>
                    <a:lnTo>
                      <a:pt x="441" y="470"/>
                    </a:lnTo>
                    <a:lnTo>
                      <a:pt x="438" y="474"/>
                    </a:lnTo>
                    <a:lnTo>
                      <a:pt x="434" y="476"/>
                    </a:lnTo>
                    <a:lnTo>
                      <a:pt x="427" y="479"/>
                    </a:lnTo>
                    <a:lnTo>
                      <a:pt x="425" y="483"/>
                    </a:lnTo>
                    <a:lnTo>
                      <a:pt x="427" y="485"/>
                    </a:lnTo>
                    <a:lnTo>
                      <a:pt x="427" y="485"/>
                    </a:lnTo>
                    <a:lnTo>
                      <a:pt x="429" y="487"/>
                    </a:lnTo>
                    <a:lnTo>
                      <a:pt x="430" y="488"/>
                    </a:lnTo>
                    <a:lnTo>
                      <a:pt x="438" y="487"/>
                    </a:lnTo>
                    <a:lnTo>
                      <a:pt x="439" y="487"/>
                    </a:lnTo>
                    <a:lnTo>
                      <a:pt x="441" y="488"/>
                    </a:lnTo>
                    <a:lnTo>
                      <a:pt x="441" y="492"/>
                    </a:lnTo>
                    <a:lnTo>
                      <a:pt x="438" y="496"/>
                    </a:lnTo>
                    <a:lnTo>
                      <a:pt x="438" y="496"/>
                    </a:lnTo>
                    <a:lnTo>
                      <a:pt x="434" y="501"/>
                    </a:lnTo>
                    <a:lnTo>
                      <a:pt x="432" y="503"/>
                    </a:lnTo>
                    <a:lnTo>
                      <a:pt x="432" y="506"/>
                    </a:lnTo>
                    <a:lnTo>
                      <a:pt x="432" y="506"/>
                    </a:lnTo>
                    <a:lnTo>
                      <a:pt x="434" y="510"/>
                    </a:lnTo>
                    <a:lnTo>
                      <a:pt x="436" y="510"/>
                    </a:lnTo>
                    <a:lnTo>
                      <a:pt x="439" y="510"/>
                    </a:lnTo>
                    <a:lnTo>
                      <a:pt x="443" y="510"/>
                    </a:lnTo>
                    <a:lnTo>
                      <a:pt x="443" y="510"/>
                    </a:lnTo>
                    <a:lnTo>
                      <a:pt x="445" y="510"/>
                    </a:lnTo>
                    <a:lnTo>
                      <a:pt x="447" y="514"/>
                    </a:lnTo>
                    <a:lnTo>
                      <a:pt x="448" y="519"/>
                    </a:lnTo>
                    <a:lnTo>
                      <a:pt x="450" y="523"/>
                    </a:lnTo>
                    <a:lnTo>
                      <a:pt x="452" y="525"/>
                    </a:lnTo>
                    <a:lnTo>
                      <a:pt x="456" y="525"/>
                    </a:lnTo>
                    <a:lnTo>
                      <a:pt x="456" y="525"/>
                    </a:lnTo>
                    <a:lnTo>
                      <a:pt x="459" y="523"/>
                    </a:lnTo>
                    <a:lnTo>
                      <a:pt x="463" y="521"/>
                    </a:lnTo>
                    <a:lnTo>
                      <a:pt x="465" y="516"/>
                    </a:lnTo>
                    <a:lnTo>
                      <a:pt x="468" y="512"/>
                    </a:lnTo>
                    <a:lnTo>
                      <a:pt x="472" y="510"/>
                    </a:lnTo>
                    <a:lnTo>
                      <a:pt x="476" y="510"/>
                    </a:lnTo>
                    <a:lnTo>
                      <a:pt x="476" y="510"/>
                    </a:lnTo>
                    <a:lnTo>
                      <a:pt x="479" y="510"/>
                    </a:lnTo>
                    <a:lnTo>
                      <a:pt x="483" y="510"/>
                    </a:lnTo>
                    <a:lnTo>
                      <a:pt x="485" y="510"/>
                    </a:lnTo>
                    <a:lnTo>
                      <a:pt x="485" y="510"/>
                    </a:lnTo>
                    <a:lnTo>
                      <a:pt x="486" y="506"/>
                    </a:lnTo>
                    <a:lnTo>
                      <a:pt x="488" y="503"/>
                    </a:lnTo>
                    <a:lnTo>
                      <a:pt x="490" y="499"/>
                    </a:lnTo>
                    <a:lnTo>
                      <a:pt x="494" y="497"/>
                    </a:lnTo>
                    <a:lnTo>
                      <a:pt x="494" y="497"/>
                    </a:lnTo>
                    <a:lnTo>
                      <a:pt x="497" y="496"/>
                    </a:lnTo>
                    <a:lnTo>
                      <a:pt x="501" y="497"/>
                    </a:lnTo>
                    <a:lnTo>
                      <a:pt x="505" y="499"/>
                    </a:lnTo>
                    <a:lnTo>
                      <a:pt x="510" y="499"/>
                    </a:lnTo>
                    <a:lnTo>
                      <a:pt x="510" y="499"/>
                    </a:lnTo>
                    <a:lnTo>
                      <a:pt x="517" y="497"/>
                    </a:lnTo>
                    <a:lnTo>
                      <a:pt x="521" y="497"/>
                    </a:lnTo>
                    <a:lnTo>
                      <a:pt x="523" y="503"/>
                    </a:lnTo>
                    <a:lnTo>
                      <a:pt x="523" y="503"/>
                    </a:lnTo>
                    <a:lnTo>
                      <a:pt x="523" y="508"/>
                    </a:lnTo>
                    <a:lnTo>
                      <a:pt x="519" y="516"/>
                    </a:lnTo>
                    <a:lnTo>
                      <a:pt x="517" y="521"/>
                    </a:lnTo>
                    <a:lnTo>
                      <a:pt x="519" y="525"/>
                    </a:lnTo>
                    <a:lnTo>
                      <a:pt x="521" y="528"/>
                    </a:lnTo>
                    <a:lnTo>
                      <a:pt x="521" y="528"/>
                    </a:lnTo>
                    <a:lnTo>
                      <a:pt x="526" y="534"/>
                    </a:lnTo>
                    <a:lnTo>
                      <a:pt x="534" y="537"/>
                    </a:lnTo>
                    <a:lnTo>
                      <a:pt x="543" y="539"/>
                    </a:lnTo>
                    <a:lnTo>
                      <a:pt x="550" y="544"/>
                    </a:lnTo>
                    <a:lnTo>
                      <a:pt x="550" y="544"/>
                    </a:lnTo>
                    <a:lnTo>
                      <a:pt x="553" y="550"/>
                    </a:lnTo>
                    <a:lnTo>
                      <a:pt x="553" y="552"/>
                    </a:lnTo>
                    <a:lnTo>
                      <a:pt x="552" y="552"/>
                    </a:lnTo>
                    <a:lnTo>
                      <a:pt x="548" y="555"/>
                    </a:lnTo>
                    <a:lnTo>
                      <a:pt x="546" y="559"/>
                    </a:lnTo>
                    <a:lnTo>
                      <a:pt x="546" y="561"/>
                    </a:lnTo>
                    <a:lnTo>
                      <a:pt x="546" y="561"/>
                    </a:lnTo>
                    <a:lnTo>
                      <a:pt x="546" y="566"/>
                    </a:lnTo>
                    <a:lnTo>
                      <a:pt x="548" y="572"/>
                    </a:lnTo>
                    <a:lnTo>
                      <a:pt x="550" y="573"/>
                    </a:lnTo>
                    <a:lnTo>
                      <a:pt x="553" y="577"/>
                    </a:lnTo>
                    <a:lnTo>
                      <a:pt x="557" y="577"/>
                    </a:lnTo>
                    <a:lnTo>
                      <a:pt x="561" y="577"/>
                    </a:lnTo>
                    <a:lnTo>
                      <a:pt x="564" y="573"/>
                    </a:lnTo>
                    <a:lnTo>
                      <a:pt x="568" y="570"/>
                    </a:lnTo>
                    <a:lnTo>
                      <a:pt x="568" y="570"/>
                    </a:lnTo>
                    <a:lnTo>
                      <a:pt x="573" y="555"/>
                    </a:lnTo>
                    <a:lnTo>
                      <a:pt x="575" y="554"/>
                    </a:lnTo>
                    <a:lnTo>
                      <a:pt x="577" y="554"/>
                    </a:lnTo>
                    <a:lnTo>
                      <a:pt x="586" y="554"/>
                    </a:lnTo>
                    <a:lnTo>
                      <a:pt x="586" y="554"/>
                    </a:lnTo>
                    <a:lnTo>
                      <a:pt x="595" y="554"/>
                    </a:lnTo>
                    <a:lnTo>
                      <a:pt x="599" y="554"/>
                    </a:lnTo>
                    <a:lnTo>
                      <a:pt x="601" y="552"/>
                    </a:lnTo>
                    <a:lnTo>
                      <a:pt x="601" y="546"/>
                    </a:lnTo>
                    <a:lnTo>
                      <a:pt x="601" y="537"/>
                    </a:lnTo>
                    <a:lnTo>
                      <a:pt x="601" y="537"/>
                    </a:lnTo>
                    <a:lnTo>
                      <a:pt x="597" y="528"/>
                    </a:lnTo>
                    <a:lnTo>
                      <a:pt x="595" y="519"/>
                    </a:lnTo>
                    <a:lnTo>
                      <a:pt x="595" y="516"/>
                    </a:lnTo>
                    <a:lnTo>
                      <a:pt x="597" y="512"/>
                    </a:lnTo>
                    <a:lnTo>
                      <a:pt x="599" y="508"/>
                    </a:lnTo>
                    <a:lnTo>
                      <a:pt x="602" y="506"/>
                    </a:lnTo>
                    <a:lnTo>
                      <a:pt x="602" y="506"/>
                    </a:lnTo>
                    <a:lnTo>
                      <a:pt x="617" y="501"/>
                    </a:lnTo>
                    <a:lnTo>
                      <a:pt x="622" y="497"/>
                    </a:lnTo>
                    <a:lnTo>
                      <a:pt x="628" y="492"/>
                    </a:lnTo>
                    <a:lnTo>
                      <a:pt x="628" y="492"/>
                    </a:lnTo>
                    <a:lnTo>
                      <a:pt x="629" y="485"/>
                    </a:lnTo>
                    <a:lnTo>
                      <a:pt x="629" y="478"/>
                    </a:lnTo>
                    <a:lnTo>
                      <a:pt x="626" y="470"/>
                    </a:lnTo>
                    <a:lnTo>
                      <a:pt x="622" y="463"/>
                    </a:lnTo>
                    <a:lnTo>
                      <a:pt x="622" y="463"/>
                    </a:lnTo>
                    <a:lnTo>
                      <a:pt x="613" y="452"/>
                    </a:lnTo>
                    <a:lnTo>
                      <a:pt x="610" y="447"/>
                    </a:lnTo>
                    <a:lnTo>
                      <a:pt x="608" y="440"/>
                    </a:lnTo>
                    <a:lnTo>
                      <a:pt x="608" y="440"/>
                    </a:lnTo>
                    <a:lnTo>
                      <a:pt x="610" y="434"/>
                    </a:lnTo>
                    <a:lnTo>
                      <a:pt x="611" y="429"/>
                    </a:lnTo>
                    <a:lnTo>
                      <a:pt x="615" y="421"/>
                    </a:lnTo>
                    <a:lnTo>
                      <a:pt x="617" y="416"/>
                    </a:lnTo>
                    <a:lnTo>
                      <a:pt x="617" y="416"/>
                    </a:lnTo>
                    <a:lnTo>
                      <a:pt x="615" y="403"/>
                    </a:lnTo>
                    <a:lnTo>
                      <a:pt x="615" y="398"/>
                    </a:lnTo>
                    <a:lnTo>
                      <a:pt x="619" y="392"/>
                    </a:lnTo>
                    <a:lnTo>
                      <a:pt x="619" y="392"/>
                    </a:lnTo>
                    <a:lnTo>
                      <a:pt x="622" y="389"/>
                    </a:lnTo>
                    <a:lnTo>
                      <a:pt x="626" y="387"/>
                    </a:lnTo>
                    <a:lnTo>
                      <a:pt x="629" y="385"/>
                    </a:lnTo>
                    <a:lnTo>
                      <a:pt x="631" y="380"/>
                    </a:lnTo>
                    <a:lnTo>
                      <a:pt x="631" y="380"/>
                    </a:lnTo>
                    <a:lnTo>
                      <a:pt x="633" y="373"/>
                    </a:lnTo>
                    <a:lnTo>
                      <a:pt x="635" y="369"/>
                    </a:lnTo>
                    <a:lnTo>
                      <a:pt x="639" y="365"/>
                    </a:lnTo>
                    <a:lnTo>
                      <a:pt x="639" y="365"/>
                    </a:lnTo>
                    <a:lnTo>
                      <a:pt x="646" y="364"/>
                    </a:lnTo>
                    <a:lnTo>
                      <a:pt x="653" y="362"/>
                    </a:lnTo>
                    <a:lnTo>
                      <a:pt x="658" y="360"/>
                    </a:lnTo>
                    <a:lnTo>
                      <a:pt x="664" y="353"/>
                    </a:lnTo>
                    <a:lnTo>
                      <a:pt x="664" y="353"/>
                    </a:lnTo>
                    <a:lnTo>
                      <a:pt x="673" y="338"/>
                    </a:lnTo>
                    <a:lnTo>
                      <a:pt x="675" y="331"/>
                    </a:lnTo>
                    <a:lnTo>
                      <a:pt x="678" y="322"/>
                    </a:lnTo>
                    <a:lnTo>
                      <a:pt x="678" y="322"/>
                    </a:lnTo>
                    <a:lnTo>
                      <a:pt x="678" y="318"/>
                    </a:lnTo>
                    <a:lnTo>
                      <a:pt x="682" y="315"/>
                    </a:lnTo>
                    <a:lnTo>
                      <a:pt x="687" y="309"/>
                    </a:lnTo>
                    <a:lnTo>
                      <a:pt x="696" y="306"/>
                    </a:lnTo>
                    <a:lnTo>
                      <a:pt x="706" y="307"/>
                    </a:lnTo>
                    <a:lnTo>
                      <a:pt x="706" y="307"/>
                    </a:lnTo>
                    <a:lnTo>
                      <a:pt x="709" y="309"/>
                    </a:lnTo>
                    <a:lnTo>
                      <a:pt x="713" y="311"/>
                    </a:lnTo>
                    <a:lnTo>
                      <a:pt x="715" y="316"/>
                    </a:lnTo>
                    <a:lnTo>
                      <a:pt x="716" y="322"/>
                    </a:lnTo>
                    <a:lnTo>
                      <a:pt x="716" y="322"/>
                    </a:lnTo>
                    <a:lnTo>
                      <a:pt x="716" y="331"/>
                    </a:lnTo>
                    <a:lnTo>
                      <a:pt x="716" y="331"/>
                    </a:lnTo>
                    <a:lnTo>
                      <a:pt x="718" y="336"/>
                    </a:lnTo>
                    <a:lnTo>
                      <a:pt x="718" y="340"/>
                    </a:lnTo>
                    <a:lnTo>
                      <a:pt x="718" y="342"/>
                    </a:lnTo>
                    <a:lnTo>
                      <a:pt x="718" y="342"/>
                    </a:lnTo>
                    <a:lnTo>
                      <a:pt x="716" y="347"/>
                    </a:lnTo>
                    <a:lnTo>
                      <a:pt x="713" y="349"/>
                    </a:lnTo>
                    <a:lnTo>
                      <a:pt x="702" y="354"/>
                    </a:lnTo>
                    <a:lnTo>
                      <a:pt x="702" y="354"/>
                    </a:lnTo>
                    <a:lnTo>
                      <a:pt x="689" y="362"/>
                    </a:lnTo>
                    <a:lnTo>
                      <a:pt x="684" y="365"/>
                    </a:lnTo>
                    <a:lnTo>
                      <a:pt x="678" y="373"/>
                    </a:lnTo>
                    <a:lnTo>
                      <a:pt x="678" y="373"/>
                    </a:lnTo>
                    <a:lnTo>
                      <a:pt x="677" y="378"/>
                    </a:lnTo>
                    <a:lnTo>
                      <a:pt x="675" y="383"/>
                    </a:lnTo>
                    <a:lnTo>
                      <a:pt x="675" y="383"/>
                    </a:lnTo>
                    <a:lnTo>
                      <a:pt x="675" y="391"/>
                    </a:lnTo>
                    <a:lnTo>
                      <a:pt x="677" y="398"/>
                    </a:lnTo>
                    <a:lnTo>
                      <a:pt x="680" y="412"/>
                    </a:lnTo>
                    <a:lnTo>
                      <a:pt x="680" y="412"/>
                    </a:lnTo>
                    <a:lnTo>
                      <a:pt x="682" y="420"/>
                    </a:lnTo>
                    <a:lnTo>
                      <a:pt x="684" y="423"/>
                    </a:lnTo>
                    <a:lnTo>
                      <a:pt x="689" y="432"/>
                    </a:lnTo>
                    <a:lnTo>
                      <a:pt x="689" y="432"/>
                    </a:lnTo>
                    <a:lnTo>
                      <a:pt x="691" y="440"/>
                    </a:lnTo>
                    <a:lnTo>
                      <a:pt x="693" y="447"/>
                    </a:lnTo>
                    <a:lnTo>
                      <a:pt x="695" y="452"/>
                    </a:lnTo>
                    <a:lnTo>
                      <a:pt x="698" y="458"/>
                    </a:lnTo>
                    <a:lnTo>
                      <a:pt x="698" y="458"/>
                    </a:lnTo>
                    <a:lnTo>
                      <a:pt x="704" y="459"/>
                    </a:lnTo>
                    <a:lnTo>
                      <a:pt x="709" y="461"/>
                    </a:lnTo>
                    <a:lnTo>
                      <a:pt x="715" y="461"/>
                    </a:lnTo>
                    <a:lnTo>
                      <a:pt x="720" y="458"/>
                    </a:lnTo>
                    <a:lnTo>
                      <a:pt x="720" y="458"/>
                    </a:lnTo>
                    <a:lnTo>
                      <a:pt x="733" y="449"/>
                    </a:lnTo>
                    <a:lnTo>
                      <a:pt x="740" y="447"/>
                    </a:lnTo>
                    <a:lnTo>
                      <a:pt x="749" y="445"/>
                    </a:lnTo>
                    <a:lnTo>
                      <a:pt x="749" y="445"/>
                    </a:lnTo>
                    <a:lnTo>
                      <a:pt x="753" y="447"/>
                    </a:lnTo>
                    <a:lnTo>
                      <a:pt x="756" y="449"/>
                    </a:lnTo>
                    <a:lnTo>
                      <a:pt x="765" y="452"/>
                    </a:lnTo>
                    <a:lnTo>
                      <a:pt x="765" y="452"/>
                    </a:lnTo>
                    <a:lnTo>
                      <a:pt x="772" y="452"/>
                    </a:lnTo>
                    <a:lnTo>
                      <a:pt x="782" y="452"/>
                    </a:lnTo>
                    <a:lnTo>
                      <a:pt x="782" y="452"/>
                    </a:lnTo>
                    <a:lnTo>
                      <a:pt x="789" y="456"/>
                    </a:lnTo>
                    <a:lnTo>
                      <a:pt x="792" y="461"/>
                    </a:lnTo>
                    <a:lnTo>
                      <a:pt x="794" y="463"/>
                    </a:lnTo>
                    <a:lnTo>
                      <a:pt x="792" y="467"/>
                    </a:lnTo>
                    <a:lnTo>
                      <a:pt x="791" y="468"/>
                    </a:lnTo>
                    <a:lnTo>
                      <a:pt x="789" y="470"/>
                    </a:lnTo>
                    <a:lnTo>
                      <a:pt x="789" y="470"/>
                    </a:lnTo>
                    <a:lnTo>
                      <a:pt x="782" y="472"/>
                    </a:lnTo>
                    <a:lnTo>
                      <a:pt x="774" y="472"/>
                    </a:lnTo>
                    <a:lnTo>
                      <a:pt x="769" y="470"/>
                    </a:lnTo>
                    <a:lnTo>
                      <a:pt x="762" y="468"/>
                    </a:lnTo>
                    <a:lnTo>
                      <a:pt x="762" y="468"/>
                    </a:lnTo>
                    <a:lnTo>
                      <a:pt x="756" y="470"/>
                    </a:lnTo>
                    <a:lnTo>
                      <a:pt x="753" y="474"/>
                    </a:lnTo>
                    <a:lnTo>
                      <a:pt x="749" y="478"/>
                    </a:lnTo>
                    <a:lnTo>
                      <a:pt x="745" y="479"/>
                    </a:lnTo>
                    <a:lnTo>
                      <a:pt x="745" y="479"/>
                    </a:lnTo>
                    <a:lnTo>
                      <a:pt x="740" y="479"/>
                    </a:lnTo>
                    <a:lnTo>
                      <a:pt x="736" y="479"/>
                    </a:lnTo>
                    <a:lnTo>
                      <a:pt x="729" y="478"/>
                    </a:lnTo>
                    <a:lnTo>
                      <a:pt x="722" y="476"/>
                    </a:lnTo>
                    <a:lnTo>
                      <a:pt x="718" y="476"/>
                    </a:lnTo>
                    <a:lnTo>
                      <a:pt x="713" y="478"/>
                    </a:lnTo>
                    <a:lnTo>
                      <a:pt x="713" y="478"/>
                    </a:lnTo>
                    <a:lnTo>
                      <a:pt x="707" y="483"/>
                    </a:lnTo>
                    <a:lnTo>
                      <a:pt x="706" y="490"/>
                    </a:lnTo>
                    <a:lnTo>
                      <a:pt x="706" y="496"/>
                    </a:lnTo>
                    <a:lnTo>
                      <a:pt x="709" y="503"/>
                    </a:lnTo>
                    <a:lnTo>
                      <a:pt x="711" y="508"/>
                    </a:lnTo>
                    <a:lnTo>
                      <a:pt x="715" y="516"/>
                    </a:lnTo>
                    <a:lnTo>
                      <a:pt x="715" y="521"/>
                    </a:lnTo>
                    <a:lnTo>
                      <a:pt x="711" y="526"/>
                    </a:lnTo>
                    <a:lnTo>
                      <a:pt x="711" y="526"/>
                    </a:lnTo>
                    <a:lnTo>
                      <a:pt x="709" y="530"/>
                    </a:lnTo>
                    <a:lnTo>
                      <a:pt x="706" y="530"/>
                    </a:lnTo>
                    <a:lnTo>
                      <a:pt x="704" y="530"/>
                    </a:lnTo>
                    <a:lnTo>
                      <a:pt x="700" y="530"/>
                    </a:lnTo>
                    <a:lnTo>
                      <a:pt x="691" y="521"/>
                    </a:lnTo>
                    <a:lnTo>
                      <a:pt x="691" y="521"/>
                    </a:lnTo>
                    <a:lnTo>
                      <a:pt x="684" y="519"/>
                    </a:lnTo>
                    <a:lnTo>
                      <a:pt x="677" y="521"/>
                    </a:lnTo>
                    <a:lnTo>
                      <a:pt x="669" y="526"/>
                    </a:lnTo>
                    <a:lnTo>
                      <a:pt x="667" y="534"/>
                    </a:lnTo>
                    <a:lnTo>
                      <a:pt x="667" y="534"/>
                    </a:lnTo>
                    <a:lnTo>
                      <a:pt x="667" y="539"/>
                    </a:lnTo>
                    <a:lnTo>
                      <a:pt x="669" y="546"/>
                    </a:lnTo>
                    <a:lnTo>
                      <a:pt x="669" y="554"/>
                    </a:lnTo>
                    <a:lnTo>
                      <a:pt x="669" y="561"/>
                    </a:lnTo>
                    <a:lnTo>
                      <a:pt x="669" y="561"/>
                    </a:lnTo>
                    <a:lnTo>
                      <a:pt x="666" y="566"/>
                    </a:lnTo>
                    <a:lnTo>
                      <a:pt x="662" y="572"/>
                    </a:lnTo>
                    <a:lnTo>
                      <a:pt x="662" y="572"/>
                    </a:lnTo>
                    <a:lnTo>
                      <a:pt x="662" y="573"/>
                    </a:lnTo>
                    <a:lnTo>
                      <a:pt x="664" y="577"/>
                    </a:lnTo>
                    <a:lnTo>
                      <a:pt x="664" y="581"/>
                    </a:lnTo>
                    <a:lnTo>
                      <a:pt x="664" y="581"/>
                    </a:lnTo>
                    <a:lnTo>
                      <a:pt x="662" y="584"/>
                    </a:lnTo>
                    <a:lnTo>
                      <a:pt x="658" y="586"/>
                    </a:lnTo>
                    <a:lnTo>
                      <a:pt x="655" y="586"/>
                    </a:lnTo>
                    <a:lnTo>
                      <a:pt x="651" y="586"/>
                    </a:lnTo>
                    <a:lnTo>
                      <a:pt x="651" y="586"/>
                    </a:lnTo>
                    <a:lnTo>
                      <a:pt x="648" y="590"/>
                    </a:lnTo>
                    <a:lnTo>
                      <a:pt x="646" y="592"/>
                    </a:lnTo>
                    <a:lnTo>
                      <a:pt x="644" y="595"/>
                    </a:lnTo>
                    <a:lnTo>
                      <a:pt x="642" y="601"/>
                    </a:lnTo>
                    <a:lnTo>
                      <a:pt x="642" y="601"/>
                    </a:lnTo>
                    <a:lnTo>
                      <a:pt x="635" y="606"/>
                    </a:lnTo>
                    <a:lnTo>
                      <a:pt x="628" y="608"/>
                    </a:lnTo>
                    <a:lnTo>
                      <a:pt x="619" y="608"/>
                    </a:lnTo>
                    <a:lnTo>
                      <a:pt x="611" y="608"/>
                    </a:lnTo>
                    <a:lnTo>
                      <a:pt x="611" y="608"/>
                    </a:lnTo>
                    <a:lnTo>
                      <a:pt x="601" y="608"/>
                    </a:lnTo>
                    <a:lnTo>
                      <a:pt x="591" y="610"/>
                    </a:lnTo>
                    <a:lnTo>
                      <a:pt x="573" y="617"/>
                    </a:lnTo>
                    <a:lnTo>
                      <a:pt x="573" y="617"/>
                    </a:lnTo>
                    <a:lnTo>
                      <a:pt x="568" y="619"/>
                    </a:lnTo>
                    <a:lnTo>
                      <a:pt x="564" y="619"/>
                    </a:lnTo>
                    <a:lnTo>
                      <a:pt x="555" y="617"/>
                    </a:lnTo>
                    <a:lnTo>
                      <a:pt x="548" y="613"/>
                    </a:lnTo>
                    <a:lnTo>
                      <a:pt x="541" y="610"/>
                    </a:lnTo>
                    <a:lnTo>
                      <a:pt x="541" y="610"/>
                    </a:lnTo>
                    <a:lnTo>
                      <a:pt x="534" y="610"/>
                    </a:lnTo>
                    <a:lnTo>
                      <a:pt x="532" y="611"/>
                    </a:lnTo>
                    <a:lnTo>
                      <a:pt x="530" y="615"/>
                    </a:lnTo>
                    <a:lnTo>
                      <a:pt x="526" y="619"/>
                    </a:lnTo>
                    <a:lnTo>
                      <a:pt x="526" y="619"/>
                    </a:lnTo>
                    <a:lnTo>
                      <a:pt x="523" y="620"/>
                    </a:lnTo>
                    <a:lnTo>
                      <a:pt x="519" y="620"/>
                    </a:lnTo>
                    <a:lnTo>
                      <a:pt x="512" y="617"/>
                    </a:lnTo>
                    <a:lnTo>
                      <a:pt x="512" y="617"/>
                    </a:lnTo>
                    <a:lnTo>
                      <a:pt x="501" y="608"/>
                    </a:lnTo>
                    <a:lnTo>
                      <a:pt x="501" y="608"/>
                    </a:lnTo>
                    <a:lnTo>
                      <a:pt x="497" y="604"/>
                    </a:lnTo>
                    <a:lnTo>
                      <a:pt x="497" y="601"/>
                    </a:lnTo>
                    <a:lnTo>
                      <a:pt x="497" y="595"/>
                    </a:lnTo>
                    <a:lnTo>
                      <a:pt x="501" y="590"/>
                    </a:lnTo>
                    <a:lnTo>
                      <a:pt x="503" y="584"/>
                    </a:lnTo>
                    <a:lnTo>
                      <a:pt x="503" y="584"/>
                    </a:lnTo>
                    <a:lnTo>
                      <a:pt x="501" y="579"/>
                    </a:lnTo>
                    <a:lnTo>
                      <a:pt x="499" y="573"/>
                    </a:lnTo>
                    <a:lnTo>
                      <a:pt x="499" y="570"/>
                    </a:lnTo>
                    <a:lnTo>
                      <a:pt x="499" y="564"/>
                    </a:lnTo>
                    <a:lnTo>
                      <a:pt x="499" y="564"/>
                    </a:lnTo>
                    <a:lnTo>
                      <a:pt x="501" y="559"/>
                    </a:lnTo>
                    <a:lnTo>
                      <a:pt x="503" y="554"/>
                    </a:lnTo>
                    <a:lnTo>
                      <a:pt x="503" y="554"/>
                    </a:lnTo>
                    <a:lnTo>
                      <a:pt x="501" y="546"/>
                    </a:lnTo>
                    <a:lnTo>
                      <a:pt x="501" y="543"/>
                    </a:lnTo>
                    <a:lnTo>
                      <a:pt x="501" y="539"/>
                    </a:lnTo>
                    <a:lnTo>
                      <a:pt x="501" y="539"/>
                    </a:lnTo>
                    <a:lnTo>
                      <a:pt x="503" y="534"/>
                    </a:lnTo>
                    <a:lnTo>
                      <a:pt x="505" y="526"/>
                    </a:lnTo>
                    <a:lnTo>
                      <a:pt x="505" y="525"/>
                    </a:lnTo>
                    <a:lnTo>
                      <a:pt x="503" y="521"/>
                    </a:lnTo>
                    <a:lnTo>
                      <a:pt x="499" y="521"/>
                    </a:lnTo>
                    <a:lnTo>
                      <a:pt x="496" y="523"/>
                    </a:lnTo>
                    <a:lnTo>
                      <a:pt x="496" y="523"/>
                    </a:lnTo>
                    <a:lnTo>
                      <a:pt x="494" y="525"/>
                    </a:lnTo>
                    <a:lnTo>
                      <a:pt x="492" y="528"/>
                    </a:lnTo>
                    <a:lnTo>
                      <a:pt x="492" y="530"/>
                    </a:lnTo>
                    <a:lnTo>
                      <a:pt x="490" y="534"/>
                    </a:lnTo>
                    <a:lnTo>
                      <a:pt x="490" y="534"/>
                    </a:lnTo>
                    <a:lnTo>
                      <a:pt x="488" y="534"/>
                    </a:lnTo>
                    <a:lnTo>
                      <a:pt x="485" y="534"/>
                    </a:lnTo>
                    <a:lnTo>
                      <a:pt x="481" y="532"/>
                    </a:lnTo>
                    <a:lnTo>
                      <a:pt x="477" y="532"/>
                    </a:lnTo>
                    <a:lnTo>
                      <a:pt x="477" y="532"/>
                    </a:lnTo>
                    <a:lnTo>
                      <a:pt x="476" y="534"/>
                    </a:lnTo>
                    <a:lnTo>
                      <a:pt x="476" y="535"/>
                    </a:lnTo>
                    <a:lnTo>
                      <a:pt x="479" y="539"/>
                    </a:lnTo>
                    <a:lnTo>
                      <a:pt x="486" y="544"/>
                    </a:lnTo>
                    <a:lnTo>
                      <a:pt x="488" y="546"/>
                    </a:lnTo>
                    <a:lnTo>
                      <a:pt x="488" y="548"/>
                    </a:lnTo>
                    <a:lnTo>
                      <a:pt x="488" y="548"/>
                    </a:lnTo>
                    <a:lnTo>
                      <a:pt x="470" y="552"/>
                    </a:lnTo>
                    <a:lnTo>
                      <a:pt x="467" y="555"/>
                    </a:lnTo>
                    <a:lnTo>
                      <a:pt x="465" y="557"/>
                    </a:lnTo>
                    <a:lnTo>
                      <a:pt x="463" y="561"/>
                    </a:lnTo>
                    <a:lnTo>
                      <a:pt x="465" y="566"/>
                    </a:lnTo>
                    <a:lnTo>
                      <a:pt x="465" y="566"/>
                    </a:lnTo>
                    <a:lnTo>
                      <a:pt x="468" y="570"/>
                    </a:lnTo>
                    <a:lnTo>
                      <a:pt x="470" y="570"/>
                    </a:lnTo>
                    <a:lnTo>
                      <a:pt x="472" y="573"/>
                    </a:lnTo>
                    <a:lnTo>
                      <a:pt x="472" y="573"/>
                    </a:lnTo>
                    <a:lnTo>
                      <a:pt x="474" y="577"/>
                    </a:lnTo>
                    <a:lnTo>
                      <a:pt x="472" y="579"/>
                    </a:lnTo>
                    <a:lnTo>
                      <a:pt x="470" y="582"/>
                    </a:lnTo>
                    <a:lnTo>
                      <a:pt x="468" y="586"/>
                    </a:lnTo>
                    <a:lnTo>
                      <a:pt x="468" y="586"/>
                    </a:lnTo>
                    <a:lnTo>
                      <a:pt x="468" y="590"/>
                    </a:lnTo>
                    <a:lnTo>
                      <a:pt x="470" y="593"/>
                    </a:lnTo>
                    <a:lnTo>
                      <a:pt x="476" y="601"/>
                    </a:lnTo>
                    <a:lnTo>
                      <a:pt x="481" y="606"/>
                    </a:lnTo>
                    <a:lnTo>
                      <a:pt x="483" y="610"/>
                    </a:lnTo>
                    <a:lnTo>
                      <a:pt x="485" y="613"/>
                    </a:lnTo>
                    <a:lnTo>
                      <a:pt x="485" y="613"/>
                    </a:lnTo>
                    <a:lnTo>
                      <a:pt x="485" y="619"/>
                    </a:lnTo>
                    <a:lnTo>
                      <a:pt x="485" y="622"/>
                    </a:lnTo>
                    <a:lnTo>
                      <a:pt x="483" y="626"/>
                    </a:lnTo>
                    <a:lnTo>
                      <a:pt x="479" y="628"/>
                    </a:lnTo>
                    <a:lnTo>
                      <a:pt x="472" y="628"/>
                    </a:lnTo>
                    <a:lnTo>
                      <a:pt x="463" y="628"/>
                    </a:lnTo>
                    <a:lnTo>
                      <a:pt x="463" y="628"/>
                    </a:lnTo>
                    <a:lnTo>
                      <a:pt x="456" y="635"/>
                    </a:lnTo>
                    <a:lnTo>
                      <a:pt x="456" y="635"/>
                    </a:lnTo>
                    <a:lnTo>
                      <a:pt x="450" y="637"/>
                    </a:lnTo>
                    <a:lnTo>
                      <a:pt x="443" y="635"/>
                    </a:lnTo>
                    <a:lnTo>
                      <a:pt x="443" y="635"/>
                    </a:lnTo>
                    <a:lnTo>
                      <a:pt x="436" y="635"/>
                    </a:lnTo>
                    <a:lnTo>
                      <a:pt x="429" y="637"/>
                    </a:lnTo>
                    <a:lnTo>
                      <a:pt x="423" y="640"/>
                    </a:lnTo>
                    <a:lnTo>
                      <a:pt x="420" y="646"/>
                    </a:lnTo>
                    <a:lnTo>
                      <a:pt x="420" y="646"/>
                    </a:lnTo>
                    <a:lnTo>
                      <a:pt x="416" y="653"/>
                    </a:lnTo>
                    <a:lnTo>
                      <a:pt x="416" y="660"/>
                    </a:lnTo>
                    <a:lnTo>
                      <a:pt x="416" y="666"/>
                    </a:lnTo>
                    <a:lnTo>
                      <a:pt x="414" y="673"/>
                    </a:lnTo>
                    <a:lnTo>
                      <a:pt x="414" y="673"/>
                    </a:lnTo>
                    <a:lnTo>
                      <a:pt x="410" y="677"/>
                    </a:lnTo>
                    <a:lnTo>
                      <a:pt x="407" y="678"/>
                    </a:lnTo>
                    <a:lnTo>
                      <a:pt x="398" y="680"/>
                    </a:lnTo>
                    <a:lnTo>
                      <a:pt x="389" y="682"/>
                    </a:lnTo>
                    <a:lnTo>
                      <a:pt x="380" y="680"/>
                    </a:lnTo>
                    <a:lnTo>
                      <a:pt x="380" y="680"/>
                    </a:lnTo>
                    <a:lnTo>
                      <a:pt x="374" y="680"/>
                    </a:lnTo>
                    <a:lnTo>
                      <a:pt x="369" y="682"/>
                    </a:lnTo>
                    <a:lnTo>
                      <a:pt x="365" y="686"/>
                    </a:lnTo>
                    <a:lnTo>
                      <a:pt x="365" y="693"/>
                    </a:lnTo>
                    <a:lnTo>
                      <a:pt x="365" y="693"/>
                    </a:lnTo>
                    <a:lnTo>
                      <a:pt x="367" y="700"/>
                    </a:lnTo>
                    <a:lnTo>
                      <a:pt x="369" y="704"/>
                    </a:lnTo>
                    <a:lnTo>
                      <a:pt x="369" y="709"/>
                    </a:lnTo>
                    <a:lnTo>
                      <a:pt x="369" y="709"/>
                    </a:lnTo>
                    <a:lnTo>
                      <a:pt x="365" y="715"/>
                    </a:lnTo>
                    <a:lnTo>
                      <a:pt x="360" y="716"/>
                    </a:lnTo>
                    <a:lnTo>
                      <a:pt x="354" y="718"/>
                    </a:lnTo>
                    <a:lnTo>
                      <a:pt x="349" y="718"/>
                    </a:lnTo>
                    <a:lnTo>
                      <a:pt x="349" y="718"/>
                    </a:lnTo>
                    <a:lnTo>
                      <a:pt x="344" y="716"/>
                    </a:lnTo>
                    <a:lnTo>
                      <a:pt x="340" y="715"/>
                    </a:lnTo>
                    <a:lnTo>
                      <a:pt x="334" y="711"/>
                    </a:lnTo>
                    <a:lnTo>
                      <a:pt x="331" y="709"/>
                    </a:lnTo>
                    <a:lnTo>
                      <a:pt x="331" y="709"/>
                    </a:lnTo>
                    <a:lnTo>
                      <a:pt x="325" y="707"/>
                    </a:lnTo>
                    <a:lnTo>
                      <a:pt x="324" y="709"/>
                    </a:lnTo>
                    <a:lnTo>
                      <a:pt x="322" y="709"/>
                    </a:lnTo>
                    <a:lnTo>
                      <a:pt x="320" y="713"/>
                    </a:lnTo>
                    <a:lnTo>
                      <a:pt x="322" y="718"/>
                    </a:lnTo>
                    <a:lnTo>
                      <a:pt x="325" y="724"/>
                    </a:lnTo>
                    <a:lnTo>
                      <a:pt x="325" y="724"/>
                    </a:lnTo>
                    <a:lnTo>
                      <a:pt x="325" y="729"/>
                    </a:lnTo>
                    <a:lnTo>
                      <a:pt x="325" y="731"/>
                    </a:lnTo>
                    <a:lnTo>
                      <a:pt x="324" y="733"/>
                    </a:lnTo>
                    <a:lnTo>
                      <a:pt x="320" y="734"/>
                    </a:lnTo>
                    <a:lnTo>
                      <a:pt x="313" y="734"/>
                    </a:lnTo>
                    <a:lnTo>
                      <a:pt x="305" y="734"/>
                    </a:lnTo>
                    <a:lnTo>
                      <a:pt x="305" y="734"/>
                    </a:lnTo>
                    <a:lnTo>
                      <a:pt x="286" y="734"/>
                    </a:lnTo>
                    <a:lnTo>
                      <a:pt x="282" y="734"/>
                    </a:lnTo>
                    <a:lnTo>
                      <a:pt x="277" y="736"/>
                    </a:lnTo>
                    <a:lnTo>
                      <a:pt x="275" y="738"/>
                    </a:lnTo>
                    <a:lnTo>
                      <a:pt x="273" y="744"/>
                    </a:lnTo>
                    <a:lnTo>
                      <a:pt x="273" y="744"/>
                    </a:lnTo>
                    <a:lnTo>
                      <a:pt x="275" y="747"/>
                    </a:lnTo>
                    <a:lnTo>
                      <a:pt x="277" y="751"/>
                    </a:lnTo>
                    <a:lnTo>
                      <a:pt x="282" y="754"/>
                    </a:lnTo>
                    <a:lnTo>
                      <a:pt x="298" y="758"/>
                    </a:lnTo>
                    <a:lnTo>
                      <a:pt x="298" y="758"/>
                    </a:lnTo>
                    <a:lnTo>
                      <a:pt x="302" y="762"/>
                    </a:lnTo>
                    <a:lnTo>
                      <a:pt x="305" y="765"/>
                    </a:lnTo>
                    <a:lnTo>
                      <a:pt x="307" y="772"/>
                    </a:lnTo>
                    <a:lnTo>
                      <a:pt x="309" y="780"/>
                    </a:lnTo>
                    <a:lnTo>
                      <a:pt x="311" y="783"/>
                    </a:lnTo>
                    <a:lnTo>
                      <a:pt x="315" y="787"/>
                    </a:lnTo>
                    <a:lnTo>
                      <a:pt x="315" y="787"/>
                    </a:lnTo>
                    <a:lnTo>
                      <a:pt x="325" y="791"/>
                    </a:lnTo>
                    <a:lnTo>
                      <a:pt x="334" y="796"/>
                    </a:lnTo>
                    <a:lnTo>
                      <a:pt x="338" y="798"/>
                    </a:lnTo>
                    <a:lnTo>
                      <a:pt x="340" y="803"/>
                    </a:lnTo>
                    <a:lnTo>
                      <a:pt x="340" y="807"/>
                    </a:lnTo>
                    <a:lnTo>
                      <a:pt x="338" y="814"/>
                    </a:lnTo>
                    <a:lnTo>
                      <a:pt x="338" y="814"/>
                    </a:lnTo>
                    <a:lnTo>
                      <a:pt x="333" y="821"/>
                    </a:lnTo>
                    <a:lnTo>
                      <a:pt x="327" y="829"/>
                    </a:lnTo>
                    <a:lnTo>
                      <a:pt x="327" y="829"/>
                    </a:lnTo>
                    <a:lnTo>
                      <a:pt x="325" y="834"/>
                    </a:lnTo>
                    <a:lnTo>
                      <a:pt x="325" y="839"/>
                    </a:lnTo>
                    <a:lnTo>
                      <a:pt x="325" y="845"/>
                    </a:lnTo>
                    <a:lnTo>
                      <a:pt x="322" y="850"/>
                    </a:lnTo>
                    <a:lnTo>
                      <a:pt x="322" y="850"/>
                    </a:lnTo>
                    <a:lnTo>
                      <a:pt x="318" y="854"/>
                    </a:lnTo>
                    <a:lnTo>
                      <a:pt x="315" y="858"/>
                    </a:lnTo>
                    <a:lnTo>
                      <a:pt x="304" y="859"/>
                    </a:lnTo>
                    <a:lnTo>
                      <a:pt x="295" y="861"/>
                    </a:lnTo>
                    <a:lnTo>
                      <a:pt x="284" y="861"/>
                    </a:lnTo>
                    <a:lnTo>
                      <a:pt x="284" y="861"/>
                    </a:lnTo>
                    <a:lnTo>
                      <a:pt x="271" y="861"/>
                    </a:lnTo>
                    <a:lnTo>
                      <a:pt x="258" y="859"/>
                    </a:lnTo>
                    <a:lnTo>
                      <a:pt x="258" y="859"/>
                    </a:lnTo>
                    <a:lnTo>
                      <a:pt x="253" y="858"/>
                    </a:lnTo>
                    <a:lnTo>
                      <a:pt x="248" y="856"/>
                    </a:lnTo>
                    <a:lnTo>
                      <a:pt x="248" y="856"/>
                    </a:lnTo>
                    <a:lnTo>
                      <a:pt x="240" y="850"/>
                    </a:lnTo>
                    <a:lnTo>
                      <a:pt x="235" y="848"/>
                    </a:lnTo>
                    <a:lnTo>
                      <a:pt x="231" y="848"/>
                    </a:lnTo>
                    <a:lnTo>
                      <a:pt x="231" y="848"/>
                    </a:lnTo>
                    <a:lnTo>
                      <a:pt x="226" y="852"/>
                    </a:lnTo>
                    <a:lnTo>
                      <a:pt x="226" y="852"/>
                    </a:lnTo>
                    <a:lnTo>
                      <a:pt x="224" y="854"/>
                    </a:lnTo>
                    <a:lnTo>
                      <a:pt x="219" y="856"/>
                    </a:lnTo>
                    <a:lnTo>
                      <a:pt x="219" y="856"/>
                    </a:lnTo>
                    <a:lnTo>
                      <a:pt x="213" y="858"/>
                    </a:lnTo>
                    <a:lnTo>
                      <a:pt x="208" y="861"/>
                    </a:lnTo>
                    <a:lnTo>
                      <a:pt x="204" y="865"/>
                    </a:lnTo>
                    <a:lnTo>
                      <a:pt x="204" y="872"/>
                    </a:lnTo>
                    <a:lnTo>
                      <a:pt x="204" y="872"/>
                    </a:lnTo>
                    <a:lnTo>
                      <a:pt x="206" y="885"/>
                    </a:lnTo>
                    <a:lnTo>
                      <a:pt x="210" y="894"/>
                    </a:lnTo>
                    <a:lnTo>
                      <a:pt x="211" y="905"/>
                    </a:lnTo>
                    <a:lnTo>
                      <a:pt x="210" y="910"/>
                    </a:lnTo>
                    <a:lnTo>
                      <a:pt x="208" y="915"/>
                    </a:lnTo>
                    <a:lnTo>
                      <a:pt x="208" y="915"/>
                    </a:lnTo>
                    <a:lnTo>
                      <a:pt x="201" y="926"/>
                    </a:lnTo>
                    <a:lnTo>
                      <a:pt x="199" y="932"/>
                    </a:lnTo>
                    <a:lnTo>
                      <a:pt x="199" y="939"/>
                    </a:lnTo>
                    <a:lnTo>
                      <a:pt x="199" y="939"/>
                    </a:lnTo>
                    <a:lnTo>
                      <a:pt x="202" y="950"/>
                    </a:lnTo>
                    <a:lnTo>
                      <a:pt x="206" y="962"/>
                    </a:lnTo>
                    <a:lnTo>
                      <a:pt x="213" y="972"/>
                    </a:lnTo>
                    <a:lnTo>
                      <a:pt x="220" y="979"/>
                    </a:lnTo>
                    <a:lnTo>
                      <a:pt x="220" y="979"/>
                    </a:lnTo>
                    <a:lnTo>
                      <a:pt x="229" y="982"/>
                    </a:lnTo>
                    <a:lnTo>
                      <a:pt x="239" y="986"/>
                    </a:lnTo>
                    <a:lnTo>
                      <a:pt x="239" y="986"/>
                    </a:lnTo>
                    <a:lnTo>
                      <a:pt x="251" y="991"/>
                    </a:lnTo>
                    <a:lnTo>
                      <a:pt x="258" y="993"/>
                    </a:lnTo>
                    <a:lnTo>
                      <a:pt x="266" y="995"/>
                    </a:lnTo>
                    <a:lnTo>
                      <a:pt x="266" y="995"/>
                    </a:lnTo>
                    <a:lnTo>
                      <a:pt x="275" y="993"/>
                    </a:lnTo>
                    <a:lnTo>
                      <a:pt x="280" y="993"/>
                    </a:lnTo>
                    <a:lnTo>
                      <a:pt x="286" y="991"/>
                    </a:lnTo>
                    <a:lnTo>
                      <a:pt x="286" y="991"/>
                    </a:lnTo>
                    <a:lnTo>
                      <a:pt x="295" y="995"/>
                    </a:lnTo>
                    <a:lnTo>
                      <a:pt x="298" y="997"/>
                    </a:lnTo>
                    <a:lnTo>
                      <a:pt x="304" y="997"/>
                    </a:lnTo>
                    <a:lnTo>
                      <a:pt x="304" y="997"/>
                    </a:lnTo>
                    <a:lnTo>
                      <a:pt x="307" y="995"/>
                    </a:lnTo>
                    <a:lnTo>
                      <a:pt x="311" y="991"/>
                    </a:lnTo>
                    <a:lnTo>
                      <a:pt x="316" y="984"/>
                    </a:lnTo>
                    <a:lnTo>
                      <a:pt x="316" y="984"/>
                    </a:lnTo>
                    <a:lnTo>
                      <a:pt x="322" y="977"/>
                    </a:lnTo>
                    <a:lnTo>
                      <a:pt x="329" y="972"/>
                    </a:lnTo>
                    <a:lnTo>
                      <a:pt x="329" y="972"/>
                    </a:lnTo>
                    <a:lnTo>
                      <a:pt x="340" y="964"/>
                    </a:lnTo>
                    <a:lnTo>
                      <a:pt x="344" y="961"/>
                    </a:lnTo>
                    <a:lnTo>
                      <a:pt x="345" y="955"/>
                    </a:lnTo>
                    <a:lnTo>
                      <a:pt x="345" y="955"/>
                    </a:lnTo>
                    <a:lnTo>
                      <a:pt x="347" y="948"/>
                    </a:lnTo>
                    <a:lnTo>
                      <a:pt x="347" y="941"/>
                    </a:lnTo>
                    <a:lnTo>
                      <a:pt x="347" y="934"/>
                    </a:lnTo>
                    <a:lnTo>
                      <a:pt x="349" y="926"/>
                    </a:lnTo>
                    <a:lnTo>
                      <a:pt x="349" y="926"/>
                    </a:lnTo>
                    <a:lnTo>
                      <a:pt x="358" y="912"/>
                    </a:lnTo>
                    <a:lnTo>
                      <a:pt x="365" y="905"/>
                    </a:lnTo>
                    <a:lnTo>
                      <a:pt x="371" y="899"/>
                    </a:lnTo>
                    <a:lnTo>
                      <a:pt x="371" y="899"/>
                    </a:lnTo>
                    <a:lnTo>
                      <a:pt x="383" y="894"/>
                    </a:lnTo>
                    <a:lnTo>
                      <a:pt x="391" y="890"/>
                    </a:lnTo>
                    <a:lnTo>
                      <a:pt x="394" y="886"/>
                    </a:lnTo>
                    <a:lnTo>
                      <a:pt x="394" y="886"/>
                    </a:lnTo>
                    <a:lnTo>
                      <a:pt x="396" y="879"/>
                    </a:lnTo>
                    <a:lnTo>
                      <a:pt x="394" y="872"/>
                    </a:lnTo>
                    <a:lnTo>
                      <a:pt x="394" y="867"/>
                    </a:lnTo>
                    <a:lnTo>
                      <a:pt x="396" y="863"/>
                    </a:lnTo>
                    <a:lnTo>
                      <a:pt x="400" y="859"/>
                    </a:lnTo>
                    <a:lnTo>
                      <a:pt x="400" y="859"/>
                    </a:lnTo>
                    <a:lnTo>
                      <a:pt x="407" y="854"/>
                    </a:lnTo>
                    <a:lnTo>
                      <a:pt x="412" y="854"/>
                    </a:lnTo>
                    <a:lnTo>
                      <a:pt x="416" y="854"/>
                    </a:lnTo>
                    <a:lnTo>
                      <a:pt x="416" y="854"/>
                    </a:lnTo>
                    <a:lnTo>
                      <a:pt x="425" y="858"/>
                    </a:lnTo>
                    <a:lnTo>
                      <a:pt x="436" y="859"/>
                    </a:lnTo>
                    <a:lnTo>
                      <a:pt x="436" y="859"/>
                    </a:lnTo>
                    <a:lnTo>
                      <a:pt x="443" y="859"/>
                    </a:lnTo>
                    <a:lnTo>
                      <a:pt x="450" y="856"/>
                    </a:lnTo>
                    <a:lnTo>
                      <a:pt x="450" y="856"/>
                    </a:lnTo>
                    <a:lnTo>
                      <a:pt x="459" y="848"/>
                    </a:lnTo>
                    <a:lnTo>
                      <a:pt x="468" y="839"/>
                    </a:lnTo>
                    <a:lnTo>
                      <a:pt x="468" y="839"/>
                    </a:lnTo>
                    <a:lnTo>
                      <a:pt x="470" y="836"/>
                    </a:lnTo>
                    <a:lnTo>
                      <a:pt x="474" y="836"/>
                    </a:lnTo>
                    <a:lnTo>
                      <a:pt x="481" y="836"/>
                    </a:lnTo>
                    <a:lnTo>
                      <a:pt x="481" y="836"/>
                    </a:lnTo>
                    <a:lnTo>
                      <a:pt x="488" y="838"/>
                    </a:lnTo>
                    <a:lnTo>
                      <a:pt x="496" y="843"/>
                    </a:lnTo>
                    <a:lnTo>
                      <a:pt x="501" y="848"/>
                    </a:lnTo>
                    <a:lnTo>
                      <a:pt x="505" y="856"/>
                    </a:lnTo>
                    <a:lnTo>
                      <a:pt x="505" y="856"/>
                    </a:lnTo>
                    <a:lnTo>
                      <a:pt x="506" y="865"/>
                    </a:lnTo>
                    <a:lnTo>
                      <a:pt x="510" y="872"/>
                    </a:lnTo>
                    <a:lnTo>
                      <a:pt x="510" y="872"/>
                    </a:lnTo>
                    <a:lnTo>
                      <a:pt x="521" y="885"/>
                    </a:lnTo>
                    <a:lnTo>
                      <a:pt x="521" y="885"/>
                    </a:lnTo>
                    <a:lnTo>
                      <a:pt x="528" y="892"/>
                    </a:lnTo>
                    <a:lnTo>
                      <a:pt x="534" y="896"/>
                    </a:lnTo>
                    <a:lnTo>
                      <a:pt x="548" y="905"/>
                    </a:lnTo>
                    <a:lnTo>
                      <a:pt x="548" y="905"/>
                    </a:lnTo>
                    <a:lnTo>
                      <a:pt x="564" y="912"/>
                    </a:lnTo>
                    <a:lnTo>
                      <a:pt x="572" y="917"/>
                    </a:lnTo>
                    <a:lnTo>
                      <a:pt x="577" y="926"/>
                    </a:lnTo>
                    <a:lnTo>
                      <a:pt x="577" y="926"/>
                    </a:lnTo>
                    <a:lnTo>
                      <a:pt x="582" y="939"/>
                    </a:lnTo>
                    <a:lnTo>
                      <a:pt x="582" y="952"/>
                    </a:lnTo>
                    <a:lnTo>
                      <a:pt x="582" y="952"/>
                    </a:lnTo>
                    <a:lnTo>
                      <a:pt x="581" y="961"/>
                    </a:lnTo>
                    <a:lnTo>
                      <a:pt x="581" y="961"/>
                    </a:lnTo>
                    <a:lnTo>
                      <a:pt x="581" y="966"/>
                    </a:lnTo>
                    <a:lnTo>
                      <a:pt x="581" y="970"/>
                    </a:lnTo>
                    <a:lnTo>
                      <a:pt x="581" y="970"/>
                    </a:lnTo>
                    <a:lnTo>
                      <a:pt x="577" y="972"/>
                    </a:lnTo>
                    <a:lnTo>
                      <a:pt x="575" y="972"/>
                    </a:lnTo>
                    <a:lnTo>
                      <a:pt x="570" y="972"/>
                    </a:lnTo>
                    <a:lnTo>
                      <a:pt x="570" y="972"/>
                    </a:lnTo>
                    <a:lnTo>
                      <a:pt x="559" y="970"/>
                    </a:lnTo>
                    <a:lnTo>
                      <a:pt x="550" y="970"/>
                    </a:lnTo>
                    <a:lnTo>
                      <a:pt x="550" y="970"/>
                    </a:lnTo>
                    <a:lnTo>
                      <a:pt x="544" y="970"/>
                    </a:lnTo>
                    <a:lnTo>
                      <a:pt x="543" y="972"/>
                    </a:lnTo>
                    <a:lnTo>
                      <a:pt x="541" y="973"/>
                    </a:lnTo>
                    <a:lnTo>
                      <a:pt x="541" y="977"/>
                    </a:lnTo>
                    <a:lnTo>
                      <a:pt x="541" y="982"/>
                    </a:lnTo>
                    <a:lnTo>
                      <a:pt x="546" y="988"/>
                    </a:lnTo>
                    <a:lnTo>
                      <a:pt x="546" y="988"/>
                    </a:lnTo>
                    <a:lnTo>
                      <a:pt x="552" y="991"/>
                    </a:lnTo>
                    <a:lnTo>
                      <a:pt x="559" y="993"/>
                    </a:lnTo>
                    <a:lnTo>
                      <a:pt x="559" y="993"/>
                    </a:lnTo>
                    <a:lnTo>
                      <a:pt x="564" y="993"/>
                    </a:lnTo>
                    <a:lnTo>
                      <a:pt x="570" y="991"/>
                    </a:lnTo>
                    <a:lnTo>
                      <a:pt x="570" y="991"/>
                    </a:lnTo>
                    <a:lnTo>
                      <a:pt x="572" y="990"/>
                    </a:lnTo>
                    <a:lnTo>
                      <a:pt x="573" y="986"/>
                    </a:lnTo>
                    <a:lnTo>
                      <a:pt x="577" y="979"/>
                    </a:lnTo>
                    <a:lnTo>
                      <a:pt x="577" y="979"/>
                    </a:lnTo>
                    <a:lnTo>
                      <a:pt x="579" y="977"/>
                    </a:lnTo>
                    <a:lnTo>
                      <a:pt x="581" y="975"/>
                    </a:lnTo>
                    <a:lnTo>
                      <a:pt x="586" y="973"/>
                    </a:lnTo>
                    <a:lnTo>
                      <a:pt x="586" y="973"/>
                    </a:lnTo>
                    <a:lnTo>
                      <a:pt x="590" y="968"/>
                    </a:lnTo>
                    <a:lnTo>
                      <a:pt x="590" y="968"/>
                    </a:lnTo>
                    <a:lnTo>
                      <a:pt x="595" y="962"/>
                    </a:lnTo>
                    <a:lnTo>
                      <a:pt x="595" y="962"/>
                    </a:lnTo>
                    <a:lnTo>
                      <a:pt x="601" y="955"/>
                    </a:lnTo>
                    <a:lnTo>
                      <a:pt x="601" y="955"/>
                    </a:lnTo>
                    <a:lnTo>
                      <a:pt x="602" y="950"/>
                    </a:lnTo>
                    <a:lnTo>
                      <a:pt x="602" y="946"/>
                    </a:lnTo>
                    <a:lnTo>
                      <a:pt x="599" y="939"/>
                    </a:lnTo>
                    <a:lnTo>
                      <a:pt x="599" y="939"/>
                    </a:lnTo>
                    <a:lnTo>
                      <a:pt x="597" y="935"/>
                    </a:lnTo>
                    <a:lnTo>
                      <a:pt x="597" y="930"/>
                    </a:lnTo>
                    <a:lnTo>
                      <a:pt x="599" y="923"/>
                    </a:lnTo>
                    <a:lnTo>
                      <a:pt x="599" y="923"/>
                    </a:lnTo>
                    <a:lnTo>
                      <a:pt x="601" y="921"/>
                    </a:lnTo>
                    <a:lnTo>
                      <a:pt x="604" y="921"/>
                    </a:lnTo>
                    <a:lnTo>
                      <a:pt x="610" y="923"/>
                    </a:lnTo>
                    <a:lnTo>
                      <a:pt x="615" y="926"/>
                    </a:lnTo>
                    <a:lnTo>
                      <a:pt x="617" y="926"/>
                    </a:lnTo>
                    <a:lnTo>
                      <a:pt x="619" y="926"/>
                    </a:lnTo>
                    <a:lnTo>
                      <a:pt x="619" y="926"/>
                    </a:lnTo>
                    <a:lnTo>
                      <a:pt x="620" y="924"/>
                    </a:lnTo>
                    <a:lnTo>
                      <a:pt x="620" y="923"/>
                    </a:lnTo>
                    <a:lnTo>
                      <a:pt x="617" y="917"/>
                    </a:lnTo>
                    <a:lnTo>
                      <a:pt x="608" y="910"/>
                    </a:lnTo>
                    <a:lnTo>
                      <a:pt x="608" y="910"/>
                    </a:lnTo>
                    <a:lnTo>
                      <a:pt x="601" y="906"/>
                    </a:lnTo>
                    <a:lnTo>
                      <a:pt x="593" y="905"/>
                    </a:lnTo>
                    <a:lnTo>
                      <a:pt x="593" y="905"/>
                    </a:lnTo>
                    <a:lnTo>
                      <a:pt x="582" y="892"/>
                    </a:lnTo>
                    <a:lnTo>
                      <a:pt x="582" y="892"/>
                    </a:lnTo>
                    <a:lnTo>
                      <a:pt x="577" y="888"/>
                    </a:lnTo>
                    <a:lnTo>
                      <a:pt x="570" y="883"/>
                    </a:lnTo>
                    <a:lnTo>
                      <a:pt x="563" y="879"/>
                    </a:lnTo>
                    <a:lnTo>
                      <a:pt x="555" y="874"/>
                    </a:lnTo>
                    <a:lnTo>
                      <a:pt x="555" y="874"/>
                    </a:lnTo>
                    <a:lnTo>
                      <a:pt x="548" y="863"/>
                    </a:lnTo>
                    <a:lnTo>
                      <a:pt x="543" y="854"/>
                    </a:lnTo>
                    <a:lnTo>
                      <a:pt x="543" y="854"/>
                    </a:lnTo>
                    <a:lnTo>
                      <a:pt x="537" y="845"/>
                    </a:lnTo>
                    <a:lnTo>
                      <a:pt x="532" y="838"/>
                    </a:lnTo>
                    <a:lnTo>
                      <a:pt x="532" y="838"/>
                    </a:lnTo>
                    <a:lnTo>
                      <a:pt x="530" y="830"/>
                    </a:lnTo>
                    <a:lnTo>
                      <a:pt x="530" y="823"/>
                    </a:lnTo>
                    <a:lnTo>
                      <a:pt x="530" y="821"/>
                    </a:lnTo>
                    <a:lnTo>
                      <a:pt x="534" y="820"/>
                    </a:lnTo>
                    <a:lnTo>
                      <a:pt x="535" y="818"/>
                    </a:lnTo>
                    <a:lnTo>
                      <a:pt x="541" y="818"/>
                    </a:lnTo>
                    <a:lnTo>
                      <a:pt x="541" y="818"/>
                    </a:lnTo>
                    <a:lnTo>
                      <a:pt x="544" y="820"/>
                    </a:lnTo>
                    <a:lnTo>
                      <a:pt x="550" y="821"/>
                    </a:lnTo>
                    <a:lnTo>
                      <a:pt x="555" y="829"/>
                    </a:lnTo>
                    <a:lnTo>
                      <a:pt x="555" y="829"/>
                    </a:lnTo>
                    <a:lnTo>
                      <a:pt x="561" y="839"/>
                    </a:lnTo>
                    <a:lnTo>
                      <a:pt x="568" y="848"/>
                    </a:lnTo>
                    <a:lnTo>
                      <a:pt x="568" y="848"/>
                    </a:lnTo>
                    <a:lnTo>
                      <a:pt x="575" y="854"/>
                    </a:lnTo>
                    <a:lnTo>
                      <a:pt x="582" y="859"/>
                    </a:lnTo>
                    <a:lnTo>
                      <a:pt x="599" y="868"/>
                    </a:lnTo>
                    <a:lnTo>
                      <a:pt x="599" y="868"/>
                    </a:lnTo>
                    <a:lnTo>
                      <a:pt x="613" y="876"/>
                    </a:lnTo>
                    <a:lnTo>
                      <a:pt x="620" y="877"/>
                    </a:lnTo>
                    <a:lnTo>
                      <a:pt x="626" y="881"/>
                    </a:lnTo>
                    <a:lnTo>
                      <a:pt x="626" y="881"/>
                    </a:lnTo>
                    <a:lnTo>
                      <a:pt x="633" y="888"/>
                    </a:lnTo>
                    <a:lnTo>
                      <a:pt x="637" y="896"/>
                    </a:lnTo>
                    <a:lnTo>
                      <a:pt x="637" y="896"/>
                    </a:lnTo>
                    <a:lnTo>
                      <a:pt x="639" y="908"/>
                    </a:lnTo>
                    <a:lnTo>
                      <a:pt x="640" y="923"/>
                    </a:lnTo>
                    <a:lnTo>
                      <a:pt x="640" y="923"/>
                    </a:lnTo>
                    <a:lnTo>
                      <a:pt x="642" y="928"/>
                    </a:lnTo>
                    <a:lnTo>
                      <a:pt x="644" y="935"/>
                    </a:lnTo>
                    <a:lnTo>
                      <a:pt x="653" y="946"/>
                    </a:lnTo>
                    <a:lnTo>
                      <a:pt x="653" y="946"/>
                    </a:lnTo>
                    <a:lnTo>
                      <a:pt x="662" y="953"/>
                    </a:lnTo>
                    <a:lnTo>
                      <a:pt x="662" y="953"/>
                    </a:lnTo>
                    <a:lnTo>
                      <a:pt x="669" y="961"/>
                    </a:lnTo>
                    <a:lnTo>
                      <a:pt x="669" y="961"/>
                    </a:lnTo>
                    <a:lnTo>
                      <a:pt x="678" y="964"/>
                    </a:lnTo>
                    <a:lnTo>
                      <a:pt x="682" y="966"/>
                    </a:lnTo>
                    <a:lnTo>
                      <a:pt x="686" y="970"/>
                    </a:lnTo>
                    <a:lnTo>
                      <a:pt x="686" y="970"/>
                    </a:lnTo>
                    <a:lnTo>
                      <a:pt x="684" y="972"/>
                    </a:lnTo>
                    <a:lnTo>
                      <a:pt x="682" y="973"/>
                    </a:lnTo>
                    <a:lnTo>
                      <a:pt x="675" y="973"/>
                    </a:lnTo>
                    <a:lnTo>
                      <a:pt x="675" y="973"/>
                    </a:lnTo>
                    <a:lnTo>
                      <a:pt x="671" y="975"/>
                    </a:lnTo>
                    <a:lnTo>
                      <a:pt x="671" y="977"/>
                    </a:lnTo>
                    <a:lnTo>
                      <a:pt x="671" y="984"/>
                    </a:lnTo>
                    <a:lnTo>
                      <a:pt x="671" y="984"/>
                    </a:lnTo>
                    <a:lnTo>
                      <a:pt x="673" y="990"/>
                    </a:lnTo>
                    <a:lnTo>
                      <a:pt x="677" y="993"/>
                    </a:lnTo>
                    <a:lnTo>
                      <a:pt x="682" y="995"/>
                    </a:lnTo>
                    <a:lnTo>
                      <a:pt x="687" y="995"/>
                    </a:lnTo>
                    <a:lnTo>
                      <a:pt x="687" y="995"/>
                    </a:lnTo>
                    <a:lnTo>
                      <a:pt x="691" y="995"/>
                    </a:lnTo>
                    <a:lnTo>
                      <a:pt x="693" y="993"/>
                    </a:lnTo>
                    <a:lnTo>
                      <a:pt x="695" y="990"/>
                    </a:lnTo>
                    <a:lnTo>
                      <a:pt x="696" y="986"/>
                    </a:lnTo>
                    <a:lnTo>
                      <a:pt x="696" y="986"/>
                    </a:lnTo>
                    <a:lnTo>
                      <a:pt x="696" y="981"/>
                    </a:lnTo>
                    <a:lnTo>
                      <a:pt x="698" y="979"/>
                    </a:lnTo>
                    <a:lnTo>
                      <a:pt x="700" y="977"/>
                    </a:lnTo>
                    <a:lnTo>
                      <a:pt x="706" y="975"/>
                    </a:lnTo>
                    <a:lnTo>
                      <a:pt x="706" y="975"/>
                    </a:lnTo>
                    <a:lnTo>
                      <a:pt x="709" y="973"/>
                    </a:lnTo>
                    <a:lnTo>
                      <a:pt x="713" y="972"/>
                    </a:lnTo>
                    <a:lnTo>
                      <a:pt x="713" y="966"/>
                    </a:lnTo>
                    <a:lnTo>
                      <a:pt x="711" y="962"/>
                    </a:lnTo>
                    <a:lnTo>
                      <a:pt x="711" y="962"/>
                    </a:lnTo>
                    <a:lnTo>
                      <a:pt x="707" y="957"/>
                    </a:lnTo>
                    <a:lnTo>
                      <a:pt x="702" y="952"/>
                    </a:lnTo>
                    <a:lnTo>
                      <a:pt x="702" y="952"/>
                    </a:lnTo>
                    <a:lnTo>
                      <a:pt x="696" y="944"/>
                    </a:lnTo>
                    <a:lnTo>
                      <a:pt x="695" y="939"/>
                    </a:lnTo>
                    <a:lnTo>
                      <a:pt x="696" y="935"/>
                    </a:lnTo>
                    <a:lnTo>
                      <a:pt x="696" y="935"/>
                    </a:lnTo>
                    <a:lnTo>
                      <a:pt x="698" y="932"/>
                    </a:lnTo>
                    <a:lnTo>
                      <a:pt x="702" y="930"/>
                    </a:lnTo>
                    <a:lnTo>
                      <a:pt x="711" y="930"/>
                    </a:lnTo>
                    <a:lnTo>
                      <a:pt x="711" y="930"/>
                    </a:lnTo>
                    <a:lnTo>
                      <a:pt x="715" y="928"/>
                    </a:lnTo>
                    <a:lnTo>
                      <a:pt x="716" y="924"/>
                    </a:lnTo>
                    <a:lnTo>
                      <a:pt x="716" y="924"/>
                    </a:lnTo>
                    <a:lnTo>
                      <a:pt x="718" y="919"/>
                    </a:lnTo>
                    <a:lnTo>
                      <a:pt x="720" y="915"/>
                    </a:lnTo>
                    <a:lnTo>
                      <a:pt x="720" y="915"/>
                    </a:lnTo>
                    <a:lnTo>
                      <a:pt x="722" y="912"/>
                    </a:lnTo>
                    <a:lnTo>
                      <a:pt x="724" y="910"/>
                    </a:lnTo>
                    <a:lnTo>
                      <a:pt x="729" y="910"/>
                    </a:lnTo>
                    <a:lnTo>
                      <a:pt x="729" y="910"/>
                    </a:lnTo>
                    <a:lnTo>
                      <a:pt x="734" y="912"/>
                    </a:lnTo>
                    <a:lnTo>
                      <a:pt x="734" y="912"/>
                    </a:lnTo>
                    <a:lnTo>
                      <a:pt x="744" y="915"/>
                    </a:lnTo>
                    <a:lnTo>
                      <a:pt x="747" y="917"/>
                    </a:lnTo>
                    <a:lnTo>
                      <a:pt x="749" y="923"/>
                    </a:lnTo>
                    <a:lnTo>
                      <a:pt x="749" y="923"/>
                    </a:lnTo>
                    <a:lnTo>
                      <a:pt x="754" y="934"/>
                    </a:lnTo>
                    <a:lnTo>
                      <a:pt x="756" y="939"/>
                    </a:lnTo>
                    <a:lnTo>
                      <a:pt x="758" y="946"/>
                    </a:lnTo>
                    <a:lnTo>
                      <a:pt x="758" y="946"/>
                    </a:lnTo>
                    <a:lnTo>
                      <a:pt x="756" y="968"/>
                    </a:lnTo>
                    <a:lnTo>
                      <a:pt x="756" y="972"/>
                    </a:lnTo>
                    <a:lnTo>
                      <a:pt x="758" y="977"/>
                    </a:lnTo>
                    <a:lnTo>
                      <a:pt x="760" y="981"/>
                    </a:lnTo>
                    <a:lnTo>
                      <a:pt x="765" y="986"/>
                    </a:lnTo>
                    <a:lnTo>
                      <a:pt x="765" y="986"/>
                    </a:lnTo>
                    <a:lnTo>
                      <a:pt x="778" y="995"/>
                    </a:lnTo>
                    <a:lnTo>
                      <a:pt x="778" y="995"/>
                    </a:lnTo>
                    <a:lnTo>
                      <a:pt x="785" y="1004"/>
                    </a:lnTo>
                    <a:lnTo>
                      <a:pt x="789" y="1010"/>
                    </a:lnTo>
                    <a:lnTo>
                      <a:pt x="792" y="1013"/>
                    </a:lnTo>
                    <a:lnTo>
                      <a:pt x="792" y="1013"/>
                    </a:lnTo>
                    <a:lnTo>
                      <a:pt x="798" y="1015"/>
                    </a:lnTo>
                    <a:lnTo>
                      <a:pt x="801" y="1017"/>
                    </a:lnTo>
                    <a:lnTo>
                      <a:pt x="805" y="1015"/>
                    </a:lnTo>
                    <a:lnTo>
                      <a:pt x="809" y="1013"/>
                    </a:lnTo>
                    <a:lnTo>
                      <a:pt x="814" y="1010"/>
                    </a:lnTo>
                    <a:lnTo>
                      <a:pt x="821" y="1004"/>
                    </a:lnTo>
                    <a:lnTo>
                      <a:pt x="821" y="1004"/>
                    </a:lnTo>
                    <a:lnTo>
                      <a:pt x="829" y="1004"/>
                    </a:lnTo>
                    <a:lnTo>
                      <a:pt x="834" y="1006"/>
                    </a:lnTo>
                    <a:lnTo>
                      <a:pt x="839" y="1010"/>
                    </a:lnTo>
                    <a:lnTo>
                      <a:pt x="845" y="1013"/>
                    </a:lnTo>
                    <a:lnTo>
                      <a:pt x="845" y="1013"/>
                    </a:lnTo>
                    <a:lnTo>
                      <a:pt x="852" y="1015"/>
                    </a:lnTo>
                    <a:lnTo>
                      <a:pt x="863" y="1015"/>
                    </a:lnTo>
                    <a:lnTo>
                      <a:pt x="872" y="1013"/>
                    </a:lnTo>
                    <a:lnTo>
                      <a:pt x="879" y="1010"/>
                    </a:lnTo>
                    <a:lnTo>
                      <a:pt x="879" y="1010"/>
                    </a:lnTo>
                    <a:lnTo>
                      <a:pt x="887" y="1000"/>
                    </a:lnTo>
                    <a:lnTo>
                      <a:pt x="888" y="999"/>
                    </a:lnTo>
                    <a:lnTo>
                      <a:pt x="892" y="999"/>
                    </a:lnTo>
                    <a:lnTo>
                      <a:pt x="894" y="1000"/>
                    </a:lnTo>
                    <a:lnTo>
                      <a:pt x="897" y="1002"/>
                    </a:lnTo>
                    <a:lnTo>
                      <a:pt x="897" y="1002"/>
                    </a:lnTo>
                    <a:lnTo>
                      <a:pt x="899" y="1008"/>
                    </a:lnTo>
                    <a:lnTo>
                      <a:pt x="901" y="1011"/>
                    </a:lnTo>
                    <a:lnTo>
                      <a:pt x="899" y="1017"/>
                    </a:lnTo>
                    <a:lnTo>
                      <a:pt x="897" y="1024"/>
                    </a:lnTo>
                    <a:lnTo>
                      <a:pt x="892" y="1037"/>
                    </a:lnTo>
                    <a:lnTo>
                      <a:pt x="885" y="1048"/>
                    </a:lnTo>
                    <a:lnTo>
                      <a:pt x="885" y="1048"/>
                    </a:lnTo>
                    <a:lnTo>
                      <a:pt x="899" y="1042"/>
                    </a:lnTo>
                    <a:lnTo>
                      <a:pt x="914" y="1037"/>
                    </a:lnTo>
                    <a:lnTo>
                      <a:pt x="928" y="1035"/>
                    </a:lnTo>
                    <a:lnTo>
                      <a:pt x="941" y="1033"/>
                    </a:lnTo>
                    <a:lnTo>
                      <a:pt x="955" y="1035"/>
                    </a:lnTo>
                    <a:lnTo>
                      <a:pt x="968" y="1035"/>
                    </a:lnTo>
                    <a:lnTo>
                      <a:pt x="995" y="1040"/>
                    </a:lnTo>
                    <a:lnTo>
                      <a:pt x="1022" y="1046"/>
                    </a:lnTo>
                    <a:lnTo>
                      <a:pt x="1049" y="1049"/>
                    </a:lnTo>
                    <a:lnTo>
                      <a:pt x="1064" y="1049"/>
                    </a:lnTo>
                    <a:lnTo>
                      <a:pt x="1078" y="1049"/>
                    </a:lnTo>
                    <a:lnTo>
                      <a:pt x="1095" y="1048"/>
                    </a:lnTo>
                    <a:lnTo>
                      <a:pt x="1109" y="1044"/>
                    </a:lnTo>
                    <a:lnTo>
                      <a:pt x="1109" y="10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78" name="Freeform 13"/>
              <p:cNvSpPr>
                <a:spLocks noEditPoints="1"/>
              </p:cNvSpPr>
              <p:nvPr/>
            </p:nvSpPr>
            <p:spPr bwMode="auto">
              <a:xfrm>
                <a:off x="3886199" y="3357563"/>
                <a:ext cx="1665288" cy="2200274"/>
              </a:xfrm>
              <a:custGeom>
                <a:avLst/>
                <a:gdLst>
                  <a:gd name="T0" fmla="*/ 1006 w 1049"/>
                  <a:gd name="T1" fmla="*/ 1089 h 1386"/>
                  <a:gd name="T2" fmla="*/ 970 w 1049"/>
                  <a:gd name="T3" fmla="*/ 1182 h 1386"/>
                  <a:gd name="T4" fmla="*/ 937 w 1049"/>
                  <a:gd name="T5" fmla="*/ 1214 h 1386"/>
                  <a:gd name="T6" fmla="*/ 903 w 1049"/>
                  <a:gd name="T7" fmla="*/ 1153 h 1386"/>
                  <a:gd name="T8" fmla="*/ 928 w 1049"/>
                  <a:gd name="T9" fmla="*/ 1095 h 1386"/>
                  <a:gd name="T10" fmla="*/ 943 w 1049"/>
                  <a:gd name="T11" fmla="*/ 1035 h 1386"/>
                  <a:gd name="T12" fmla="*/ 986 w 1049"/>
                  <a:gd name="T13" fmla="*/ 997 h 1386"/>
                  <a:gd name="T14" fmla="*/ 1011 w 1049"/>
                  <a:gd name="T15" fmla="*/ 1022 h 1386"/>
                  <a:gd name="T16" fmla="*/ 702 w 1049"/>
                  <a:gd name="T17" fmla="*/ 118 h 1386"/>
                  <a:gd name="T18" fmla="*/ 671 w 1049"/>
                  <a:gd name="T19" fmla="*/ 118 h 1386"/>
                  <a:gd name="T20" fmla="*/ 599 w 1049"/>
                  <a:gd name="T21" fmla="*/ 92 h 1386"/>
                  <a:gd name="T22" fmla="*/ 561 w 1049"/>
                  <a:gd name="T23" fmla="*/ 112 h 1386"/>
                  <a:gd name="T24" fmla="*/ 499 w 1049"/>
                  <a:gd name="T25" fmla="*/ 119 h 1386"/>
                  <a:gd name="T26" fmla="*/ 425 w 1049"/>
                  <a:gd name="T27" fmla="*/ 81 h 1386"/>
                  <a:gd name="T28" fmla="*/ 420 w 1049"/>
                  <a:gd name="T29" fmla="*/ 9 h 1386"/>
                  <a:gd name="T30" fmla="*/ 351 w 1049"/>
                  <a:gd name="T31" fmla="*/ 7 h 1386"/>
                  <a:gd name="T32" fmla="*/ 262 w 1049"/>
                  <a:gd name="T33" fmla="*/ 24 h 1386"/>
                  <a:gd name="T34" fmla="*/ 202 w 1049"/>
                  <a:gd name="T35" fmla="*/ 38 h 1386"/>
                  <a:gd name="T36" fmla="*/ 161 w 1049"/>
                  <a:gd name="T37" fmla="*/ 33 h 1386"/>
                  <a:gd name="T38" fmla="*/ 134 w 1049"/>
                  <a:gd name="T39" fmla="*/ 76 h 1386"/>
                  <a:gd name="T40" fmla="*/ 106 w 1049"/>
                  <a:gd name="T41" fmla="*/ 145 h 1386"/>
                  <a:gd name="T42" fmla="*/ 49 w 1049"/>
                  <a:gd name="T43" fmla="*/ 219 h 1386"/>
                  <a:gd name="T44" fmla="*/ 12 w 1049"/>
                  <a:gd name="T45" fmla="*/ 277 h 1386"/>
                  <a:gd name="T46" fmla="*/ 9 w 1049"/>
                  <a:gd name="T47" fmla="*/ 335 h 1386"/>
                  <a:gd name="T48" fmla="*/ 7 w 1049"/>
                  <a:gd name="T49" fmla="*/ 413 h 1386"/>
                  <a:gd name="T50" fmla="*/ 14 w 1049"/>
                  <a:gd name="T51" fmla="*/ 485 h 1386"/>
                  <a:gd name="T52" fmla="*/ 79 w 1049"/>
                  <a:gd name="T53" fmla="*/ 597 h 1386"/>
                  <a:gd name="T54" fmla="*/ 168 w 1049"/>
                  <a:gd name="T55" fmla="*/ 628 h 1386"/>
                  <a:gd name="T56" fmla="*/ 244 w 1049"/>
                  <a:gd name="T57" fmla="*/ 621 h 1386"/>
                  <a:gd name="T58" fmla="*/ 324 w 1049"/>
                  <a:gd name="T59" fmla="*/ 606 h 1386"/>
                  <a:gd name="T60" fmla="*/ 382 w 1049"/>
                  <a:gd name="T61" fmla="*/ 641 h 1386"/>
                  <a:gd name="T62" fmla="*/ 392 w 1049"/>
                  <a:gd name="T63" fmla="*/ 747 h 1386"/>
                  <a:gd name="T64" fmla="*/ 450 w 1049"/>
                  <a:gd name="T65" fmla="*/ 845 h 1386"/>
                  <a:gd name="T66" fmla="*/ 458 w 1049"/>
                  <a:gd name="T67" fmla="*/ 919 h 1386"/>
                  <a:gd name="T68" fmla="*/ 440 w 1049"/>
                  <a:gd name="T69" fmla="*/ 1008 h 1386"/>
                  <a:gd name="T70" fmla="*/ 452 w 1049"/>
                  <a:gd name="T71" fmla="*/ 1075 h 1386"/>
                  <a:gd name="T72" fmla="*/ 470 w 1049"/>
                  <a:gd name="T73" fmla="*/ 1135 h 1386"/>
                  <a:gd name="T74" fmla="*/ 490 w 1049"/>
                  <a:gd name="T75" fmla="*/ 1234 h 1386"/>
                  <a:gd name="T76" fmla="*/ 526 w 1049"/>
                  <a:gd name="T77" fmla="*/ 1343 h 1386"/>
                  <a:gd name="T78" fmla="*/ 550 w 1049"/>
                  <a:gd name="T79" fmla="*/ 1386 h 1386"/>
                  <a:gd name="T80" fmla="*/ 637 w 1049"/>
                  <a:gd name="T81" fmla="*/ 1379 h 1386"/>
                  <a:gd name="T82" fmla="*/ 706 w 1049"/>
                  <a:gd name="T83" fmla="*/ 1334 h 1386"/>
                  <a:gd name="T84" fmla="*/ 754 w 1049"/>
                  <a:gd name="T85" fmla="*/ 1261 h 1386"/>
                  <a:gd name="T86" fmla="*/ 783 w 1049"/>
                  <a:gd name="T87" fmla="*/ 1200 h 1386"/>
                  <a:gd name="T88" fmla="*/ 792 w 1049"/>
                  <a:gd name="T89" fmla="*/ 1124 h 1386"/>
                  <a:gd name="T90" fmla="*/ 807 w 1049"/>
                  <a:gd name="T91" fmla="*/ 1080 h 1386"/>
                  <a:gd name="T92" fmla="*/ 859 w 1049"/>
                  <a:gd name="T93" fmla="*/ 1035 h 1386"/>
                  <a:gd name="T94" fmla="*/ 874 w 1049"/>
                  <a:gd name="T95" fmla="*/ 934 h 1386"/>
                  <a:gd name="T96" fmla="*/ 845 w 1049"/>
                  <a:gd name="T97" fmla="*/ 838 h 1386"/>
                  <a:gd name="T98" fmla="*/ 868 w 1049"/>
                  <a:gd name="T99" fmla="*/ 785 h 1386"/>
                  <a:gd name="T100" fmla="*/ 925 w 1049"/>
                  <a:gd name="T101" fmla="*/ 720 h 1386"/>
                  <a:gd name="T102" fmla="*/ 986 w 1049"/>
                  <a:gd name="T103" fmla="*/ 648 h 1386"/>
                  <a:gd name="T104" fmla="*/ 1010 w 1049"/>
                  <a:gd name="T105" fmla="*/ 588 h 1386"/>
                  <a:gd name="T106" fmla="*/ 1042 w 1049"/>
                  <a:gd name="T107" fmla="*/ 521 h 1386"/>
                  <a:gd name="T108" fmla="*/ 1031 w 1049"/>
                  <a:gd name="T109" fmla="*/ 492 h 1386"/>
                  <a:gd name="T110" fmla="*/ 990 w 1049"/>
                  <a:gd name="T111" fmla="*/ 507 h 1386"/>
                  <a:gd name="T112" fmla="*/ 934 w 1049"/>
                  <a:gd name="T113" fmla="*/ 512 h 1386"/>
                  <a:gd name="T114" fmla="*/ 894 w 1049"/>
                  <a:gd name="T115" fmla="*/ 456 h 1386"/>
                  <a:gd name="T116" fmla="*/ 841 w 1049"/>
                  <a:gd name="T117" fmla="*/ 342 h 1386"/>
                  <a:gd name="T118" fmla="*/ 800 w 1049"/>
                  <a:gd name="T119" fmla="*/ 252 h 1386"/>
                  <a:gd name="T120" fmla="*/ 762 w 1049"/>
                  <a:gd name="T121" fmla="*/ 176 h 1386"/>
                  <a:gd name="T122" fmla="*/ 742 w 1049"/>
                  <a:gd name="T123" fmla="*/ 11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049" h="1386">
                    <a:moveTo>
                      <a:pt x="1011" y="1022"/>
                    </a:moveTo>
                    <a:lnTo>
                      <a:pt x="1011" y="1022"/>
                    </a:lnTo>
                    <a:lnTo>
                      <a:pt x="1010" y="1031"/>
                    </a:lnTo>
                    <a:lnTo>
                      <a:pt x="1010" y="1040"/>
                    </a:lnTo>
                    <a:lnTo>
                      <a:pt x="1010" y="1040"/>
                    </a:lnTo>
                    <a:lnTo>
                      <a:pt x="1011" y="1053"/>
                    </a:lnTo>
                    <a:lnTo>
                      <a:pt x="1011" y="1066"/>
                    </a:lnTo>
                    <a:lnTo>
                      <a:pt x="1010" y="1077"/>
                    </a:lnTo>
                    <a:lnTo>
                      <a:pt x="1006" y="1089"/>
                    </a:lnTo>
                    <a:lnTo>
                      <a:pt x="1006" y="1089"/>
                    </a:lnTo>
                    <a:lnTo>
                      <a:pt x="995" y="1111"/>
                    </a:lnTo>
                    <a:lnTo>
                      <a:pt x="990" y="1122"/>
                    </a:lnTo>
                    <a:lnTo>
                      <a:pt x="988" y="1135"/>
                    </a:lnTo>
                    <a:lnTo>
                      <a:pt x="988" y="1135"/>
                    </a:lnTo>
                    <a:lnTo>
                      <a:pt x="984" y="1147"/>
                    </a:lnTo>
                    <a:lnTo>
                      <a:pt x="979" y="1158"/>
                    </a:lnTo>
                    <a:lnTo>
                      <a:pt x="973" y="1169"/>
                    </a:lnTo>
                    <a:lnTo>
                      <a:pt x="970" y="1182"/>
                    </a:lnTo>
                    <a:lnTo>
                      <a:pt x="970" y="1182"/>
                    </a:lnTo>
                    <a:lnTo>
                      <a:pt x="966" y="1200"/>
                    </a:lnTo>
                    <a:lnTo>
                      <a:pt x="963" y="1209"/>
                    </a:lnTo>
                    <a:lnTo>
                      <a:pt x="959" y="1212"/>
                    </a:lnTo>
                    <a:lnTo>
                      <a:pt x="955" y="1214"/>
                    </a:lnTo>
                    <a:lnTo>
                      <a:pt x="955" y="1214"/>
                    </a:lnTo>
                    <a:lnTo>
                      <a:pt x="952" y="1216"/>
                    </a:lnTo>
                    <a:lnTo>
                      <a:pt x="946" y="1216"/>
                    </a:lnTo>
                    <a:lnTo>
                      <a:pt x="937" y="1214"/>
                    </a:lnTo>
                    <a:lnTo>
                      <a:pt x="928" y="1209"/>
                    </a:lnTo>
                    <a:lnTo>
                      <a:pt x="923" y="1200"/>
                    </a:lnTo>
                    <a:lnTo>
                      <a:pt x="923" y="1200"/>
                    </a:lnTo>
                    <a:lnTo>
                      <a:pt x="919" y="1192"/>
                    </a:lnTo>
                    <a:lnTo>
                      <a:pt x="917" y="1185"/>
                    </a:lnTo>
                    <a:lnTo>
                      <a:pt x="917" y="1185"/>
                    </a:lnTo>
                    <a:lnTo>
                      <a:pt x="906" y="1171"/>
                    </a:lnTo>
                    <a:lnTo>
                      <a:pt x="905" y="1163"/>
                    </a:lnTo>
                    <a:lnTo>
                      <a:pt x="903" y="1153"/>
                    </a:lnTo>
                    <a:lnTo>
                      <a:pt x="903" y="1153"/>
                    </a:lnTo>
                    <a:lnTo>
                      <a:pt x="905" y="1144"/>
                    </a:lnTo>
                    <a:lnTo>
                      <a:pt x="908" y="1135"/>
                    </a:lnTo>
                    <a:lnTo>
                      <a:pt x="912" y="1127"/>
                    </a:lnTo>
                    <a:lnTo>
                      <a:pt x="919" y="1120"/>
                    </a:lnTo>
                    <a:lnTo>
                      <a:pt x="919" y="1120"/>
                    </a:lnTo>
                    <a:lnTo>
                      <a:pt x="925" y="1111"/>
                    </a:lnTo>
                    <a:lnTo>
                      <a:pt x="928" y="1104"/>
                    </a:lnTo>
                    <a:lnTo>
                      <a:pt x="928" y="1095"/>
                    </a:lnTo>
                    <a:lnTo>
                      <a:pt x="926" y="1086"/>
                    </a:lnTo>
                    <a:lnTo>
                      <a:pt x="926" y="1086"/>
                    </a:lnTo>
                    <a:lnTo>
                      <a:pt x="923" y="1068"/>
                    </a:lnTo>
                    <a:lnTo>
                      <a:pt x="923" y="1059"/>
                    </a:lnTo>
                    <a:lnTo>
                      <a:pt x="925" y="1049"/>
                    </a:lnTo>
                    <a:lnTo>
                      <a:pt x="925" y="1049"/>
                    </a:lnTo>
                    <a:lnTo>
                      <a:pt x="928" y="1044"/>
                    </a:lnTo>
                    <a:lnTo>
                      <a:pt x="932" y="1040"/>
                    </a:lnTo>
                    <a:lnTo>
                      <a:pt x="943" y="1035"/>
                    </a:lnTo>
                    <a:lnTo>
                      <a:pt x="955" y="1030"/>
                    </a:lnTo>
                    <a:lnTo>
                      <a:pt x="964" y="1024"/>
                    </a:lnTo>
                    <a:lnTo>
                      <a:pt x="964" y="1024"/>
                    </a:lnTo>
                    <a:lnTo>
                      <a:pt x="972" y="1017"/>
                    </a:lnTo>
                    <a:lnTo>
                      <a:pt x="975" y="1010"/>
                    </a:lnTo>
                    <a:lnTo>
                      <a:pt x="975" y="1010"/>
                    </a:lnTo>
                    <a:lnTo>
                      <a:pt x="979" y="1002"/>
                    </a:lnTo>
                    <a:lnTo>
                      <a:pt x="983" y="999"/>
                    </a:lnTo>
                    <a:lnTo>
                      <a:pt x="986" y="997"/>
                    </a:lnTo>
                    <a:lnTo>
                      <a:pt x="986" y="997"/>
                    </a:lnTo>
                    <a:lnTo>
                      <a:pt x="990" y="997"/>
                    </a:lnTo>
                    <a:lnTo>
                      <a:pt x="997" y="997"/>
                    </a:lnTo>
                    <a:lnTo>
                      <a:pt x="1006" y="1001"/>
                    </a:lnTo>
                    <a:lnTo>
                      <a:pt x="1006" y="1001"/>
                    </a:lnTo>
                    <a:lnTo>
                      <a:pt x="1010" y="1004"/>
                    </a:lnTo>
                    <a:lnTo>
                      <a:pt x="1011" y="1011"/>
                    </a:lnTo>
                    <a:lnTo>
                      <a:pt x="1011" y="1017"/>
                    </a:lnTo>
                    <a:lnTo>
                      <a:pt x="1011" y="1022"/>
                    </a:lnTo>
                    <a:lnTo>
                      <a:pt x="1011" y="1022"/>
                    </a:lnTo>
                    <a:close/>
                    <a:moveTo>
                      <a:pt x="742" y="116"/>
                    </a:moveTo>
                    <a:lnTo>
                      <a:pt x="742" y="116"/>
                    </a:lnTo>
                    <a:lnTo>
                      <a:pt x="733" y="121"/>
                    </a:lnTo>
                    <a:lnTo>
                      <a:pt x="733" y="121"/>
                    </a:lnTo>
                    <a:lnTo>
                      <a:pt x="724" y="123"/>
                    </a:lnTo>
                    <a:lnTo>
                      <a:pt x="716" y="123"/>
                    </a:lnTo>
                    <a:lnTo>
                      <a:pt x="702" y="118"/>
                    </a:lnTo>
                    <a:lnTo>
                      <a:pt x="702" y="118"/>
                    </a:lnTo>
                    <a:lnTo>
                      <a:pt x="697" y="116"/>
                    </a:lnTo>
                    <a:lnTo>
                      <a:pt x="691" y="116"/>
                    </a:lnTo>
                    <a:lnTo>
                      <a:pt x="691" y="116"/>
                    </a:lnTo>
                    <a:lnTo>
                      <a:pt x="687" y="118"/>
                    </a:lnTo>
                    <a:lnTo>
                      <a:pt x="684" y="121"/>
                    </a:lnTo>
                    <a:lnTo>
                      <a:pt x="684" y="121"/>
                    </a:lnTo>
                    <a:lnTo>
                      <a:pt x="680" y="121"/>
                    </a:lnTo>
                    <a:lnTo>
                      <a:pt x="677" y="119"/>
                    </a:lnTo>
                    <a:lnTo>
                      <a:pt x="671" y="118"/>
                    </a:lnTo>
                    <a:lnTo>
                      <a:pt x="671" y="118"/>
                    </a:lnTo>
                    <a:lnTo>
                      <a:pt x="648" y="119"/>
                    </a:lnTo>
                    <a:lnTo>
                      <a:pt x="637" y="118"/>
                    </a:lnTo>
                    <a:lnTo>
                      <a:pt x="631" y="114"/>
                    </a:lnTo>
                    <a:lnTo>
                      <a:pt x="626" y="110"/>
                    </a:lnTo>
                    <a:lnTo>
                      <a:pt x="626" y="110"/>
                    </a:lnTo>
                    <a:lnTo>
                      <a:pt x="617" y="103"/>
                    </a:lnTo>
                    <a:lnTo>
                      <a:pt x="608" y="96"/>
                    </a:lnTo>
                    <a:lnTo>
                      <a:pt x="599" y="92"/>
                    </a:lnTo>
                    <a:lnTo>
                      <a:pt x="593" y="90"/>
                    </a:lnTo>
                    <a:lnTo>
                      <a:pt x="588" y="90"/>
                    </a:lnTo>
                    <a:lnTo>
                      <a:pt x="588" y="90"/>
                    </a:lnTo>
                    <a:lnTo>
                      <a:pt x="577" y="92"/>
                    </a:lnTo>
                    <a:lnTo>
                      <a:pt x="570" y="96"/>
                    </a:lnTo>
                    <a:lnTo>
                      <a:pt x="564" y="103"/>
                    </a:lnTo>
                    <a:lnTo>
                      <a:pt x="563" y="107"/>
                    </a:lnTo>
                    <a:lnTo>
                      <a:pt x="561" y="112"/>
                    </a:lnTo>
                    <a:lnTo>
                      <a:pt x="561" y="112"/>
                    </a:lnTo>
                    <a:lnTo>
                      <a:pt x="561" y="125"/>
                    </a:lnTo>
                    <a:lnTo>
                      <a:pt x="559" y="132"/>
                    </a:lnTo>
                    <a:lnTo>
                      <a:pt x="554" y="136"/>
                    </a:lnTo>
                    <a:lnTo>
                      <a:pt x="554" y="136"/>
                    </a:lnTo>
                    <a:lnTo>
                      <a:pt x="548" y="138"/>
                    </a:lnTo>
                    <a:lnTo>
                      <a:pt x="541" y="138"/>
                    </a:lnTo>
                    <a:lnTo>
                      <a:pt x="526" y="134"/>
                    </a:lnTo>
                    <a:lnTo>
                      <a:pt x="510" y="128"/>
                    </a:lnTo>
                    <a:lnTo>
                      <a:pt x="499" y="119"/>
                    </a:lnTo>
                    <a:lnTo>
                      <a:pt x="499" y="119"/>
                    </a:lnTo>
                    <a:lnTo>
                      <a:pt x="490" y="112"/>
                    </a:lnTo>
                    <a:lnTo>
                      <a:pt x="481" y="105"/>
                    </a:lnTo>
                    <a:lnTo>
                      <a:pt x="472" y="100"/>
                    </a:lnTo>
                    <a:lnTo>
                      <a:pt x="459" y="96"/>
                    </a:lnTo>
                    <a:lnTo>
                      <a:pt x="459" y="96"/>
                    </a:lnTo>
                    <a:lnTo>
                      <a:pt x="447" y="94"/>
                    </a:lnTo>
                    <a:lnTo>
                      <a:pt x="436" y="89"/>
                    </a:lnTo>
                    <a:lnTo>
                      <a:pt x="425" y="81"/>
                    </a:lnTo>
                    <a:lnTo>
                      <a:pt x="420" y="76"/>
                    </a:lnTo>
                    <a:lnTo>
                      <a:pt x="418" y="71"/>
                    </a:lnTo>
                    <a:lnTo>
                      <a:pt x="418" y="71"/>
                    </a:lnTo>
                    <a:lnTo>
                      <a:pt x="416" y="62"/>
                    </a:lnTo>
                    <a:lnTo>
                      <a:pt x="416" y="52"/>
                    </a:lnTo>
                    <a:lnTo>
                      <a:pt x="420" y="34"/>
                    </a:lnTo>
                    <a:lnTo>
                      <a:pt x="421" y="24"/>
                    </a:lnTo>
                    <a:lnTo>
                      <a:pt x="421" y="16"/>
                    </a:lnTo>
                    <a:lnTo>
                      <a:pt x="420" y="9"/>
                    </a:lnTo>
                    <a:lnTo>
                      <a:pt x="416" y="5"/>
                    </a:lnTo>
                    <a:lnTo>
                      <a:pt x="412" y="4"/>
                    </a:lnTo>
                    <a:lnTo>
                      <a:pt x="412" y="4"/>
                    </a:lnTo>
                    <a:lnTo>
                      <a:pt x="401" y="0"/>
                    </a:lnTo>
                    <a:lnTo>
                      <a:pt x="389" y="0"/>
                    </a:lnTo>
                    <a:lnTo>
                      <a:pt x="376" y="2"/>
                    </a:lnTo>
                    <a:lnTo>
                      <a:pt x="365" y="4"/>
                    </a:lnTo>
                    <a:lnTo>
                      <a:pt x="365" y="4"/>
                    </a:lnTo>
                    <a:lnTo>
                      <a:pt x="351" y="7"/>
                    </a:lnTo>
                    <a:lnTo>
                      <a:pt x="338" y="11"/>
                    </a:lnTo>
                    <a:lnTo>
                      <a:pt x="324" y="11"/>
                    </a:lnTo>
                    <a:lnTo>
                      <a:pt x="309" y="11"/>
                    </a:lnTo>
                    <a:lnTo>
                      <a:pt x="309" y="11"/>
                    </a:lnTo>
                    <a:lnTo>
                      <a:pt x="297" y="9"/>
                    </a:lnTo>
                    <a:lnTo>
                      <a:pt x="284" y="11"/>
                    </a:lnTo>
                    <a:lnTo>
                      <a:pt x="273" y="16"/>
                    </a:lnTo>
                    <a:lnTo>
                      <a:pt x="262" y="24"/>
                    </a:lnTo>
                    <a:lnTo>
                      <a:pt x="262" y="24"/>
                    </a:lnTo>
                    <a:lnTo>
                      <a:pt x="249" y="33"/>
                    </a:lnTo>
                    <a:lnTo>
                      <a:pt x="239" y="40"/>
                    </a:lnTo>
                    <a:lnTo>
                      <a:pt x="233" y="42"/>
                    </a:lnTo>
                    <a:lnTo>
                      <a:pt x="228" y="42"/>
                    </a:lnTo>
                    <a:lnTo>
                      <a:pt x="220" y="42"/>
                    </a:lnTo>
                    <a:lnTo>
                      <a:pt x="213" y="40"/>
                    </a:lnTo>
                    <a:lnTo>
                      <a:pt x="213" y="40"/>
                    </a:lnTo>
                    <a:lnTo>
                      <a:pt x="208" y="38"/>
                    </a:lnTo>
                    <a:lnTo>
                      <a:pt x="202" y="38"/>
                    </a:lnTo>
                    <a:lnTo>
                      <a:pt x="192" y="38"/>
                    </a:lnTo>
                    <a:lnTo>
                      <a:pt x="192" y="38"/>
                    </a:lnTo>
                    <a:lnTo>
                      <a:pt x="186" y="38"/>
                    </a:lnTo>
                    <a:lnTo>
                      <a:pt x="182" y="34"/>
                    </a:lnTo>
                    <a:lnTo>
                      <a:pt x="177" y="31"/>
                    </a:lnTo>
                    <a:lnTo>
                      <a:pt x="172" y="29"/>
                    </a:lnTo>
                    <a:lnTo>
                      <a:pt x="172" y="29"/>
                    </a:lnTo>
                    <a:lnTo>
                      <a:pt x="164" y="31"/>
                    </a:lnTo>
                    <a:lnTo>
                      <a:pt x="161" y="33"/>
                    </a:lnTo>
                    <a:lnTo>
                      <a:pt x="159" y="38"/>
                    </a:lnTo>
                    <a:lnTo>
                      <a:pt x="159" y="42"/>
                    </a:lnTo>
                    <a:lnTo>
                      <a:pt x="159" y="52"/>
                    </a:lnTo>
                    <a:lnTo>
                      <a:pt x="157" y="62"/>
                    </a:lnTo>
                    <a:lnTo>
                      <a:pt x="157" y="62"/>
                    </a:lnTo>
                    <a:lnTo>
                      <a:pt x="155" y="65"/>
                    </a:lnTo>
                    <a:lnTo>
                      <a:pt x="152" y="69"/>
                    </a:lnTo>
                    <a:lnTo>
                      <a:pt x="143" y="72"/>
                    </a:lnTo>
                    <a:lnTo>
                      <a:pt x="134" y="76"/>
                    </a:lnTo>
                    <a:lnTo>
                      <a:pt x="128" y="78"/>
                    </a:lnTo>
                    <a:lnTo>
                      <a:pt x="125" y="81"/>
                    </a:lnTo>
                    <a:lnTo>
                      <a:pt x="125" y="81"/>
                    </a:lnTo>
                    <a:lnTo>
                      <a:pt x="121" y="89"/>
                    </a:lnTo>
                    <a:lnTo>
                      <a:pt x="116" y="96"/>
                    </a:lnTo>
                    <a:lnTo>
                      <a:pt x="112" y="112"/>
                    </a:lnTo>
                    <a:lnTo>
                      <a:pt x="108" y="128"/>
                    </a:lnTo>
                    <a:lnTo>
                      <a:pt x="106" y="145"/>
                    </a:lnTo>
                    <a:lnTo>
                      <a:pt x="106" y="145"/>
                    </a:lnTo>
                    <a:lnTo>
                      <a:pt x="105" y="157"/>
                    </a:lnTo>
                    <a:lnTo>
                      <a:pt x="101" y="168"/>
                    </a:lnTo>
                    <a:lnTo>
                      <a:pt x="96" y="181"/>
                    </a:lnTo>
                    <a:lnTo>
                      <a:pt x="87" y="190"/>
                    </a:lnTo>
                    <a:lnTo>
                      <a:pt x="87" y="190"/>
                    </a:lnTo>
                    <a:lnTo>
                      <a:pt x="74" y="197"/>
                    </a:lnTo>
                    <a:lnTo>
                      <a:pt x="63" y="204"/>
                    </a:lnTo>
                    <a:lnTo>
                      <a:pt x="52" y="214"/>
                    </a:lnTo>
                    <a:lnTo>
                      <a:pt x="49" y="219"/>
                    </a:lnTo>
                    <a:lnTo>
                      <a:pt x="47" y="226"/>
                    </a:lnTo>
                    <a:lnTo>
                      <a:pt x="47" y="226"/>
                    </a:lnTo>
                    <a:lnTo>
                      <a:pt x="43" y="237"/>
                    </a:lnTo>
                    <a:lnTo>
                      <a:pt x="38" y="246"/>
                    </a:lnTo>
                    <a:lnTo>
                      <a:pt x="32" y="255"/>
                    </a:lnTo>
                    <a:lnTo>
                      <a:pt x="23" y="264"/>
                    </a:lnTo>
                    <a:lnTo>
                      <a:pt x="23" y="264"/>
                    </a:lnTo>
                    <a:lnTo>
                      <a:pt x="14" y="273"/>
                    </a:lnTo>
                    <a:lnTo>
                      <a:pt x="12" y="277"/>
                    </a:lnTo>
                    <a:lnTo>
                      <a:pt x="11" y="282"/>
                    </a:lnTo>
                    <a:lnTo>
                      <a:pt x="11" y="282"/>
                    </a:lnTo>
                    <a:lnTo>
                      <a:pt x="7" y="295"/>
                    </a:lnTo>
                    <a:lnTo>
                      <a:pt x="3" y="306"/>
                    </a:lnTo>
                    <a:lnTo>
                      <a:pt x="1" y="317"/>
                    </a:lnTo>
                    <a:lnTo>
                      <a:pt x="3" y="324"/>
                    </a:lnTo>
                    <a:lnTo>
                      <a:pt x="7" y="329"/>
                    </a:lnTo>
                    <a:lnTo>
                      <a:pt x="7" y="329"/>
                    </a:lnTo>
                    <a:lnTo>
                      <a:pt x="9" y="335"/>
                    </a:lnTo>
                    <a:lnTo>
                      <a:pt x="9" y="342"/>
                    </a:lnTo>
                    <a:lnTo>
                      <a:pt x="11" y="356"/>
                    </a:lnTo>
                    <a:lnTo>
                      <a:pt x="11" y="356"/>
                    </a:lnTo>
                    <a:lnTo>
                      <a:pt x="14" y="367"/>
                    </a:lnTo>
                    <a:lnTo>
                      <a:pt x="16" y="380"/>
                    </a:lnTo>
                    <a:lnTo>
                      <a:pt x="16" y="380"/>
                    </a:lnTo>
                    <a:lnTo>
                      <a:pt x="14" y="389"/>
                    </a:lnTo>
                    <a:lnTo>
                      <a:pt x="12" y="396"/>
                    </a:lnTo>
                    <a:lnTo>
                      <a:pt x="7" y="413"/>
                    </a:lnTo>
                    <a:lnTo>
                      <a:pt x="7" y="413"/>
                    </a:lnTo>
                    <a:lnTo>
                      <a:pt x="3" y="423"/>
                    </a:lnTo>
                    <a:lnTo>
                      <a:pt x="1" y="436"/>
                    </a:lnTo>
                    <a:lnTo>
                      <a:pt x="0" y="449"/>
                    </a:lnTo>
                    <a:lnTo>
                      <a:pt x="0" y="460"/>
                    </a:lnTo>
                    <a:lnTo>
                      <a:pt x="0" y="460"/>
                    </a:lnTo>
                    <a:lnTo>
                      <a:pt x="1" y="467"/>
                    </a:lnTo>
                    <a:lnTo>
                      <a:pt x="5" y="474"/>
                    </a:lnTo>
                    <a:lnTo>
                      <a:pt x="14" y="485"/>
                    </a:lnTo>
                    <a:lnTo>
                      <a:pt x="25" y="498"/>
                    </a:lnTo>
                    <a:lnTo>
                      <a:pt x="34" y="508"/>
                    </a:lnTo>
                    <a:lnTo>
                      <a:pt x="34" y="508"/>
                    </a:lnTo>
                    <a:lnTo>
                      <a:pt x="39" y="519"/>
                    </a:lnTo>
                    <a:lnTo>
                      <a:pt x="47" y="532"/>
                    </a:lnTo>
                    <a:lnTo>
                      <a:pt x="58" y="561"/>
                    </a:lnTo>
                    <a:lnTo>
                      <a:pt x="63" y="575"/>
                    </a:lnTo>
                    <a:lnTo>
                      <a:pt x="70" y="588"/>
                    </a:lnTo>
                    <a:lnTo>
                      <a:pt x="79" y="597"/>
                    </a:lnTo>
                    <a:lnTo>
                      <a:pt x="90" y="606"/>
                    </a:lnTo>
                    <a:lnTo>
                      <a:pt x="90" y="606"/>
                    </a:lnTo>
                    <a:lnTo>
                      <a:pt x="108" y="615"/>
                    </a:lnTo>
                    <a:lnTo>
                      <a:pt x="128" y="624"/>
                    </a:lnTo>
                    <a:lnTo>
                      <a:pt x="137" y="628"/>
                    </a:lnTo>
                    <a:lnTo>
                      <a:pt x="148" y="630"/>
                    </a:lnTo>
                    <a:lnTo>
                      <a:pt x="159" y="630"/>
                    </a:lnTo>
                    <a:lnTo>
                      <a:pt x="168" y="628"/>
                    </a:lnTo>
                    <a:lnTo>
                      <a:pt x="168" y="628"/>
                    </a:lnTo>
                    <a:lnTo>
                      <a:pt x="190" y="621"/>
                    </a:lnTo>
                    <a:lnTo>
                      <a:pt x="213" y="617"/>
                    </a:lnTo>
                    <a:lnTo>
                      <a:pt x="213" y="617"/>
                    </a:lnTo>
                    <a:lnTo>
                      <a:pt x="222" y="615"/>
                    </a:lnTo>
                    <a:lnTo>
                      <a:pt x="230" y="615"/>
                    </a:lnTo>
                    <a:lnTo>
                      <a:pt x="230" y="615"/>
                    </a:lnTo>
                    <a:lnTo>
                      <a:pt x="237" y="617"/>
                    </a:lnTo>
                    <a:lnTo>
                      <a:pt x="244" y="621"/>
                    </a:lnTo>
                    <a:lnTo>
                      <a:pt x="244" y="621"/>
                    </a:lnTo>
                    <a:lnTo>
                      <a:pt x="251" y="622"/>
                    </a:lnTo>
                    <a:lnTo>
                      <a:pt x="259" y="622"/>
                    </a:lnTo>
                    <a:lnTo>
                      <a:pt x="271" y="619"/>
                    </a:lnTo>
                    <a:lnTo>
                      <a:pt x="295" y="610"/>
                    </a:lnTo>
                    <a:lnTo>
                      <a:pt x="295" y="610"/>
                    </a:lnTo>
                    <a:lnTo>
                      <a:pt x="307" y="606"/>
                    </a:lnTo>
                    <a:lnTo>
                      <a:pt x="318" y="606"/>
                    </a:lnTo>
                    <a:lnTo>
                      <a:pt x="318" y="606"/>
                    </a:lnTo>
                    <a:lnTo>
                      <a:pt x="324" y="606"/>
                    </a:lnTo>
                    <a:lnTo>
                      <a:pt x="327" y="608"/>
                    </a:lnTo>
                    <a:lnTo>
                      <a:pt x="335" y="613"/>
                    </a:lnTo>
                    <a:lnTo>
                      <a:pt x="335" y="613"/>
                    </a:lnTo>
                    <a:lnTo>
                      <a:pt x="351" y="626"/>
                    </a:lnTo>
                    <a:lnTo>
                      <a:pt x="360" y="631"/>
                    </a:lnTo>
                    <a:lnTo>
                      <a:pt x="369" y="635"/>
                    </a:lnTo>
                    <a:lnTo>
                      <a:pt x="369" y="635"/>
                    </a:lnTo>
                    <a:lnTo>
                      <a:pt x="376" y="637"/>
                    </a:lnTo>
                    <a:lnTo>
                      <a:pt x="382" y="641"/>
                    </a:lnTo>
                    <a:lnTo>
                      <a:pt x="387" y="646"/>
                    </a:lnTo>
                    <a:lnTo>
                      <a:pt x="392" y="651"/>
                    </a:lnTo>
                    <a:lnTo>
                      <a:pt x="398" y="662"/>
                    </a:lnTo>
                    <a:lnTo>
                      <a:pt x="401" y="677"/>
                    </a:lnTo>
                    <a:lnTo>
                      <a:pt x="401" y="691"/>
                    </a:lnTo>
                    <a:lnTo>
                      <a:pt x="400" y="706"/>
                    </a:lnTo>
                    <a:lnTo>
                      <a:pt x="394" y="735"/>
                    </a:lnTo>
                    <a:lnTo>
                      <a:pt x="394" y="735"/>
                    </a:lnTo>
                    <a:lnTo>
                      <a:pt x="392" y="747"/>
                    </a:lnTo>
                    <a:lnTo>
                      <a:pt x="394" y="762"/>
                    </a:lnTo>
                    <a:lnTo>
                      <a:pt x="400" y="776"/>
                    </a:lnTo>
                    <a:lnTo>
                      <a:pt x="407" y="789"/>
                    </a:lnTo>
                    <a:lnTo>
                      <a:pt x="407" y="789"/>
                    </a:lnTo>
                    <a:lnTo>
                      <a:pt x="427" y="809"/>
                    </a:lnTo>
                    <a:lnTo>
                      <a:pt x="436" y="820"/>
                    </a:lnTo>
                    <a:lnTo>
                      <a:pt x="445" y="831"/>
                    </a:lnTo>
                    <a:lnTo>
                      <a:pt x="445" y="831"/>
                    </a:lnTo>
                    <a:lnTo>
                      <a:pt x="450" y="845"/>
                    </a:lnTo>
                    <a:lnTo>
                      <a:pt x="456" y="859"/>
                    </a:lnTo>
                    <a:lnTo>
                      <a:pt x="456" y="859"/>
                    </a:lnTo>
                    <a:lnTo>
                      <a:pt x="456" y="874"/>
                    </a:lnTo>
                    <a:lnTo>
                      <a:pt x="456" y="874"/>
                    </a:lnTo>
                    <a:lnTo>
                      <a:pt x="456" y="887"/>
                    </a:lnTo>
                    <a:lnTo>
                      <a:pt x="454" y="897"/>
                    </a:lnTo>
                    <a:lnTo>
                      <a:pt x="454" y="908"/>
                    </a:lnTo>
                    <a:lnTo>
                      <a:pt x="454" y="914"/>
                    </a:lnTo>
                    <a:lnTo>
                      <a:pt x="458" y="919"/>
                    </a:lnTo>
                    <a:lnTo>
                      <a:pt x="458" y="919"/>
                    </a:lnTo>
                    <a:lnTo>
                      <a:pt x="463" y="928"/>
                    </a:lnTo>
                    <a:lnTo>
                      <a:pt x="463" y="939"/>
                    </a:lnTo>
                    <a:lnTo>
                      <a:pt x="461" y="952"/>
                    </a:lnTo>
                    <a:lnTo>
                      <a:pt x="458" y="963"/>
                    </a:lnTo>
                    <a:lnTo>
                      <a:pt x="447" y="984"/>
                    </a:lnTo>
                    <a:lnTo>
                      <a:pt x="443" y="995"/>
                    </a:lnTo>
                    <a:lnTo>
                      <a:pt x="440" y="1008"/>
                    </a:lnTo>
                    <a:lnTo>
                      <a:pt x="440" y="1008"/>
                    </a:lnTo>
                    <a:lnTo>
                      <a:pt x="436" y="1021"/>
                    </a:lnTo>
                    <a:lnTo>
                      <a:pt x="434" y="1037"/>
                    </a:lnTo>
                    <a:lnTo>
                      <a:pt x="434" y="1046"/>
                    </a:lnTo>
                    <a:lnTo>
                      <a:pt x="434" y="1053"/>
                    </a:lnTo>
                    <a:lnTo>
                      <a:pt x="436" y="1060"/>
                    </a:lnTo>
                    <a:lnTo>
                      <a:pt x="440" y="1066"/>
                    </a:lnTo>
                    <a:lnTo>
                      <a:pt x="440" y="1066"/>
                    </a:lnTo>
                    <a:lnTo>
                      <a:pt x="447" y="1073"/>
                    </a:lnTo>
                    <a:lnTo>
                      <a:pt x="452" y="1075"/>
                    </a:lnTo>
                    <a:lnTo>
                      <a:pt x="454" y="1078"/>
                    </a:lnTo>
                    <a:lnTo>
                      <a:pt x="454" y="1078"/>
                    </a:lnTo>
                    <a:lnTo>
                      <a:pt x="459" y="1086"/>
                    </a:lnTo>
                    <a:lnTo>
                      <a:pt x="461" y="1095"/>
                    </a:lnTo>
                    <a:lnTo>
                      <a:pt x="465" y="1109"/>
                    </a:lnTo>
                    <a:lnTo>
                      <a:pt x="465" y="1109"/>
                    </a:lnTo>
                    <a:lnTo>
                      <a:pt x="468" y="1122"/>
                    </a:lnTo>
                    <a:lnTo>
                      <a:pt x="470" y="1135"/>
                    </a:lnTo>
                    <a:lnTo>
                      <a:pt x="470" y="1135"/>
                    </a:lnTo>
                    <a:lnTo>
                      <a:pt x="474" y="1142"/>
                    </a:lnTo>
                    <a:lnTo>
                      <a:pt x="478" y="1149"/>
                    </a:lnTo>
                    <a:lnTo>
                      <a:pt x="481" y="1154"/>
                    </a:lnTo>
                    <a:lnTo>
                      <a:pt x="485" y="1163"/>
                    </a:lnTo>
                    <a:lnTo>
                      <a:pt x="485" y="1163"/>
                    </a:lnTo>
                    <a:lnTo>
                      <a:pt x="487" y="1183"/>
                    </a:lnTo>
                    <a:lnTo>
                      <a:pt x="487" y="1203"/>
                    </a:lnTo>
                    <a:lnTo>
                      <a:pt x="488" y="1225"/>
                    </a:lnTo>
                    <a:lnTo>
                      <a:pt x="490" y="1234"/>
                    </a:lnTo>
                    <a:lnTo>
                      <a:pt x="494" y="1245"/>
                    </a:lnTo>
                    <a:lnTo>
                      <a:pt x="494" y="1245"/>
                    </a:lnTo>
                    <a:lnTo>
                      <a:pt x="517" y="1290"/>
                    </a:lnTo>
                    <a:lnTo>
                      <a:pt x="517" y="1290"/>
                    </a:lnTo>
                    <a:lnTo>
                      <a:pt x="523" y="1303"/>
                    </a:lnTo>
                    <a:lnTo>
                      <a:pt x="526" y="1319"/>
                    </a:lnTo>
                    <a:lnTo>
                      <a:pt x="526" y="1319"/>
                    </a:lnTo>
                    <a:lnTo>
                      <a:pt x="526" y="1330"/>
                    </a:lnTo>
                    <a:lnTo>
                      <a:pt x="526" y="1343"/>
                    </a:lnTo>
                    <a:lnTo>
                      <a:pt x="525" y="1355"/>
                    </a:lnTo>
                    <a:lnTo>
                      <a:pt x="525" y="1366"/>
                    </a:lnTo>
                    <a:lnTo>
                      <a:pt x="525" y="1366"/>
                    </a:lnTo>
                    <a:lnTo>
                      <a:pt x="526" y="1373"/>
                    </a:lnTo>
                    <a:lnTo>
                      <a:pt x="530" y="1379"/>
                    </a:lnTo>
                    <a:lnTo>
                      <a:pt x="534" y="1384"/>
                    </a:lnTo>
                    <a:lnTo>
                      <a:pt x="539" y="1386"/>
                    </a:lnTo>
                    <a:lnTo>
                      <a:pt x="544" y="1386"/>
                    </a:lnTo>
                    <a:lnTo>
                      <a:pt x="550" y="1386"/>
                    </a:lnTo>
                    <a:lnTo>
                      <a:pt x="564" y="1382"/>
                    </a:lnTo>
                    <a:lnTo>
                      <a:pt x="564" y="1382"/>
                    </a:lnTo>
                    <a:lnTo>
                      <a:pt x="573" y="1379"/>
                    </a:lnTo>
                    <a:lnTo>
                      <a:pt x="582" y="1375"/>
                    </a:lnTo>
                    <a:lnTo>
                      <a:pt x="592" y="1375"/>
                    </a:lnTo>
                    <a:lnTo>
                      <a:pt x="602" y="1375"/>
                    </a:lnTo>
                    <a:lnTo>
                      <a:pt x="602" y="1375"/>
                    </a:lnTo>
                    <a:lnTo>
                      <a:pt x="619" y="1379"/>
                    </a:lnTo>
                    <a:lnTo>
                      <a:pt x="637" y="1379"/>
                    </a:lnTo>
                    <a:lnTo>
                      <a:pt x="646" y="1379"/>
                    </a:lnTo>
                    <a:lnTo>
                      <a:pt x="655" y="1377"/>
                    </a:lnTo>
                    <a:lnTo>
                      <a:pt x="664" y="1373"/>
                    </a:lnTo>
                    <a:lnTo>
                      <a:pt x="671" y="1370"/>
                    </a:lnTo>
                    <a:lnTo>
                      <a:pt x="671" y="1370"/>
                    </a:lnTo>
                    <a:lnTo>
                      <a:pt x="687" y="1355"/>
                    </a:lnTo>
                    <a:lnTo>
                      <a:pt x="702" y="1339"/>
                    </a:lnTo>
                    <a:lnTo>
                      <a:pt x="702" y="1339"/>
                    </a:lnTo>
                    <a:lnTo>
                      <a:pt x="706" y="1334"/>
                    </a:lnTo>
                    <a:lnTo>
                      <a:pt x="707" y="1328"/>
                    </a:lnTo>
                    <a:lnTo>
                      <a:pt x="713" y="1314"/>
                    </a:lnTo>
                    <a:lnTo>
                      <a:pt x="713" y="1314"/>
                    </a:lnTo>
                    <a:lnTo>
                      <a:pt x="716" y="1306"/>
                    </a:lnTo>
                    <a:lnTo>
                      <a:pt x="722" y="1299"/>
                    </a:lnTo>
                    <a:lnTo>
                      <a:pt x="735" y="1288"/>
                    </a:lnTo>
                    <a:lnTo>
                      <a:pt x="747" y="1276"/>
                    </a:lnTo>
                    <a:lnTo>
                      <a:pt x="751" y="1268"/>
                    </a:lnTo>
                    <a:lnTo>
                      <a:pt x="754" y="1261"/>
                    </a:lnTo>
                    <a:lnTo>
                      <a:pt x="754" y="1261"/>
                    </a:lnTo>
                    <a:lnTo>
                      <a:pt x="756" y="1252"/>
                    </a:lnTo>
                    <a:lnTo>
                      <a:pt x="758" y="1245"/>
                    </a:lnTo>
                    <a:lnTo>
                      <a:pt x="760" y="1229"/>
                    </a:lnTo>
                    <a:lnTo>
                      <a:pt x="760" y="1229"/>
                    </a:lnTo>
                    <a:lnTo>
                      <a:pt x="762" y="1221"/>
                    </a:lnTo>
                    <a:lnTo>
                      <a:pt x="765" y="1216"/>
                    </a:lnTo>
                    <a:lnTo>
                      <a:pt x="774" y="1209"/>
                    </a:lnTo>
                    <a:lnTo>
                      <a:pt x="783" y="1200"/>
                    </a:lnTo>
                    <a:lnTo>
                      <a:pt x="787" y="1196"/>
                    </a:lnTo>
                    <a:lnTo>
                      <a:pt x="789" y="1191"/>
                    </a:lnTo>
                    <a:lnTo>
                      <a:pt x="789" y="1191"/>
                    </a:lnTo>
                    <a:lnTo>
                      <a:pt x="794" y="1174"/>
                    </a:lnTo>
                    <a:lnTo>
                      <a:pt x="798" y="1156"/>
                    </a:lnTo>
                    <a:lnTo>
                      <a:pt x="800" y="1147"/>
                    </a:lnTo>
                    <a:lnTo>
                      <a:pt x="800" y="1138"/>
                    </a:lnTo>
                    <a:lnTo>
                      <a:pt x="796" y="1131"/>
                    </a:lnTo>
                    <a:lnTo>
                      <a:pt x="792" y="1124"/>
                    </a:lnTo>
                    <a:lnTo>
                      <a:pt x="792" y="1124"/>
                    </a:lnTo>
                    <a:lnTo>
                      <a:pt x="787" y="1120"/>
                    </a:lnTo>
                    <a:lnTo>
                      <a:pt x="783" y="1116"/>
                    </a:lnTo>
                    <a:lnTo>
                      <a:pt x="782" y="1111"/>
                    </a:lnTo>
                    <a:lnTo>
                      <a:pt x="783" y="1104"/>
                    </a:lnTo>
                    <a:lnTo>
                      <a:pt x="783" y="1104"/>
                    </a:lnTo>
                    <a:lnTo>
                      <a:pt x="787" y="1097"/>
                    </a:lnTo>
                    <a:lnTo>
                      <a:pt x="792" y="1089"/>
                    </a:lnTo>
                    <a:lnTo>
                      <a:pt x="807" y="1080"/>
                    </a:lnTo>
                    <a:lnTo>
                      <a:pt x="807" y="1080"/>
                    </a:lnTo>
                    <a:lnTo>
                      <a:pt x="818" y="1075"/>
                    </a:lnTo>
                    <a:lnTo>
                      <a:pt x="830" y="1069"/>
                    </a:lnTo>
                    <a:lnTo>
                      <a:pt x="841" y="1064"/>
                    </a:lnTo>
                    <a:lnTo>
                      <a:pt x="845" y="1060"/>
                    </a:lnTo>
                    <a:lnTo>
                      <a:pt x="850" y="1055"/>
                    </a:lnTo>
                    <a:lnTo>
                      <a:pt x="850" y="1055"/>
                    </a:lnTo>
                    <a:lnTo>
                      <a:pt x="856" y="1046"/>
                    </a:lnTo>
                    <a:lnTo>
                      <a:pt x="859" y="1035"/>
                    </a:lnTo>
                    <a:lnTo>
                      <a:pt x="863" y="1011"/>
                    </a:lnTo>
                    <a:lnTo>
                      <a:pt x="863" y="1011"/>
                    </a:lnTo>
                    <a:lnTo>
                      <a:pt x="867" y="999"/>
                    </a:lnTo>
                    <a:lnTo>
                      <a:pt x="870" y="988"/>
                    </a:lnTo>
                    <a:lnTo>
                      <a:pt x="872" y="975"/>
                    </a:lnTo>
                    <a:lnTo>
                      <a:pt x="874" y="963"/>
                    </a:lnTo>
                    <a:lnTo>
                      <a:pt x="874" y="963"/>
                    </a:lnTo>
                    <a:lnTo>
                      <a:pt x="874" y="948"/>
                    </a:lnTo>
                    <a:lnTo>
                      <a:pt x="874" y="934"/>
                    </a:lnTo>
                    <a:lnTo>
                      <a:pt x="870" y="919"/>
                    </a:lnTo>
                    <a:lnTo>
                      <a:pt x="867" y="907"/>
                    </a:lnTo>
                    <a:lnTo>
                      <a:pt x="867" y="907"/>
                    </a:lnTo>
                    <a:lnTo>
                      <a:pt x="859" y="883"/>
                    </a:lnTo>
                    <a:lnTo>
                      <a:pt x="852" y="859"/>
                    </a:lnTo>
                    <a:lnTo>
                      <a:pt x="852" y="859"/>
                    </a:lnTo>
                    <a:lnTo>
                      <a:pt x="847" y="849"/>
                    </a:lnTo>
                    <a:lnTo>
                      <a:pt x="845" y="838"/>
                    </a:lnTo>
                    <a:lnTo>
                      <a:pt x="845" y="838"/>
                    </a:lnTo>
                    <a:lnTo>
                      <a:pt x="847" y="829"/>
                    </a:lnTo>
                    <a:lnTo>
                      <a:pt x="847" y="820"/>
                    </a:lnTo>
                    <a:lnTo>
                      <a:pt x="850" y="811"/>
                    </a:lnTo>
                    <a:lnTo>
                      <a:pt x="854" y="802"/>
                    </a:lnTo>
                    <a:lnTo>
                      <a:pt x="854" y="802"/>
                    </a:lnTo>
                    <a:lnTo>
                      <a:pt x="858" y="796"/>
                    </a:lnTo>
                    <a:lnTo>
                      <a:pt x="861" y="793"/>
                    </a:lnTo>
                    <a:lnTo>
                      <a:pt x="868" y="785"/>
                    </a:lnTo>
                    <a:lnTo>
                      <a:pt x="868" y="785"/>
                    </a:lnTo>
                    <a:lnTo>
                      <a:pt x="872" y="778"/>
                    </a:lnTo>
                    <a:lnTo>
                      <a:pt x="876" y="769"/>
                    </a:lnTo>
                    <a:lnTo>
                      <a:pt x="876" y="769"/>
                    </a:lnTo>
                    <a:lnTo>
                      <a:pt x="881" y="762"/>
                    </a:lnTo>
                    <a:lnTo>
                      <a:pt x="890" y="755"/>
                    </a:lnTo>
                    <a:lnTo>
                      <a:pt x="899" y="747"/>
                    </a:lnTo>
                    <a:lnTo>
                      <a:pt x="906" y="740"/>
                    </a:lnTo>
                    <a:lnTo>
                      <a:pt x="906" y="740"/>
                    </a:lnTo>
                    <a:lnTo>
                      <a:pt x="925" y="720"/>
                    </a:lnTo>
                    <a:lnTo>
                      <a:pt x="941" y="697"/>
                    </a:lnTo>
                    <a:lnTo>
                      <a:pt x="941" y="697"/>
                    </a:lnTo>
                    <a:lnTo>
                      <a:pt x="944" y="688"/>
                    </a:lnTo>
                    <a:lnTo>
                      <a:pt x="950" y="679"/>
                    </a:lnTo>
                    <a:lnTo>
                      <a:pt x="950" y="679"/>
                    </a:lnTo>
                    <a:lnTo>
                      <a:pt x="954" y="673"/>
                    </a:lnTo>
                    <a:lnTo>
                      <a:pt x="961" y="668"/>
                    </a:lnTo>
                    <a:lnTo>
                      <a:pt x="973" y="657"/>
                    </a:lnTo>
                    <a:lnTo>
                      <a:pt x="986" y="648"/>
                    </a:lnTo>
                    <a:lnTo>
                      <a:pt x="997" y="635"/>
                    </a:lnTo>
                    <a:lnTo>
                      <a:pt x="997" y="635"/>
                    </a:lnTo>
                    <a:lnTo>
                      <a:pt x="1002" y="630"/>
                    </a:lnTo>
                    <a:lnTo>
                      <a:pt x="1006" y="622"/>
                    </a:lnTo>
                    <a:lnTo>
                      <a:pt x="1006" y="615"/>
                    </a:lnTo>
                    <a:lnTo>
                      <a:pt x="1006" y="608"/>
                    </a:lnTo>
                    <a:lnTo>
                      <a:pt x="1006" y="608"/>
                    </a:lnTo>
                    <a:lnTo>
                      <a:pt x="1006" y="597"/>
                    </a:lnTo>
                    <a:lnTo>
                      <a:pt x="1010" y="588"/>
                    </a:lnTo>
                    <a:lnTo>
                      <a:pt x="1011" y="579"/>
                    </a:lnTo>
                    <a:lnTo>
                      <a:pt x="1017" y="570"/>
                    </a:lnTo>
                    <a:lnTo>
                      <a:pt x="1017" y="570"/>
                    </a:lnTo>
                    <a:lnTo>
                      <a:pt x="1026" y="555"/>
                    </a:lnTo>
                    <a:lnTo>
                      <a:pt x="1033" y="543"/>
                    </a:lnTo>
                    <a:lnTo>
                      <a:pt x="1033" y="543"/>
                    </a:lnTo>
                    <a:lnTo>
                      <a:pt x="1039" y="532"/>
                    </a:lnTo>
                    <a:lnTo>
                      <a:pt x="1042" y="521"/>
                    </a:lnTo>
                    <a:lnTo>
                      <a:pt x="1042" y="521"/>
                    </a:lnTo>
                    <a:lnTo>
                      <a:pt x="1048" y="507"/>
                    </a:lnTo>
                    <a:lnTo>
                      <a:pt x="1049" y="499"/>
                    </a:lnTo>
                    <a:lnTo>
                      <a:pt x="1049" y="496"/>
                    </a:lnTo>
                    <a:lnTo>
                      <a:pt x="1048" y="492"/>
                    </a:lnTo>
                    <a:lnTo>
                      <a:pt x="1048" y="492"/>
                    </a:lnTo>
                    <a:lnTo>
                      <a:pt x="1044" y="489"/>
                    </a:lnTo>
                    <a:lnTo>
                      <a:pt x="1040" y="489"/>
                    </a:lnTo>
                    <a:lnTo>
                      <a:pt x="1035" y="490"/>
                    </a:lnTo>
                    <a:lnTo>
                      <a:pt x="1031" y="492"/>
                    </a:lnTo>
                    <a:lnTo>
                      <a:pt x="1031" y="492"/>
                    </a:lnTo>
                    <a:lnTo>
                      <a:pt x="1021" y="499"/>
                    </a:lnTo>
                    <a:lnTo>
                      <a:pt x="1017" y="501"/>
                    </a:lnTo>
                    <a:lnTo>
                      <a:pt x="1010" y="501"/>
                    </a:lnTo>
                    <a:lnTo>
                      <a:pt x="1010" y="501"/>
                    </a:lnTo>
                    <a:lnTo>
                      <a:pt x="1002" y="501"/>
                    </a:lnTo>
                    <a:lnTo>
                      <a:pt x="995" y="503"/>
                    </a:lnTo>
                    <a:lnTo>
                      <a:pt x="995" y="503"/>
                    </a:lnTo>
                    <a:lnTo>
                      <a:pt x="990" y="507"/>
                    </a:lnTo>
                    <a:lnTo>
                      <a:pt x="986" y="510"/>
                    </a:lnTo>
                    <a:lnTo>
                      <a:pt x="986" y="510"/>
                    </a:lnTo>
                    <a:lnTo>
                      <a:pt x="979" y="514"/>
                    </a:lnTo>
                    <a:lnTo>
                      <a:pt x="970" y="514"/>
                    </a:lnTo>
                    <a:lnTo>
                      <a:pt x="954" y="512"/>
                    </a:lnTo>
                    <a:lnTo>
                      <a:pt x="954" y="512"/>
                    </a:lnTo>
                    <a:lnTo>
                      <a:pt x="944" y="512"/>
                    </a:lnTo>
                    <a:lnTo>
                      <a:pt x="939" y="512"/>
                    </a:lnTo>
                    <a:lnTo>
                      <a:pt x="934" y="512"/>
                    </a:lnTo>
                    <a:lnTo>
                      <a:pt x="934" y="512"/>
                    </a:lnTo>
                    <a:lnTo>
                      <a:pt x="930" y="508"/>
                    </a:lnTo>
                    <a:lnTo>
                      <a:pt x="926" y="505"/>
                    </a:lnTo>
                    <a:lnTo>
                      <a:pt x="923" y="494"/>
                    </a:lnTo>
                    <a:lnTo>
                      <a:pt x="923" y="494"/>
                    </a:lnTo>
                    <a:lnTo>
                      <a:pt x="919" y="487"/>
                    </a:lnTo>
                    <a:lnTo>
                      <a:pt x="916" y="479"/>
                    </a:lnTo>
                    <a:lnTo>
                      <a:pt x="905" y="467"/>
                    </a:lnTo>
                    <a:lnTo>
                      <a:pt x="894" y="456"/>
                    </a:lnTo>
                    <a:lnTo>
                      <a:pt x="885" y="441"/>
                    </a:lnTo>
                    <a:lnTo>
                      <a:pt x="885" y="441"/>
                    </a:lnTo>
                    <a:lnTo>
                      <a:pt x="876" y="425"/>
                    </a:lnTo>
                    <a:lnTo>
                      <a:pt x="865" y="409"/>
                    </a:lnTo>
                    <a:lnTo>
                      <a:pt x="856" y="391"/>
                    </a:lnTo>
                    <a:lnTo>
                      <a:pt x="849" y="373"/>
                    </a:lnTo>
                    <a:lnTo>
                      <a:pt x="849" y="373"/>
                    </a:lnTo>
                    <a:lnTo>
                      <a:pt x="845" y="351"/>
                    </a:lnTo>
                    <a:lnTo>
                      <a:pt x="841" y="342"/>
                    </a:lnTo>
                    <a:lnTo>
                      <a:pt x="838" y="331"/>
                    </a:lnTo>
                    <a:lnTo>
                      <a:pt x="838" y="331"/>
                    </a:lnTo>
                    <a:lnTo>
                      <a:pt x="829" y="315"/>
                    </a:lnTo>
                    <a:lnTo>
                      <a:pt x="818" y="300"/>
                    </a:lnTo>
                    <a:lnTo>
                      <a:pt x="809" y="286"/>
                    </a:lnTo>
                    <a:lnTo>
                      <a:pt x="802" y="270"/>
                    </a:lnTo>
                    <a:lnTo>
                      <a:pt x="802" y="270"/>
                    </a:lnTo>
                    <a:lnTo>
                      <a:pt x="800" y="261"/>
                    </a:lnTo>
                    <a:lnTo>
                      <a:pt x="800" y="252"/>
                    </a:lnTo>
                    <a:lnTo>
                      <a:pt x="800" y="244"/>
                    </a:lnTo>
                    <a:lnTo>
                      <a:pt x="798" y="235"/>
                    </a:lnTo>
                    <a:lnTo>
                      <a:pt x="798" y="235"/>
                    </a:lnTo>
                    <a:lnTo>
                      <a:pt x="789" y="221"/>
                    </a:lnTo>
                    <a:lnTo>
                      <a:pt x="780" y="204"/>
                    </a:lnTo>
                    <a:lnTo>
                      <a:pt x="780" y="204"/>
                    </a:lnTo>
                    <a:lnTo>
                      <a:pt x="769" y="188"/>
                    </a:lnTo>
                    <a:lnTo>
                      <a:pt x="762" y="179"/>
                    </a:lnTo>
                    <a:lnTo>
                      <a:pt x="762" y="176"/>
                    </a:lnTo>
                    <a:lnTo>
                      <a:pt x="760" y="172"/>
                    </a:lnTo>
                    <a:lnTo>
                      <a:pt x="760" y="172"/>
                    </a:lnTo>
                    <a:lnTo>
                      <a:pt x="763" y="168"/>
                    </a:lnTo>
                    <a:lnTo>
                      <a:pt x="763" y="168"/>
                    </a:lnTo>
                    <a:lnTo>
                      <a:pt x="754" y="156"/>
                    </a:lnTo>
                    <a:lnTo>
                      <a:pt x="745" y="141"/>
                    </a:lnTo>
                    <a:lnTo>
                      <a:pt x="742" y="128"/>
                    </a:lnTo>
                    <a:lnTo>
                      <a:pt x="740" y="121"/>
                    </a:lnTo>
                    <a:lnTo>
                      <a:pt x="742" y="116"/>
                    </a:lnTo>
                    <a:lnTo>
                      <a:pt x="742" y="1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FR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  <p:grpSp>
          <p:nvGrpSpPr>
            <p:cNvPr id="43" name="Group 65"/>
            <p:cNvGrpSpPr/>
            <p:nvPr/>
          </p:nvGrpSpPr>
          <p:grpSpPr>
            <a:xfrm>
              <a:off x="6219098" y="2586092"/>
              <a:ext cx="165907" cy="165907"/>
              <a:chOff x="1935402" y="2318785"/>
              <a:chExt cx="242669" cy="242669"/>
            </a:xfrm>
            <a:solidFill>
              <a:sysClr val="window" lastClr="FFFFFF">
                <a:lumMod val="75000"/>
              </a:sysClr>
            </a:solidFill>
          </p:grpSpPr>
          <p:sp>
            <p:nvSpPr>
              <p:cNvPr id="61" name="Oval 68"/>
              <p:cNvSpPr/>
              <p:nvPr/>
            </p:nvSpPr>
            <p:spPr>
              <a:xfrm>
                <a:off x="1935402" y="2318785"/>
                <a:ext cx="242669" cy="242669"/>
              </a:xfrm>
              <a:prstGeom prst="ellipse">
                <a:avLst/>
              </a:prstGeom>
              <a:grpFill/>
              <a:ln w="3175" cap="flat" cmpd="sng" algn="ctr">
                <a:solidFill>
                  <a:sysClr val="window" lastClr="FFFFFF">
                    <a:lumMod val="75000"/>
                  </a:sys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2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62" name="Oval 69"/>
              <p:cNvSpPr/>
              <p:nvPr/>
            </p:nvSpPr>
            <p:spPr>
              <a:xfrm>
                <a:off x="1998985" y="2382368"/>
                <a:ext cx="115503" cy="115503"/>
              </a:xfrm>
              <a:prstGeom prst="ellipse">
                <a:avLst/>
              </a:prstGeom>
              <a:grpFill/>
              <a:ln w="3175" cap="flat" cmpd="sng" algn="ctr">
                <a:solidFill>
                  <a:sysClr val="window" lastClr="FFFFFF">
                    <a:lumMod val="75000"/>
                  </a:sys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  <p:grpSp>
          <p:nvGrpSpPr>
            <p:cNvPr id="44" name="Group 70"/>
            <p:cNvGrpSpPr/>
            <p:nvPr/>
          </p:nvGrpSpPr>
          <p:grpSpPr>
            <a:xfrm>
              <a:off x="3873666" y="1955902"/>
              <a:ext cx="603749" cy="1115437"/>
              <a:chOff x="1615191" y="-638586"/>
              <a:chExt cx="883091" cy="1631562"/>
            </a:xfrm>
            <a:solidFill>
              <a:srgbClr val="00A79D"/>
            </a:solidFill>
          </p:grpSpPr>
          <p:cxnSp>
            <p:nvCxnSpPr>
              <p:cNvPr id="55" name="Straight Connector 71"/>
              <p:cNvCxnSpPr/>
              <p:nvPr/>
            </p:nvCxnSpPr>
            <p:spPr>
              <a:xfrm>
                <a:off x="2056736" y="25105"/>
                <a:ext cx="1" cy="788790"/>
              </a:xfrm>
              <a:prstGeom prst="line">
                <a:avLst/>
              </a:prstGeom>
              <a:grpFill/>
              <a:ln w="3175" cap="flat" cmpd="sng" algn="ctr">
                <a:solidFill>
                  <a:srgbClr val="00A79D"/>
                </a:solidFill>
                <a:prstDash val="solid"/>
                <a:miter lim="800000"/>
              </a:ln>
              <a:effectLst/>
            </p:spPr>
          </p:cxnSp>
          <p:sp>
            <p:nvSpPr>
              <p:cNvPr id="56" name="Freeform 72"/>
              <p:cNvSpPr/>
              <p:nvPr/>
            </p:nvSpPr>
            <p:spPr>
              <a:xfrm rot="10800000">
                <a:off x="1615191" y="-638586"/>
                <a:ext cx="883091" cy="971244"/>
              </a:xfrm>
              <a:custGeom>
                <a:avLst/>
                <a:gdLst>
                  <a:gd name="connsiteX0" fmla="*/ 829340 w 1658680"/>
                  <a:gd name="connsiteY0" fmla="*/ 1824273 h 1824273"/>
                  <a:gd name="connsiteX1" fmla="*/ 0 w 1658680"/>
                  <a:gd name="connsiteY1" fmla="*/ 994933 h 1824273"/>
                  <a:gd name="connsiteX2" fmla="*/ 506524 w 1658680"/>
                  <a:gd name="connsiteY2" fmla="*/ 230767 h 1824273"/>
                  <a:gd name="connsiteX3" fmla="*/ 614520 w 1658680"/>
                  <a:gd name="connsiteY3" fmla="*/ 197243 h 1824273"/>
                  <a:gd name="connsiteX4" fmla="*/ 829339 w 1658680"/>
                  <a:gd name="connsiteY4" fmla="*/ 0 h 1824273"/>
                  <a:gd name="connsiteX5" fmla="*/ 1044157 w 1658680"/>
                  <a:gd name="connsiteY5" fmla="*/ 197242 h 1824273"/>
                  <a:gd name="connsiteX6" fmla="*/ 1152157 w 1658680"/>
                  <a:gd name="connsiteY6" fmla="*/ 230767 h 1824273"/>
                  <a:gd name="connsiteX7" fmla="*/ 1658680 w 1658680"/>
                  <a:gd name="connsiteY7" fmla="*/ 994933 h 1824273"/>
                  <a:gd name="connsiteX8" fmla="*/ 829340 w 1658680"/>
                  <a:gd name="connsiteY8" fmla="*/ 1824273 h 18242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658680" h="1824273">
                    <a:moveTo>
                      <a:pt x="829340" y="1824273"/>
                    </a:moveTo>
                    <a:cubicBezTo>
                      <a:pt x="371308" y="1824273"/>
                      <a:pt x="0" y="1452965"/>
                      <a:pt x="0" y="994933"/>
                    </a:cubicBezTo>
                    <a:cubicBezTo>
                      <a:pt x="0" y="651409"/>
                      <a:pt x="208861" y="356667"/>
                      <a:pt x="506524" y="230767"/>
                    </a:cubicBezTo>
                    <a:lnTo>
                      <a:pt x="614520" y="197243"/>
                    </a:lnTo>
                    <a:lnTo>
                      <a:pt x="829339" y="0"/>
                    </a:lnTo>
                    <a:lnTo>
                      <a:pt x="1044157" y="197242"/>
                    </a:lnTo>
                    <a:lnTo>
                      <a:pt x="1152157" y="230767"/>
                    </a:lnTo>
                    <a:cubicBezTo>
                      <a:pt x="1449819" y="356667"/>
                      <a:pt x="1658680" y="651409"/>
                      <a:pt x="1658680" y="994933"/>
                    </a:cubicBezTo>
                    <a:cubicBezTo>
                      <a:pt x="1658680" y="1452965"/>
                      <a:pt x="1287372" y="1824273"/>
                      <a:pt x="829340" y="1824273"/>
                    </a:cubicBezTo>
                    <a:close/>
                  </a:path>
                </a:pathLst>
              </a:custGeom>
              <a:grpFill/>
              <a:ln w="3175" cap="flat" cmpd="sng" algn="ctr">
                <a:solidFill>
                  <a:srgbClr val="00A79D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2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58" name="Oval 74"/>
              <p:cNvSpPr/>
              <p:nvPr/>
            </p:nvSpPr>
            <p:spPr>
              <a:xfrm>
                <a:off x="1998985" y="877471"/>
                <a:ext cx="115503" cy="115505"/>
              </a:xfrm>
              <a:prstGeom prst="ellipse">
                <a:avLst/>
              </a:prstGeom>
              <a:grpFill/>
              <a:ln w="3175" cap="flat" cmpd="sng" algn="ctr">
                <a:solidFill>
                  <a:srgbClr val="00A79D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  <p:sp>
          <p:nvSpPr>
            <p:cNvPr id="52" name="Freeform 77"/>
            <p:cNvSpPr/>
            <p:nvPr/>
          </p:nvSpPr>
          <p:spPr>
            <a:xfrm rot="16200000">
              <a:off x="5917226" y="3891300"/>
              <a:ext cx="603749" cy="664024"/>
            </a:xfrm>
            <a:custGeom>
              <a:avLst/>
              <a:gdLst>
                <a:gd name="connsiteX0" fmla="*/ 829340 w 1658680"/>
                <a:gd name="connsiteY0" fmla="*/ 1824273 h 1824273"/>
                <a:gd name="connsiteX1" fmla="*/ 0 w 1658680"/>
                <a:gd name="connsiteY1" fmla="*/ 994933 h 1824273"/>
                <a:gd name="connsiteX2" fmla="*/ 506524 w 1658680"/>
                <a:gd name="connsiteY2" fmla="*/ 230767 h 1824273"/>
                <a:gd name="connsiteX3" fmla="*/ 614520 w 1658680"/>
                <a:gd name="connsiteY3" fmla="*/ 197243 h 1824273"/>
                <a:gd name="connsiteX4" fmla="*/ 829339 w 1658680"/>
                <a:gd name="connsiteY4" fmla="*/ 0 h 1824273"/>
                <a:gd name="connsiteX5" fmla="*/ 1044157 w 1658680"/>
                <a:gd name="connsiteY5" fmla="*/ 197242 h 1824273"/>
                <a:gd name="connsiteX6" fmla="*/ 1152157 w 1658680"/>
                <a:gd name="connsiteY6" fmla="*/ 230767 h 1824273"/>
                <a:gd name="connsiteX7" fmla="*/ 1658680 w 1658680"/>
                <a:gd name="connsiteY7" fmla="*/ 994933 h 1824273"/>
                <a:gd name="connsiteX8" fmla="*/ 829340 w 1658680"/>
                <a:gd name="connsiteY8" fmla="*/ 1824273 h 1824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58680" h="1824273">
                  <a:moveTo>
                    <a:pt x="829340" y="1824273"/>
                  </a:moveTo>
                  <a:cubicBezTo>
                    <a:pt x="371308" y="1824273"/>
                    <a:pt x="0" y="1452965"/>
                    <a:pt x="0" y="994933"/>
                  </a:cubicBezTo>
                  <a:cubicBezTo>
                    <a:pt x="0" y="651409"/>
                    <a:pt x="208861" y="356667"/>
                    <a:pt x="506524" y="230767"/>
                  </a:cubicBezTo>
                  <a:lnTo>
                    <a:pt x="614520" y="197243"/>
                  </a:lnTo>
                  <a:lnTo>
                    <a:pt x="829339" y="0"/>
                  </a:lnTo>
                  <a:lnTo>
                    <a:pt x="1044157" y="197242"/>
                  </a:lnTo>
                  <a:lnTo>
                    <a:pt x="1152157" y="230767"/>
                  </a:lnTo>
                  <a:cubicBezTo>
                    <a:pt x="1449819" y="356667"/>
                    <a:pt x="1658680" y="651409"/>
                    <a:pt x="1658680" y="994933"/>
                  </a:cubicBezTo>
                  <a:cubicBezTo>
                    <a:pt x="1658680" y="1452965"/>
                    <a:pt x="1287372" y="1824273"/>
                    <a:pt x="829340" y="1824273"/>
                  </a:cubicBezTo>
                  <a:close/>
                </a:path>
              </a:pathLst>
            </a:custGeom>
            <a:solidFill>
              <a:srgbClr val="262262"/>
            </a:solidFill>
            <a:ln w="3175" cap="flat" cmpd="sng" algn="ctr">
              <a:solidFill>
                <a:srgbClr val="262262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2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46" name="Freeform 30"/>
            <p:cNvSpPr>
              <a:spLocks noEditPoints="1"/>
            </p:cNvSpPr>
            <p:nvPr/>
          </p:nvSpPr>
          <p:spPr bwMode="auto">
            <a:xfrm flipH="1">
              <a:off x="4001978" y="2081184"/>
              <a:ext cx="346676" cy="376405"/>
            </a:xfrm>
            <a:custGeom>
              <a:avLst/>
              <a:gdLst>
                <a:gd name="T0" fmla="*/ 558 w 639"/>
                <a:gd name="T1" fmla="*/ 454 h 694"/>
                <a:gd name="T2" fmla="*/ 521 w 639"/>
                <a:gd name="T3" fmla="*/ 314 h 694"/>
                <a:gd name="T4" fmla="*/ 459 w 639"/>
                <a:gd name="T5" fmla="*/ 65 h 694"/>
                <a:gd name="T6" fmla="*/ 316 w 639"/>
                <a:gd name="T7" fmla="*/ 0 h 694"/>
                <a:gd name="T8" fmla="*/ 132 w 639"/>
                <a:gd name="T9" fmla="*/ 180 h 694"/>
                <a:gd name="T10" fmla="*/ 74 w 639"/>
                <a:gd name="T11" fmla="*/ 454 h 694"/>
                <a:gd name="T12" fmla="*/ 1 w 639"/>
                <a:gd name="T13" fmla="*/ 631 h 694"/>
                <a:gd name="T14" fmla="*/ 131 w 639"/>
                <a:gd name="T15" fmla="*/ 694 h 694"/>
                <a:gd name="T16" fmla="*/ 399 w 639"/>
                <a:gd name="T17" fmla="*/ 694 h 694"/>
                <a:gd name="T18" fmla="*/ 484 w 639"/>
                <a:gd name="T19" fmla="*/ 694 h 694"/>
                <a:gd name="T20" fmla="*/ 629 w 639"/>
                <a:gd name="T21" fmla="*/ 631 h 694"/>
                <a:gd name="T22" fmla="*/ 459 w 639"/>
                <a:gd name="T23" fmla="*/ 311 h 694"/>
                <a:gd name="T24" fmla="*/ 440 w 639"/>
                <a:gd name="T25" fmla="*/ 266 h 694"/>
                <a:gd name="T26" fmla="*/ 459 w 639"/>
                <a:gd name="T27" fmla="*/ 230 h 694"/>
                <a:gd name="T28" fmla="*/ 399 w 639"/>
                <a:gd name="T29" fmla="*/ 287 h 694"/>
                <a:gd name="T30" fmla="*/ 362 w 639"/>
                <a:gd name="T31" fmla="*/ 248 h 694"/>
                <a:gd name="T32" fmla="*/ 407 w 639"/>
                <a:gd name="T33" fmla="*/ 258 h 694"/>
                <a:gd name="T34" fmla="*/ 254 w 639"/>
                <a:gd name="T35" fmla="*/ 234 h 694"/>
                <a:gd name="T36" fmla="*/ 193 w 639"/>
                <a:gd name="T37" fmla="*/ 226 h 694"/>
                <a:gd name="T38" fmla="*/ 296 w 639"/>
                <a:gd name="T39" fmla="*/ 123 h 694"/>
                <a:gd name="T40" fmla="*/ 407 w 639"/>
                <a:gd name="T41" fmla="*/ 229 h 694"/>
                <a:gd name="T42" fmla="*/ 332 w 639"/>
                <a:gd name="T43" fmla="*/ 248 h 694"/>
                <a:gd name="T44" fmla="*/ 285 w 639"/>
                <a:gd name="T45" fmla="*/ 279 h 694"/>
                <a:gd name="T46" fmla="*/ 214 w 639"/>
                <a:gd name="T47" fmla="*/ 246 h 694"/>
                <a:gd name="T48" fmla="*/ 285 w 639"/>
                <a:gd name="T49" fmla="*/ 279 h 694"/>
                <a:gd name="T50" fmla="*/ 399 w 639"/>
                <a:gd name="T51" fmla="*/ 59 h 694"/>
                <a:gd name="T52" fmla="*/ 473 w 639"/>
                <a:gd name="T53" fmla="*/ 183 h 694"/>
                <a:gd name="T54" fmla="*/ 440 w 639"/>
                <a:gd name="T55" fmla="*/ 138 h 694"/>
                <a:gd name="T56" fmla="*/ 412 w 639"/>
                <a:gd name="T57" fmla="*/ 105 h 694"/>
                <a:gd name="T58" fmla="*/ 217 w 639"/>
                <a:gd name="T59" fmla="*/ 108 h 694"/>
                <a:gd name="T60" fmla="*/ 217 w 639"/>
                <a:gd name="T61" fmla="*/ 71 h 694"/>
                <a:gd name="T62" fmla="*/ 193 w 639"/>
                <a:gd name="T63" fmla="*/ 265 h 694"/>
                <a:gd name="T64" fmla="*/ 284 w 639"/>
                <a:gd name="T65" fmla="*/ 295 h 694"/>
                <a:gd name="T66" fmla="*/ 347 w 639"/>
                <a:gd name="T67" fmla="*/ 295 h 694"/>
                <a:gd name="T68" fmla="*/ 440 w 639"/>
                <a:gd name="T69" fmla="*/ 345 h 694"/>
                <a:gd name="T70" fmla="*/ 440 w 639"/>
                <a:gd name="T71" fmla="*/ 355 h 694"/>
                <a:gd name="T72" fmla="*/ 296 w 639"/>
                <a:gd name="T73" fmla="*/ 444 h 694"/>
                <a:gd name="T74" fmla="*/ 150 w 639"/>
                <a:gd name="T75" fmla="*/ 253 h 694"/>
                <a:gd name="T76" fmla="*/ 56 w 639"/>
                <a:gd name="T77" fmla="*/ 613 h 694"/>
                <a:gd name="T78" fmla="*/ 131 w 639"/>
                <a:gd name="T79" fmla="*/ 664 h 694"/>
                <a:gd name="T80" fmla="*/ 147 w 639"/>
                <a:gd name="T81" fmla="*/ 648 h 694"/>
                <a:gd name="T82" fmla="*/ 201 w 639"/>
                <a:gd name="T83" fmla="*/ 654 h 694"/>
                <a:gd name="T84" fmla="*/ 217 w 639"/>
                <a:gd name="T85" fmla="*/ 670 h 694"/>
                <a:gd name="T86" fmla="*/ 292 w 639"/>
                <a:gd name="T87" fmla="*/ 655 h 694"/>
                <a:gd name="T88" fmla="*/ 323 w 639"/>
                <a:gd name="T89" fmla="*/ 655 h 694"/>
                <a:gd name="T90" fmla="*/ 383 w 639"/>
                <a:gd name="T91" fmla="*/ 654 h 694"/>
                <a:gd name="T92" fmla="*/ 399 w 639"/>
                <a:gd name="T93" fmla="*/ 670 h 694"/>
                <a:gd name="T94" fmla="*/ 484 w 639"/>
                <a:gd name="T95" fmla="*/ 631 h 694"/>
                <a:gd name="T96" fmla="*/ 559 w 639"/>
                <a:gd name="T97" fmla="*/ 645 h 694"/>
                <a:gd name="T98" fmla="*/ 575 w 639"/>
                <a:gd name="T99" fmla="*/ 629 h 694"/>
                <a:gd name="T100" fmla="*/ 484 w 639"/>
                <a:gd name="T101" fmla="*/ 613 h 694"/>
                <a:gd name="T102" fmla="*/ 399 w 639"/>
                <a:gd name="T103" fmla="*/ 620 h 694"/>
                <a:gd name="T104" fmla="*/ 131 w 639"/>
                <a:gd name="T105" fmla="*/ 609 h 694"/>
                <a:gd name="T106" fmla="*/ 56 w 639"/>
                <a:gd name="T107" fmla="*/ 574 h 694"/>
                <a:gd name="T108" fmla="*/ 217 w 639"/>
                <a:gd name="T109" fmla="*/ 507 h 694"/>
                <a:gd name="T110" fmla="*/ 315 w 639"/>
                <a:gd name="T111" fmla="*/ 468 h 694"/>
                <a:gd name="T112" fmla="*/ 431 w 639"/>
                <a:gd name="T113" fmla="*/ 516 h 694"/>
                <a:gd name="T114" fmla="*/ 484 w 639"/>
                <a:gd name="T115" fmla="*/ 532 h 694"/>
                <a:gd name="T116" fmla="*/ 559 w 639"/>
                <a:gd name="T117" fmla="*/ 595 h 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39" h="694">
                  <a:moveTo>
                    <a:pt x="606" y="567"/>
                  </a:moveTo>
                  <a:cubicBezTo>
                    <a:pt x="639" y="498"/>
                    <a:pt x="576" y="496"/>
                    <a:pt x="559" y="475"/>
                  </a:cubicBezTo>
                  <a:cubicBezTo>
                    <a:pt x="555" y="470"/>
                    <a:pt x="554" y="463"/>
                    <a:pt x="558" y="454"/>
                  </a:cubicBezTo>
                  <a:cubicBezTo>
                    <a:pt x="559" y="453"/>
                    <a:pt x="559" y="452"/>
                    <a:pt x="559" y="451"/>
                  </a:cubicBezTo>
                  <a:cubicBezTo>
                    <a:pt x="577" y="411"/>
                    <a:pt x="571" y="389"/>
                    <a:pt x="559" y="374"/>
                  </a:cubicBezTo>
                  <a:cubicBezTo>
                    <a:pt x="539" y="350"/>
                    <a:pt x="501" y="346"/>
                    <a:pt x="521" y="314"/>
                  </a:cubicBezTo>
                  <a:cubicBezTo>
                    <a:pt x="559" y="255"/>
                    <a:pt x="506" y="227"/>
                    <a:pt x="500" y="180"/>
                  </a:cubicBezTo>
                  <a:cubicBezTo>
                    <a:pt x="497" y="156"/>
                    <a:pt x="492" y="133"/>
                    <a:pt x="484" y="112"/>
                  </a:cubicBezTo>
                  <a:cubicBezTo>
                    <a:pt x="478" y="95"/>
                    <a:pt x="470" y="79"/>
                    <a:pt x="459" y="65"/>
                  </a:cubicBezTo>
                  <a:cubicBezTo>
                    <a:pt x="454" y="57"/>
                    <a:pt x="447" y="49"/>
                    <a:pt x="440" y="42"/>
                  </a:cubicBezTo>
                  <a:cubicBezTo>
                    <a:pt x="428" y="32"/>
                    <a:pt x="414" y="23"/>
                    <a:pt x="399" y="16"/>
                  </a:cubicBezTo>
                  <a:cubicBezTo>
                    <a:pt x="376" y="5"/>
                    <a:pt x="349" y="0"/>
                    <a:pt x="316" y="0"/>
                  </a:cubicBezTo>
                  <a:cubicBezTo>
                    <a:pt x="309" y="0"/>
                    <a:pt x="302" y="0"/>
                    <a:pt x="296" y="1"/>
                  </a:cubicBezTo>
                  <a:cubicBezTo>
                    <a:pt x="264" y="3"/>
                    <a:pt x="238" y="11"/>
                    <a:pt x="217" y="24"/>
                  </a:cubicBezTo>
                  <a:cubicBezTo>
                    <a:pt x="165" y="55"/>
                    <a:pt x="141" y="113"/>
                    <a:pt x="132" y="180"/>
                  </a:cubicBezTo>
                  <a:cubicBezTo>
                    <a:pt x="132" y="183"/>
                    <a:pt x="132" y="185"/>
                    <a:pt x="131" y="187"/>
                  </a:cubicBezTo>
                  <a:cubicBezTo>
                    <a:pt x="122" y="229"/>
                    <a:pt x="75" y="258"/>
                    <a:pt x="111" y="314"/>
                  </a:cubicBezTo>
                  <a:cubicBezTo>
                    <a:pt x="144" y="366"/>
                    <a:pt x="24" y="345"/>
                    <a:pt x="74" y="454"/>
                  </a:cubicBezTo>
                  <a:cubicBezTo>
                    <a:pt x="82" y="471"/>
                    <a:pt x="71" y="479"/>
                    <a:pt x="56" y="488"/>
                  </a:cubicBezTo>
                  <a:cubicBezTo>
                    <a:pt x="33" y="500"/>
                    <a:pt x="1" y="513"/>
                    <a:pt x="26" y="565"/>
                  </a:cubicBezTo>
                  <a:cubicBezTo>
                    <a:pt x="10" y="581"/>
                    <a:pt x="0" y="602"/>
                    <a:pt x="1" y="631"/>
                  </a:cubicBezTo>
                  <a:cubicBezTo>
                    <a:pt x="2" y="652"/>
                    <a:pt x="10" y="673"/>
                    <a:pt x="22" y="694"/>
                  </a:cubicBezTo>
                  <a:cubicBezTo>
                    <a:pt x="56" y="694"/>
                    <a:pt x="56" y="694"/>
                    <a:pt x="56" y="694"/>
                  </a:cubicBezTo>
                  <a:cubicBezTo>
                    <a:pt x="131" y="694"/>
                    <a:pt x="131" y="694"/>
                    <a:pt x="131" y="694"/>
                  </a:cubicBezTo>
                  <a:cubicBezTo>
                    <a:pt x="217" y="694"/>
                    <a:pt x="217" y="694"/>
                    <a:pt x="217" y="694"/>
                  </a:cubicBezTo>
                  <a:cubicBezTo>
                    <a:pt x="296" y="694"/>
                    <a:pt x="296" y="694"/>
                    <a:pt x="296" y="694"/>
                  </a:cubicBezTo>
                  <a:cubicBezTo>
                    <a:pt x="399" y="694"/>
                    <a:pt x="399" y="694"/>
                    <a:pt x="399" y="694"/>
                  </a:cubicBezTo>
                  <a:cubicBezTo>
                    <a:pt x="440" y="694"/>
                    <a:pt x="440" y="694"/>
                    <a:pt x="440" y="694"/>
                  </a:cubicBezTo>
                  <a:cubicBezTo>
                    <a:pt x="459" y="694"/>
                    <a:pt x="459" y="694"/>
                    <a:pt x="459" y="694"/>
                  </a:cubicBezTo>
                  <a:cubicBezTo>
                    <a:pt x="484" y="694"/>
                    <a:pt x="484" y="694"/>
                    <a:pt x="484" y="694"/>
                  </a:cubicBezTo>
                  <a:cubicBezTo>
                    <a:pt x="559" y="694"/>
                    <a:pt x="559" y="694"/>
                    <a:pt x="559" y="694"/>
                  </a:cubicBezTo>
                  <a:cubicBezTo>
                    <a:pt x="608" y="694"/>
                    <a:pt x="608" y="694"/>
                    <a:pt x="608" y="694"/>
                  </a:cubicBezTo>
                  <a:cubicBezTo>
                    <a:pt x="621" y="673"/>
                    <a:pt x="629" y="652"/>
                    <a:pt x="629" y="631"/>
                  </a:cubicBezTo>
                  <a:cubicBezTo>
                    <a:pt x="630" y="603"/>
                    <a:pt x="621" y="582"/>
                    <a:pt x="606" y="567"/>
                  </a:cubicBezTo>
                  <a:close/>
                  <a:moveTo>
                    <a:pt x="473" y="320"/>
                  </a:moveTo>
                  <a:cubicBezTo>
                    <a:pt x="469" y="316"/>
                    <a:pt x="464" y="313"/>
                    <a:pt x="459" y="311"/>
                  </a:cubicBezTo>
                  <a:cubicBezTo>
                    <a:pt x="456" y="310"/>
                    <a:pt x="453" y="309"/>
                    <a:pt x="450" y="309"/>
                  </a:cubicBezTo>
                  <a:cubicBezTo>
                    <a:pt x="445" y="309"/>
                    <a:pt x="442" y="307"/>
                    <a:pt x="440" y="304"/>
                  </a:cubicBezTo>
                  <a:cubicBezTo>
                    <a:pt x="434" y="297"/>
                    <a:pt x="436" y="282"/>
                    <a:pt x="440" y="266"/>
                  </a:cubicBezTo>
                  <a:cubicBezTo>
                    <a:pt x="440" y="263"/>
                    <a:pt x="440" y="263"/>
                    <a:pt x="440" y="263"/>
                  </a:cubicBezTo>
                  <a:cubicBezTo>
                    <a:pt x="442" y="260"/>
                    <a:pt x="444" y="253"/>
                    <a:pt x="447" y="245"/>
                  </a:cubicBezTo>
                  <a:cubicBezTo>
                    <a:pt x="450" y="237"/>
                    <a:pt x="455" y="232"/>
                    <a:pt x="459" y="230"/>
                  </a:cubicBezTo>
                  <a:cubicBezTo>
                    <a:pt x="468" y="227"/>
                    <a:pt x="477" y="236"/>
                    <a:pt x="481" y="254"/>
                  </a:cubicBezTo>
                  <a:cubicBezTo>
                    <a:pt x="485" y="275"/>
                    <a:pt x="482" y="301"/>
                    <a:pt x="473" y="320"/>
                  </a:cubicBezTo>
                  <a:close/>
                  <a:moveTo>
                    <a:pt x="399" y="287"/>
                  </a:moveTo>
                  <a:cubicBezTo>
                    <a:pt x="393" y="291"/>
                    <a:pt x="386" y="293"/>
                    <a:pt x="379" y="293"/>
                  </a:cubicBezTo>
                  <a:cubicBezTo>
                    <a:pt x="366" y="294"/>
                    <a:pt x="353" y="288"/>
                    <a:pt x="345" y="279"/>
                  </a:cubicBezTo>
                  <a:cubicBezTo>
                    <a:pt x="333" y="266"/>
                    <a:pt x="339" y="255"/>
                    <a:pt x="362" y="248"/>
                  </a:cubicBezTo>
                  <a:cubicBezTo>
                    <a:pt x="368" y="246"/>
                    <a:pt x="374" y="245"/>
                    <a:pt x="379" y="244"/>
                  </a:cubicBezTo>
                  <a:cubicBezTo>
                    <a:pt x="392" y="243"/>
                    <a:pt x="403" y="243"/>
                    <a:pt x="410" y="244"/>
                  </a:cubicBezTo>
                  <a:cubicBezTo>
                    <a:pt x="410" y="248"/>
                    <a:pt x="409" y="253"/>
                    <a:pt x="407" y="258"/>
                  </a:cubicBezTo>
                  <a:cubicBezTo>
                    <a:pt x="403" y="268"/>
                    <a:pt x="402" y="277"/>
                    <a:pt x="401" y="286"/>
                  </a:cubicBezTo>
                  <a:cubicBezTo>
                    <a:pt x="401" y="286"/>
                    <a:pt x="400" y="287"/>
                    <a:pt x="399" y="287"/>
                  </a:cubicBezTo>
                  <a:close/>
                  <a:moveTo>
                    <a:pt x="254" y="234"/>
                  </a:moveTo>
                  <a:cubicBezTo>
                    <a:pt x="251" y="233"/>
                    <a:pt x="251" y="233"/>
                    <a:pt x="251" y="233"/>
                  </a:cubicBezTo>
                  <a:cubicBezTo>
                    <a:pt x="233" y="229"/>
                    <a:pt x="208" y="226"/>
                    <a:pt x="193" y="229"/>
                  </a:cubicBezTo>
                  <a:cubicBezTo>
                    <a:pt x="193" y="228"/>
                    <a:pt x="193" y="227"/>
                    <a:pt x="193" y="226"/>
                  </a:cubicBezTo>
                  <a:cubicBezTo>
                    <a:pt x="194" y="196"/>
                    <a:pt x="203" y="171"/>
                    <a:pt x="217" y="152"/>
                  </a:cubicBezTo>
                  <a:cubicBezTo>
                    <a:pt x="222" y="144"/>
                    <a:pt x="229" y="137"/>
                    <a:pt x="236" y="131"/>
                  </a:cubicBezTo>
                  <a:cubicBezTo>
                    <a:pt x="257" y="123"/>
                    <a:pt x="277" y="121"/>
                    <a:pt x="296" y="123"/>
                  </a:cubicBezTo>
                  <a:cubicBezTo>
                    <a:pt x="337" y="128"/>
                    <a:pt x="367" y="154"/>
                    <a:pt x="361" y="178"/>
                  </a:cubicBezTo>
                  <a:cubicBezTo>
                    <a:pt x="347" y="236"/>
                    <a:pt x="380" y="224"/>
                    <a:pt x="399" y="226"/>
                  </a:cubicBezTo>
                  <a:cubicBezTo>
                    <a:pt x="402" y="226"/>
                    <a:pt x="405" y="227"/>
                    <a:pt x="407" y="229"/>
                  </a:cubicBezTo>
                  <a:cubicBezTo>
                    <a:pt x="397" y="229"/>
                    <a:pt x="388" y="231"/>
                    <a:pt x="379" y="233"/>
                  </a:cubicBezTo>
                  <a:cubicBezTo>
                    <a:pt x="377" y="234"/>
                    <a:pt x="377" y="234"/>
                    <a:pt x="377" y="234"/>
                  </a:cubicBezTo>
                  <a:cubicBezTo>
                    <a:pt x="361" y="237"/>
                    <a:pt x="346" y="245"/>
                    <a:pt x="332" y="248"/>
                  </a:cubicBezTo>
                  <a:cubicBezTo>
                    <a:pt x="320" y="251"/>
                    <a:pt x="308" y="251"/>
                    <a:pt x="296" y="247"/>
                  </a:cubicBezTo>
                  <a:cubicBezTo>
                    <a:pt x="282" y="244"/>
                    <a:pt x="269" y="237"/>
                    <a:pt x="254" y="234"/>
                  </a:cubicBezTo>
                  <a:close/>
                  <a:moveTo>
                    <a:pt x="285" y="279"/>
                  </a:moveTo>
                  <a:cubicBezTo>
                    <a:pt x="278" y="288"/>
                    <a:pt x="265" y="294"/>
                    <a:pt x="251" y="293"/>
                  </a:cubicBezTo>
                  <a:cubicBezTo>
                    <a:pt x="244" y="293"/>
                    <a:pt x="238" y="291"/>
                    <a:pt x="231" y="287"/>
                  </a:cubicBezTo>
                  <a:cubicBezTo>
                    <a:pt x="212" y="275"/>
                    <a:pt x="207" y="251"/>
                    <a:pt x="214" y="246"/>
                  </a:cubicBezTo>
                  <a:cubicBezTo>
                    <a:pt x="219" y="243"/>
                    <a:pt x="234" y="242"/>
                    <a:pt x="251" y="244"/>
                  </a:cubicBezTo>
                  <a:cubicBezTo>
                    <a:pt x="257" y="245"/>
                    <a:pt x="263" y="246"/>
                    <a:pt x="268" y="248"/>
                  </a:cubicBezTo>
                  <a:cubicBezTo>
                    <a:pt x="291" y="255"/>
                    <a:pt x="297" y="266"/>
                    <a:pt x="285" y="279"/>
                  </a:cubicBezTo>
                  <a:close/>
                  <a:moveTo>
                    <a:pt x="217" y="71"/>
                  </a:moveTo>
                  <a:cubicBezTo>
                    <a:pt x="240" y="50"/>
                    <a:pt x="267" y="38"/>
                    <a:pt x="296" y="34"/>
                  </a:cubicBezTo>
                  <a:cubicBezTo>
                    <a:pt x="331" y="30"/>
                    <a:pt x="368" y="38"/>
                    <a:pt x="399" y="59"/>
                  </a:cubicBezTo>
                  <a:cubicBezTo>
                    <a:pt x="414" y="70"/>
                    <a:pt x="428" y="83"/>
                    <a:pt x="440" y="100"/>
                  </a:cubicBezTo>
                  <a:cubicBezTo>
                    <a:pt x="447" y="110"/>
                    <a:pt x="454" y="122"/>
                    <a:pt x="459" y="136"/>
                  </a:cubicBezTo>
                  <a:cubicBezTo>
                    <a:pt x="465" y="150"/>
                    <a:pt x="470" y="166"/>
                    <a:pt x="473" y="183"/>
                  </a:cubicBezTo>
                  <a:cubicBezTo>
                    <a:pt x="469" y="176"/>
                    <a:pt x="465" y="170"/>
                    <a:pt x="460" y="164"/>
                  </a:cubicBezTo>
                  <a:cubicBezTo>
                    <a:pt x="460" y="163"/>
                    <a:pt x="460" y="163"/>
                    <a:pt x="459" y="162"/>
                  </a:cubicBezTo>
                  <a:cubicBezTo>
                    <a:pt x="456" y="149"/>
                    <a:pt x="448" y="143"/>
                    <a:pt x="440" y="138"/>
                  </a:cubicBezTo>
                  <a:cubicBezTo>
                    <a:pt x="437" y="137"/>
                    <a:pt x="435" y="135"/>
                    <a:pt x="432" y="134"/>
                  </a:cubicBezTo>
                  <a:cubicBezTo>
                    <a:pt x="427" y="129"/>
                    <a:pt x="421" y="125"/>
                    <a:pt x="416" y="121"/>
                  </a:cubicBezTo>
                  <a:cubicBezTo>
                    <a:pt x="413" y="117"/>
                    <a:pt x="412" y="112"/>
                    <a:pt x="412" y="105"/>
                  </a:cubicBezTo>
                  <a:cubicBezTo>
                    <a:pt x="412" y="92"/>
                    <a:pt x="407" y="81"/>
                    <a:pt x="399" y="72"/>
                  </a:cubicBezTo>
                  <a:cubicBezTo>
                    <a:pt x="379" y="51"/>
                    <a:pt x="338" y="42"/>
                    <a:pt x="296" y="55"/>
                  </a:cubicBezTo>
                  <a:cubicBezTo>
                    <a:pt x="269" y="63"/>
                    <a:pt x="241" y="80"/>
                    <a:pt x="217" y="108"/>
                  </a:cubicBezTo>
                  <a:cubicBezTo>
                    <a:pt x="210" y="116"/>
                    <a:pt x="204" y="124"/>
                    <a:pt x="198" y="133"/>
                  </a:cubicBezTo>
                  <a:cubicBezTo>
                    <a:pt x="183" y="147"/>
                    <a:pt x="169" y="163"/>
                    <a:pt x="157" y="183"/>
                  </a:cubicBezTo>
                  <a:cubicBezTo>
                    <a:pt x="166" y="133"/>
                    <a:pt x="188" y="96"/>
                    <a:pt x="217" y="71"/>
                  </a:cubicBezTo>
                  <a:close/>
                  <a:moveTo>
                    <a:pt x="150" y="253"/>
                  </a:moveTo>
                  <a:cubicBezTo>
                    <a:pt x="156" y="224"/>
                    <a:pt x="171" y="219"/>
                    <a:pt x="184" y="245"/>
                  </a:cubicBezTo>
                  <a:cubicBezTo>
                    <a:pt x="189" y="256"/>
                    <a:pt x="192" y="265"/>
                    <a:pt x="193" y="265"/>
                  </a:cubicBezTo>
                  <a:cubicBezTo>
                    <a:pt x="199" y="274"/>
                    <a:pt x="207" y="283"/>
                    <a:pt x="218" y="291"/>
                  </a:cubicBezTo>
                  <a:cubicBezTo>
                    <a:pt x="228" y="299"/>
                    <a:pt x="240" y="303"/>
                    <a:pt x="251" y="303"/>
                  </a:cubicBezTo>
                  <a:cubicBezTo>
                    <a:pt x="263" y="304"/>
                    <a:pt x="274" y="301"/>
                    <a:pt x="284" y="295"/>
                  </a:cubicBezTo>
                  <a:cubicBezTo>
                    <a:pt x="294" y="289"/>
                    <a:pt x="300" y="277"/>
                    <a:pt x="306" y="270"/>
                  </a:cubicBezTo>
                  <a:cubicBezTo>
                    <a:pt x="312" y="262"/>
                    <a:pt x="319" y="262"/>
                    <a:pt x="325" y="270"/>
                  </a:cubicBezTo>
                  <a:cubicBezTo>
                    <a:pt x="330" y="277"/>
                    <a:pt x="336" y="289"/>
                    <a:pt x="347" y="295"/>
                  </a:cubicBezTo>
                  <a:cubicBezTo>
                    <a:pt x="356" y="301"/>
                    <a:pt x="368" y="304"/>
                    <a:pt x="379" y="303"/>
                  </a:cubicBezTo>
                  <a:cubicBezTo>
                    <a:pt x="387" y="303"/>
                    <a:pt x="395" y="301"/>
                    <a:pt x="402" y="297"/>
                  </a:cubicBezTo>
                  <a:cubicBezTo>
                    <a:pt x="406" y="325"/>
                    <a:pt x="424" y="343"/>
                    <a:pt x="440" y="345"/>
                  </a:cubicBezTo>
                  <a:cubicBezTo>
                    <a:pt x="441" y="346"/>
                    <a:pt x="442" y="346"/>
                    <a:pt x="443" y="346"/>
                  </a:cubicBezTo>
                  <a:cubicBezTo>
                    <a:pt x="443" y="346"/>
                    <a:pt x="443" y="347"/>
                    <a:pt x="443" y="347"/>
                  </a:cubicBezTo>
                  <a:cubicBezTo>
                    <a:pt x="442" y="350"/>
                    <a:pt x="441" y="352"/>
                    <a:pt x="440" y="355"/>
                  </a:cubicBezTo>
                  <a:cubicBezTo>
                    <a:pt x="429" y="377"/>
                    <a:pt x="416" y="397"/>
                    <a:pt x="399" y="412"/>
                  </a:cubicBezTo>
                  <a:cubicBezTo>
                    <a:pt x="376" y="433"/>
                    <a:pt x="348" y="446"/>
                    <a:pt x="315" y="446"/>
                  </a:cubicBezTo>
                  <a:cubicBezTo>
                    <a:pt x="308" y="446"/>
                    <a:pt x="302" y="445"/>
                    <a:pt x="296" y="444"/>
                  </a:cubicBezTo>
                  <a:cubicBezTo>
                    <a:pt x="264" y="439"/>
                    <a:pt x="237" y="421"/>
                    <a:pt x="217" y="396"/>
                  </a:cubicBezTo>
                  <a:cubicBezTo>
                    <a:pt x="205" y="382"/>
                    <a:pt x="195" y="365"/>
                    <a:pt x="187" y="347"/>
                  </a:cubicBezTo>
                  <a:cubicBezTo>
                    <a:pt x="157" y="342"/>
                    <a:pt x="142" y="291"/>
                    <a:pt x="150" y="253"/>
                  </a:cubicBezTo>
                  <a:close/>
                  <a:moveTo>
                    <a:pt x="56" y="645"/>
                  </a:moveTo>
                  <a:cubicBezTo>
                    <a:pt x="48" y="645"/>
                    <a:pt x="41" y="638"/>
                    <a:pt x="41" y="629"/>
                  </a:cubicBezTo>
                  <a:cubicBezTo>
                    <a:pt x="41" y="620"/>
                    <a:pt x="48" y="613"/>
                    <a:pt x="56" y="613"/>
                  </a:cubicBezTo>
                  <a:cubicBezTo>
                    <a:pt x="65" y="613"/>
                    <a:pt x="72" y="620"/>
                    <a:pt x="72" y="629"/>
                  </a:cubicBezTo>
                  <a:cubicBezTo>
                    <a:pt x="72" y="638"/>
                    <a:pt x="65" y="645"/>
                    <a:pt x="56" y="645"/>
                  </a:cubicBezTo>
                  <a:close/>
                  <a:moveTo>
                    <a:pt x="131" y="664"/>
                  </a:moveTo>
                  <a:cubicBezTo>
                    <a:pt x="123" y="664"/>
                    <a:pt x="116" y="657"/>
                    <a:pt x="116" y="648"/>
                  </a:cubicBezTo>
                  <a:cubicBezTo>
                    <a:pt x="116" y="639"/>
                    <a:pt x="123" y="631"/>
                    <a:pt x="131" y="631"/>
                  </a:cubicBezTo>
                  <a:cubicBezTo>
                    <a:pt x="140" y="631"/>
                    <a:pt x="147" y="639"/>
                    <a:pt x="147" y="648"/>
                  </a:cubicBezTo>
                  <a:cubicBezTo>
                    <a:pt x="147" y="657"/>
                    <a:pt x="140" y="664"/>
                    <a:pt x="131" y="664"/>
                  </a:cubicBezTo>
                  <a:close/>
                  <a:moveTo>
                    <a:pt x="217" y="670"/>
                  </a:moveTo>
                  <a:cubicBezTo>
                    <a:pt x="208" y="670"/>
                    <a:pt x="201" y="663"/>
                    <a:pt x="201" y="654"/>
                  </a:cubicBezTo>
                  <a:cubicBezTo>
                    <a:pt x="201" y="645"/>
                    <a:pt x="208" y="638"/>
                    <a:pt x="217" y="638"/>
                  </a:cubicBezTo>
                  <a:cubicBezTo>
                    <a:pt x="225" y="638"/>
                    <a:pt x="232" y="645"/>
                    <a:pt x="232" y="654"/>
                  </a:cubicBezTo>
                  <a:cubicBezTo>
                    <a:pt x="232" y="663"/>
                    <a:pt x="225" y="670"/>
                    <a:pt x="217" y="670"/>
                  </a:cubicBezTo>
                  <a:close/>
                  <a:moveTo>
                    <a:pt x="308" y="672"/>
                  </a:moveTo>
                  <a:cubicBezTo>
                    <a:pt x="303" y="672"/>
                    <a:pt x="298" y="669"/>
                    <a:pt x="296" y="665"/>
                  </a:cubicBezTo>
                  <a:cubicBezTo>
                    <a:pt x="294" y="663"/>
                    <a:pt x="292" y="659"/>
                    <a:pt x="292" y="655"/>
                  </a:cubicBezTo>
                  <a:cubicBezTo>
                    <a:pt x="292" y="652"/>
                    <a:pt x="294" y="648"/>
                    <a:pt x="296" y="645"/>
                  </a:cubicBezTo>
                  <a:cubicBezTo>
                    <a:pt x="298" y="642"/>
                    <a:pt x="303" y="639"/>
                    <a:pt x="308" y="639"/>
                  </a:cubicBezTo>
                  <a:cubicBezTo>
                    <a:pt x="316" y="639"/>
                    <a:pt x="323" y="646"/>
                    <a:pt x="323" y="655"/>
                  </a:cubicBezTo>
                  <a:cubicBezTo>
                    <a:pt x="323" y="664"/>
                    <a:pt x="316" y="672"/>
                    <a:pt x="308" y="672"/>
                  </a:cubicBezTo>
                  <a:close/>
                  <a:moveTo>
                    <a:pt x="399" y="670"/>
                  </a:moveTo>
                  <a:cubicBezTo>
                    <a:pt x="390" y="670"/>
                    <a:pt x="383" y="663"/>
                    <a:pt x="383" y="654"/>
                  </a:cubicBezTo>
                  <a:cubicBezTo>
                    <a:pt x="383" y="645"/>
                    <a:pt x="390" y="638"/>
                    <a:pt x="399" y="638"/>
                  </a:cubicBezTo>
                  <a:cubicBezTo>
                    <a:pt x="407" y="638"/>
                    <a:pt x="414" y="645"/>
                    <a:pt x="414" y="654"/>
                  </a:cubicBezTo>
                  <a:cubicBezTo>
                    <a:pt x="414" y="663"/>
                    <a:pt x="407" y="670"/>
                    <a:pt x="399" y="670"/>
                  </a:cubicBezTo>
                  <a:close/>
                  <a:moveTo>
                    <a:pt x="484" y="664"/>
                  </a:moveTo>
                  <a:cubicBezTo>
                    <a:pt x="476" y="664"/>
                    <a:pt x="469" y="657"/>
                    <a:pt x="469" y="648"/>
                  </a:cubicBezTo>
                  <a:cubicBezTo>
                    <a:pt x="469" y="639"/>
                    <a:pt x="476" y="631"/>
                    <a:pt x="484" y="631"/>
                  </a:cubicBezTo>
                  <a:cubicBezTo>
                    <a:pt x="493" y="631"/>
                    <a:pt x="500" y="639"/>
                    <a:pt x="500" y="648"/>
                  </a:cubicBezTo>
                  <a:cubicBezTo>
                    <a:pt x="500" y="657"/>
                    <a:pt x="493" y="664"/>
                    <a:pt x="484" y="664"/>
                  </a:cubicBezTo>
                  <a:close/>
                  <a:moveTo>
                    <a:pt x="559" y="645"/>
                  </a:moveTo>
                  <a:cubicBezTo>
                    <a:pt x="551" y="645"/>
                    <a:pt x="544" y="638"/>
                    <a:pt x="544" y="629"/>
                  </a:cubicBezTo>
                  <a:cubicBezTo>
                    <a:pt x="544" y="620"/>
                    <a:pt x="551" y="613"/>
                    <a:pt x="559" y="613"/>
                  </a:cubicBezTo>
                  <a:cubicBezTo>
                    <a:pt x="568" y="613"/>
                    <a:pt x="575" y="620"/>
                    <a:pt x="575" y="629"/>
                  </a:cubicBezTo>
                  <a:cubicBezTo>
                    <a:pt x="575" y="638"/>
                    <a:pt x="568" y="645"/>
                    <a:pt x="559" y="645"/>
                  </a:cubicBezTo>
                  <a:close/>
                  <a:moveTo>
                    <a:pt x="559" y="595"/>
                  </a:moveTo>
                  <a:cubicBezTo>
                    <a:pt x="543" y="603"/>
                    <a:pt x="517" y="609"/>
                    <a:pt x="484" y="613"/>
                  </a:cubicBezTo>
                  <a:cubicBezTo>
                    <a:pt x="476" y="614"/>
                    <a:pt x="468" y="615"/>
                    <a:pt x="459" y="616"/>
                  </a:cubicBezTo>
                  <a:cubicBezTo>
                    <a:pt x="453" y="616"/>
                    <a:pt x="446" y="617"/>
                    <a:pt x="440" y="617"/>
                  </a:cubicBezTo>
                  <a:cubicBezTo>
                    <a:pt x="427" y="618"/>
                    <a:pt x="413" y="619"/>
                    <a:pt x="399" y="620"/>
                  </a:cubicBezTo>
                  <a:cubicBezTo>
                    <a:pt x="366" y="621"/>
                    <a:pt x="330" y="622"/>
                    <a:pt x="296" y="621"/>
                  </a:cubicBezTo>
                  <a:cubicBezTo>
                    <a:pt x="269" y="621"/>
                    <a:pt x="242" y="620"/>
                    <a:pt x="217" y="618"/>
                  </a:cubicBezTo>
                  <a:cubicBezTo>
                    <a:pt x="185" y="616"/>
                    <a:pt x="156" y="613"/>
                    <a:pt x="131" y="609"/>
                  </a:cubicBezTo>
                  <a:cubicBezTo>
                    <a:pt x="91" y="602"/>
                    <a:pt x="63" y="594"/>
                    <a:pt x="56" y="583"/>
                  </a:cubicBezTo>
                  <a:cubicBezTo>
                    <a:pt x="55" y="580"/>
                    <a:pt x="54" y="578"/>
                    <a:pt x="55" y="575"/>
                  </a:cubicBezTo>
                  <a:cubicBezTo>
                    <a:pt x="56" y="574"/>
                    <a:pt x="56" y="574"/>
                    <a:pt x="56" y="574"/>
                  </a:cubicBezTo>
                  <a:cubicBezTo>
                    <a:pt x="74" y="556"/>
                    <a:pt x="101" y="546"/>
                    <a:pt x="131" y="537"/>
                  </a:cubicBezTo>
                  <a:cubicBezTo>
                    <a:pt x="153" y="530"/>
                    <a:pt x="177" y="524"/>
                    <a:pt x="200" y="516"/>
                  </a:cubicBezTo>
                  <a:cubicBezTo>
                    <a:pt x="206" y="513"/>
                    <a:pt x="212" y="510"/>
                    <a:pt x="217" y="507"/>
                  </a:cubicBezTo>
                  <a:cubicBezTo>
                    <a:pt x="236" y="492"/>
                    <a:pt x="240" y="471"/>
                    <a:pt x="240" y="446"/>
                  </a:cubicBezTo>
                  <a:cubicBezTo>
                    <a:pt x="256" y="457"/>
                    <a:pt x="275" y="464"/>
                    <a:pt x="296" y="467"/>
                  </a:cubicBezTo>
                  <a:cubicBezTo>
                    <a:pt x="302" y="468"/>
                    <a:pt x="308" y="468"/>
                    <a:pt x="315" y="468"/>
                  </a:cubicBezTo>
                  <a:cubicBezTo>
                    <a:pt x="343" y="468"/>
                    <a:pt x="369" y="460"/>
                    <a:pt x="391" y="446"/>
                  </a:cubicBezTo>
                  <a:cubicBezTo>
                    <a:pt x="390" y="462"/>
                    <a:pt x="392" y="478"/>
                    <a:pt x="399" y="490"/>
                  </a:cubicBezTo>
                  <a:cubicBezTo>
                    <a:pt x="405" y="501"/>
                    <a:pt x="415" y="510"/>
                    <a:pt x="431" y="516"/>
                  </a:cubicBezTo>
                  <a:cubicBezTo>
                    <a:pt x="434" y="517"/>
                    <a:pt x="437" y="518"/>
                    <a:pt x="440" y="519"/>
                  </a:cubicBezTo>
                  <a:cubicBezTo>
                    <a:pt x="446" y="521"/>
                    <a:pt x="453" y="523"/>
                    <a:pt x="459" y="525"/>
                  </a:cubicBezTo>
                  <a:cubicBezTo>
                    <a:pt x="468" y="528"/>
                    <a:pt x="476" y="530"/>
                    <a:pt x="484" y="532"/>
                  </a:cubicBezTo>
                  <a:cubicBezTo>
                    <a:pt x="513" y="541"/>
                    <a:pt x="539" y="548"/>
                    <a:pt x="559" y="562"/>
                  </a:cubicBezTo>
                  <a:cubicBezTo>
                    <a:pt x="565" y="566"/>
                    <a:pt x="571" y="570"/>
                    <a:pt x="575" y="575"/>
                  </a:cubicBezTo>
                  <a:cubicBezTo>
                    <a:pt x="577" y="583"/>
                    <a:pt x="571" y="590"/>
                    <a:pt x="559" y="595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50" name="Freeform 34"/>
            <p:cNvSpPr>
              <a:spLocks noEditPoints="1"/>
            </p:cNvSpPr>
            <p:nvPr/>
          </p:nvSpPr>
          <p:spPr bwMode="auto">
            <a:xfrm flipH="1">
              <a:off x="6047001" y="3988980"/>
              <a:ext cx="344196" cy="396903"/>
            </a:xfrm>
            <a:custGeom>
              <a:avLst/>
              <a:gdLst>
                <a:gd name="T0" fmla="*/ 405 w 633"/>
                <a:gd name="T1" fmla="*/ 470 h 730"/>
                <a:gd name="T2" fmla="*/ 483 w 633"/>
                <a:gd name="T3" fmla="*/ 380 h 730"/>
                <a:gd name="T4" fmla="*/ 501 w 633"/>
                <a:gd name="T5" fmla="*/ 293 h 730"/>
                <a:gd name="T6" fmla="*/ 437 w 633"/>
                <a:gd name="T7" fmla="*/ 133 h 730"/>
                <a:gd name="T8" fmla="*/ 316 w 633"/>
                <a:gd name="T9" fmla="*/ 8 h 730"/>
                <a:gd name="T10" fmla="*/ 316 w 633"/>
                <a:gd name="T11" fmla="*/ 40 h 730"/>
                <a:gd name="T12" fmla="*/ 316 w 633"/>
                <a:gd name="T13" fmla="*/ 66 h 730"/>
                <a:gd name="T14" fmla="*/ 237 w 633"/>
                <a:gd name="T15" fmla="*/ 95 h 730"/>
                <a:gd name="T16" fmla="*/ 192 w 633"/>
                <a:gd name="T17" fmla="*/ 135 h 730"/>
                <a:gd name="T18" fmla="*/ 141 w 633"/>
                <a:gd name="T19" fmla="*/ 264 h 730"/>
                <a:gd name="T20" fmla="*/ 133 w 633"/>
                <a:gd name="T21" fmla="*/ 339 h 730"/>
                <a:gd name="T22" fmla="*/ 175 w 633"/>
                <a:gd name="T23" fmla="*/ 399 h 730"/>
                <a:gd name="T24" fmla="*/ 181 w 633"/>
                <a:gd name="T25" fmla="*/ 534 h 730"/>
                <a:gd name="T26" fmla="*/ 24 w 633"/>
                <a:gd name="T27" fmla="*/ 730 h 730"/>
                <a:gd name="T28" fmla="*/ 610 w 633"/>
                <a:gd name="T29" fmla="*/ 730 h 730"/>
                <a:gd name="T30" fmla="*/ 453 w 633"/>
                <a:gd name="T31" fmla="*/ 534 h 730"/>
                <a:gd name="T32" fmla="*/ 156 w 633"/>
                <a:gd name="T33" fmla="*/ 275 h 730"/>
                <a:gd name="T34" fmla="*/ 189 w 633"/>
                <a:gd name="T35" fmla="*/ 335 h 730"/>
                <a:gd name="T36" fmla="*/ 195 w 633"/>
                <a:gd name="T37" fmla="*/ 273 h 730"/>
                <a:gd name="T38" fmla="*/ 211 w 633"/>
                <a:gd name="T39" fmla="*/ 190 h 730"/>
                <a:gd name="T40" fmla="*/ 316 w 633"/>
                <a:gd name="T41" fmla="*/ 195 h 730"/>
                <a:gd name="T42" fmla="*/ 380 w 633"/>
                <a:gd name="T43" fmla="*/ 173 h 730"/>
                <a:gd name="T44" fmla="*/ 424 w 633"/>
                <a:gd name="T45" fmla="*/ 192 h 730"/>
                <a:gd name="T46" fmla="*/ 439 w 633"/>
                <a:gd name="T47" fmla="*/ 273 h 730"/>
                <a:gd name="T48" fmla="*/ 445 w 633"/>
                <a:gd name="T49" fmla="*/ 335 h 730"/>
                <a:gd name="T50" fmla="*/ 477 w 633"/>
                <a:gd name="T51" fmla="*/ 275 h 730"/>
                <a:gd name="T52" fmla="*/ 317 w 633"/>
                <a:gd name="T53" fmla="*/ 482 h 730"/>
                <a:gd name="T54" fmla="*/ 189 w 633"/>
                <a:gd name="T55" fmla="*/ 384 h 730"/>
                <a:gd name="T56" fmla="*/ 316 w 633"/>
                <a:gd name="T57" fmla="*/ 503 h 730"/>
                <a:gd name="T58" fmla="*/ 387 w 633"/>
                <a:gd name="T59" fmla="*/ 483 h 730"/>
                <a:gd name="T60" fmla="*/ 319 w 633"/>
                <a:gd name="T61" fmla="*/ 630 h 730"/>
                <a:gd name="T62" fmla="*/ 224 w 633"/>
                <a:gd name="T63" fmla="*/ 525 h 730"/>
                <a:gd name="T64" fmla="*/ 403 w 633"/>
                <a:gd name="T65" fmla="*/ 669 h 730"/>
                <a:gd name="T66" fmla="*/ 318 w 633"/>
                <a:gd name="T67" fmla="*/ 687 h 730"/>
                <a:gd name="T68" fmla="*/ 272 w 633"/>
                <a:gd name="T69" fmla="*/ 626 h 730"/>
                <a:gd name="T70" fmla="*/ 172 w 633"/>
                <a:gd name="T71" fmla="*/ 556 h 730"/>
                <a:gd name="T72" fmla="*/ 214 w 633"/>
                <a:gd name="T73" fmla="*/ 538 h 730"/>
                <a:gd name="T74" fmla="*/ 319 w 633"/>
                <a:gd name="T75" fmla="*/ 655 h 730"/>
                <a:gd name="T76" fmla="*/ 459 w 633"/>
                <a:gd name="T77" fmla="*/ 558 h 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33" h="730">
                  <a:moveTo>
                    <a:pt x="453" y="534"/>
                  </a:moveTo>
                  <a:cubicBezTo>
                    <a:pt x="420" y="520"/>
                    <a:pt x="408" y="498"/>
                    <a:pt x="405" y="470"/>
                  </a:cubicBezTo>
                  <a:cubicBezTo>
                    <a:pt x="427" y="452"/>
                    <a:pt x="445" y="427"/>
                    <a:pt x="458" y="399"/>
                  </a:cubicBezTo>
                  <a:cubicBezTo>
                    <a:pt x="468" y="395"/>
                    <a:pt x="476" y="389"/>
                    <a:pt x="483" y="380"/>
                  </a:cubicBezTo>
                  <a:cubicBezTo>
                    <a:pt x="491" y="369"/>
                    <a:pt x="497" y="355"/>
                    <a:pt x="500" y="339"/>
                  </a:cubicBezTo>
                  <a:cubicBezTo>
                    <a:pt x="503" y="324"/>
                    <a:pt x="504" y="308"/>
                    <a:pt x="501" y="293"/>
                  </a:cubicBezTo>
                  <a:cubicBezTo>
                    <a:pt x="500" y="282"/>
                    <a:pt x="497" y="272"/>
                    <a:pt x="492" y="263"/>
                  </a:cubicBezTo>
                  <a:cubicBezTo>
                    <a:pt x="486" y="212"/>
                    <a:pt x="466" y="165"/>
                    <a:pt x="437" y="133"/>
                  </a:cubicBezTo>
                  <a:cubicBezTo>
                    <a:pt x="431" y="125"/>
                    <a:pt x="424" y="118"/>
                    <a:pt x="417" y="112"/>
                  </a:cubicBezTo>
                  <a:cubicBezTo>
                    <a:pt x="439" y="56"/>
                    <a:pt x="386" y="0"/>
                    <a:pt x="316" y="8"/>
                  </a:cubicBezTo>
                  <a:cubicBezTo>
                    <a:pt x="307" y="9"/>
                    <a:pt x="297" y="11"/>
                    <a:pt x="288" y="14"/>
                  </a:cubicBezTo>
                  <a:cubicBezTo>
                    <a:pt x="300" y="20"/>
                    <a:pt x="310" y="30"/>
                    <a:pt x="316" y="40"/>
                  </a:cubicBezTo>
                  <a:cubicBezTo>
                    <a:pt x="320" y="49"/>
                    <a:pt x="321" y="58"/>
                    <a:pt x="316" y="68"/>
                  </a:cubicBezTo>
                  <a:cubicBezTo>
                    <a:pt x="316" y="67"/>
                    <a:pt x="316" y="67"/>
                    <a:pt x="316" y="66"/>
                  </a:cubicBezTo>
                  <a:cubicBezTo>
                    <a:pt x="291" y="0"/>
                    <a:pt x="212" y="20"/>
                    <a:pt x="211" y="42"/>
                  </a:cubicBezTo>
                  <a:cubicBezTo>
                    <a:pt x="231" y="57"/>
                    <a:pt x="237" y="71"/>
                    <a:pt x="237" y="95"/>
                  </a:cubicBezTo>
                  <a:cubicBezTo>
                    <a:pt x="214" y="95"/>
                    <a:pt x="206" y="79"/>
                    <a:pt x="197" y="56"/>
                  </a:cubicBezTo>
                  <a:cubicBezTo>
                    <a:pt x="185" y="82"/>
                    <a:pt x="184" y="110"/>
                    <a:pt x="192" y="135"/>
                  </a:cubicBezTo>
                  <a:cubicBezTo>
                    <a:pt x="164" y="167"/>
                    <a:pt x="144" y="210"/>
                    <a:pt x="141" y="254"/>
                  </a:cubicBezTo>
                  <a:cubicBezTo>
                    <a:pt x="141" y="258"/>
                    <a:pt x="141" y="261"/>
                    <a:pt x="141" y="264"/>
                  </a:cubicBezTo>
                  <a:cubicBezTo>
                    <a:pt x="137" y="273"/>
                    <a:pt x="134" y="283"/>
                    <a:pt x="132" y="293"/>
                  </a:cubicBezTo>
                  <a:cubicBezTo>
                    <a:pt x="130" y="308"/>
                    <a:pt x="130" y="324"/>
                    <a:pt x="133" y="339"/>
                  </a:cubicBezTo>
                  <a:cubicBezTo>
                    <a:pt x="136" y="355"/>
                    <a:pt x="142" y="369"/>
                    <a:pt x="151" y="380"/>
                  </a:cubicBezTo>
                  <a:cubicBezTo>
                    <a:pt x="157" y="389"/>
                    <a:pt x="166" y="395"/>
                    <a:pt x="175" y="399"/>
                  </a:cubicBezTo>
                  <a:cubicBezTo>
                    <a:pt x="188" y="427"/>
                    <a:pt x="206" y="452"/>
                    <a:pt x="228" y="470"/>
                  </a:cubicBezTo>
                  <a:cubicBezTo>
                    <a:pt x="225" y="498"/>
                    <a:pt x="214" y="520"/>
                    <a:pt x="181" y="534"/>
                  </a:cubicBezTo>
                  <a:cubicBezTo>
                    <a:pt x="106" y="565"/>
                    <a:pt x="0" y="574"/>
                    <a:pt x="3" y="668"/>
                  </a:cubicBezTo>
                  <a:cubicBezTo>
                    <a:pt x="3" y="688"/>
                    <a:pt x="11" y="709"/>
                    <a:pt x="24" y="730"/>
                  </a:cubicBezTo>
                  <a:cubicBezTo>
                    <a:pt x="316" y="730"/>
                    <a:pt x="316" y="730"/>
                    <a:pt x="316" y="730"/>
                  </a:cubicBezTo>
                  <a:cubicBezTo>
                    <a:pt x="610" y="730"/>
                    <a:pt x="610" y="730"/>
                    <a:pt x="610" y="730"/>
                  </a:cubicBezTo>
                  <a:cubicBezTo>
                    <a:pt x="622" y="709"/>
                    <a:pt x="630" y="688"/>
                    <a:pt x="631" y="668"/>
                  </a:cubicBezTo>
                  <a:cubicBezTo>
                    <a:pt x="633" y="574"/>
                    <a:pt x="528" y="565"/>
                    <a:pt x="453" y="534"/>
                  </a:cubicBezTo>
                  <a:close/>
                  <a:moveTo>
                    <a:pt x="189" y="384"/>
                  </a:moveTo>
                  <a:cubicBezTo>
                    <a:pt x="154" y="378"/>
                    <a:pt x="140" y="313"/>
                    <a:pt x="156" y="275"/>
                  </a:cubicBezTo>
                  <a:cubicBezTo>
                    <a:pt x="157" y="275"/>
                    <a:pt x="158" y="274"/>
                    <a:pt x="158" y="274"/>
                  </a:cubicBezTo>
                  <a:cubicBezTo>
                    <a:pt x="182" y="259"/>
                    <a:pt x="189" y="329"/>
                    <a:pt x="189" y="335"/>
                  </a:cubicBezTo>
                  <a:cubicBezTo>
                    <a:pt x="189" y="360"/>
                    <a:pt x="216" y="369"/>
                    <a:pt x="210" y="352"/>
                  </a:cubicBezTo>
                  <a:cubicBezTo>
                    <a:pt x="204" y="334"/>
                    <a:pt x="196" y="307"/>
                    <a:pt x="195" y="273"/>
                  </a:cubicBezTo>
                  <a:cubicBezTo>
                    <a:pt x="195" y="272"/>
                    <a:pt x="195" y="272"/>
                    <a:pt x="195" y="271"/>
                  </a:cubicBezTo>
                  <a:cubicBezTo>
                    <a:pt x="194" y="245"/>
                    <a:pt x="200" y="216"/>
                    <a:pt x="211" y="190"/>
                  </a:cubicBezTo>
                  <a:cubicBezTo>
                    <a:pt x="215" y="185"/>
                    <a:pt x="218" y="180"/>
                    <a:pt x="223" y="177"/>
                  </a:cubicBezTo>
                  <a:cubicBezTo>
                    <a:pt x="244" y="194"/>
                    <a:pt x="275" y="202"/>
                    <a:pt x="316" y="195"/>
                  </a:cubicBezTo>
                  <a:cubicBezTo>
                    <a:pt x="335" y="191"/>
                    <a:pt x="356" y="185"/>
                    <a:pt x="379" y="174"/>
                  </a:cubicBezTo>
                  <a:cubicBezTo>
                    <a:pt x="380" y="174"/>
                    <a:pt x="380" y="173"/>
                    <a:pt x="380" y="173"/>
                  </a:cubicBezTo>
                  <a:cubicBezTo>
                    <a:pt x="405" y="167"/>
                    <a:pt x="412" y="175"/>
                    <a:pt x="423" y="191"/>
                  </a:cubicBezTo>
                  <a:cubicBezTo>
                    <a:pt x="423" y="191"/>
                    <a:pt x="423" y="191"/>
                    <a:pt x="424" y="192"/>
                  </a:cubicBezTo>
                  <a:cubicBezTo>
                    <a:pt x="434" y="216"/>
                    <a:pt x="440" y="243"/>
                    <a:pt x="440" y="269"/>
                  </a:cubicBezTo>
                  <a:cubicBezTo>
                    <a:pt x="439" y="270"/>
                    <a:pt x="439" y="272"/>
                    <a:pt x="439" y="273"/>
                  </a:cubicBezTo>
                  <a:cubicBezTo>
                    <a:pt x="438" y="307"/>
                    <a:pt x="430" y="334"/>
                    <a:pt x="424" y="352"/>
                  </a:cubicBezTo>
                  <a:cubicBezTo>
                    <a:pt x="418" y="369"/>
                    <a:pt x="445" y="360"/>
                    <a:pt x="445" y="335"/>
                  </a:cubicBezTo>
                  <a:cubicBezTo>
                    <a:pt x="445" y="329"/>
                    <a:pt x="452" y="259"/>
                    <a:pt x="476" y="274"/>
                  </a:cubicBezTo>
                  <a:cubicBezTo>
                    <a:pt x="476" y="274"/>
                    <a:pt x="477" y="274"/>
                    <a:pt x="477" y="275"/>
                  </a:cubicBezTo>
                  <a:cubicBezTo>
                    <a:pt x="494" y="313"/>
                    <a:pt x="480" y="378"/>
                    <a:pt x="445" y="384"/>
                  </a:cubicBezTo>
                  <a:cubicBezTo>
                    <a:pt x="421" y="440"/>
                    <a:pt x="377" y="482"/>
                    <a:pt x="317" y="482"/>
                  </a:cubicBezTo>
                  <a:cubicBezTo>
                    <a:pt x="316" y="482"/>
                    <a:pt x="316" y="482"/>
                    <a:pt x="316" y="482"/>
                  </a:cubicBezTo>
                  <a:cubicBezTo>
                    <a:pt x="256" y="482"/>
                    <a:pt x="213" y="440"/>
                    <a:pt x="189" y="384"/>
                  </a:cubicBezTo>
                  <a:close/>
                  <a:moveTo>
                    <a:pt x="249" y="484"/>
                  </a:moveTo>
                  <a:cubicBezTo>
                    <a:pt x="268" y="496"/>
                    <a:pt x="291" y="502"/>
                    <a:pt x="316" y="503"/>
                  </a:cubicBezTo>
                  <a:cubicBezTo>
                    <a:pt x="317" y="503"/>
                    <a:pt x="317" y="503"/>
                    <a:pt x="317" y="503"/>
                  </a:cubicBezTo>
                  <a:cubicBezTo>
                    <a:pt x="343" y="503"/>
                    <a:pt x="366" y="496"/>
                    <a:pt x="387" y="483"/>
                  </a:cubicBezTo>
                  <a:cubicBezTo>
                    <a:pt x="391" y="500"/>
                    <a:pt x="401" y="518"/>
                    <a:pt x="414" y="532"/>
                  </a:cubicBezTo>
                  <a:cubicBezTo>
                    <a:pt x="374" y="581"/>
                    <a:pt x="346" y="601"/>
                    <a:pt x="319" y="630"/>
                  </a:cubicBezTo>
                  <a:cubicBezTo>
                    <a:pt x="318" y="629"/>
                    <a:pt x="317" y="629"/>
                    <a:pt x="316" y="628"/>
                  </a:cubicBezTo>
                  <a:cubicBezTo>
                    <a:pt x="292" y="612"/>
                    <a:pt x="262" y="579"/>
                    <a:pt x="224" y="525"/>
                  </a:cubicBezTo>
                  <a:cubicBezTo>
                    <a:pt x="235" y="513"/>
                    <a:pt x="244" y="498"/>
                    <a:pt x="249" y="484"/>
                  </a:cubicBezTo>
                  <a:close/>
                  <a:moveTo>
                    <a:pt x="403" y="669"/>
                  </a:moveTo>
                  <a:cubicBezTo>
                    <a:pt x="391" y="655"/>
                    <a:pt x="383" y="631"/>
                    <a:pt x="362" y="619"/>
                  </a:cubicBezTo>
                  <a:cubicBezTo>
                    <a:pt x="344" y="631"/>
                    <a:pt x="321" y="669"/>
                    <a:pt x="318" y="687"/>
                  </a:cubicBezTo>
                  <a:cubicBezTo>
                    <a:pt x="318" y="684"/>
                    <a:pt x="317" y="680"/>
                    <a:pt x="316" y="677"/>
                  </a:cubicBezTo>
                  <a:cubicBezTo>
                    <a:pt x="308" y="654"/>
                    <a:pt x="281" y="635"/>
                    <a:pt x="272" y="626"/>
                  </a:cubicBezTo>
                  <a:cubicBezTo>
                    <a:pt x="252" y="635"/>
                    <a:pt x="246" y="653"/>
                    <a:pt x="233" y="670"/>
                  </a:cubicBezTo>
                  <a:cubicBezTo>
                    <a:pt x="220" y="653"/>
                    <a:pt x="183" y="602"/>
                    <a:pt x="172" y="556"/>
                  </a:cubicBezTo>
                  <a:cubicBezTo>
                    <a:pt x="187" y="553"/>
                    <a:pt x="201" y="545"/>
                    <a:pt x="213" y="535"/>
                  </a:cubicBezTo>
                  <a:cubicBezTo>
                    <a:pt x="213" y="536"/>
                    <a:pt x="214" y="537"/>
                    <a:pt x="214" y="538"/>
                  </a:cubicBezTo>
                  <a:cubicBezTo>
                    <a:pt x="240" y="574"/>
                    <a:pt x="285" y="626"/>
                    <a:pt x="316" y="652"/>
                  </a:cubicBezTo>
                  <a:cubicBezTo>
                    <a:pt x="317" y="653"/>
                    <a:pt x="318" y="654"/>
                    <a:pt x="319" y="655"/>
                  </a:cubicBezTo>
                  <a:cubicBezTo>
                    <a:pt x="351" y="612"/>
                    <a:pt x="388" y="581"/>
                    <a:pt x="425" y="541"/>
                  </a:cubicBezTo>
                  <a:cubicBezTo>
                    <a:pt x="435" y="549"/>
                    <a:pt x="446" y="555"/>
                    <a:pt x="459" y="558"/>
                  </a:cubicBezTo>
                  <a:cubicBezTo>
                    <a:pt x="446" y="592"/>
                    <a:pt x="425" y="648"/>
                    <a:pt x="403" y="669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80" name="Rectangle 15"/>
          <p:cNvSpPr/>
          <p:nvPr/>
        </p:nvSpPr>
        <p:spPr>
          <a:xfrm>
            <a:off x="378362" y="5283742"/>
            <a:ext cx="5731035" cy="480116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defTabSz="914082">
              <a:spcBef>
                <a:spcPct val="0"/>
              </a:spcBef>
            </a:pPr>
            <a:r>
              <a:rPr lang="en-US" altLang="ko-KR" sz="1600" b="1" noProof="1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Lato Light" panose="020F0402020204030203" pitchFamily="34" charset="0"/>
              </a:rPr>
              <a:t>Supply by </a:t>
            </a:r>
            <a:r>
              <a:rPr lang="en-US" altLang="ko-KR" sz="1600" b="1" noProof="1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Lato Light" panose="020F0402020204030203" pitchFamily="34" charset="0"/>
              </a:rPr>
              <a:t>SKD </a:t>
            </a:r>
            <a:r>
              <a:rPr lang="en-US" altLang="ko-KR" sz="1600" b="1" noProof="1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Lato Light" panose="020F0402020204030203" pitchFamily="34" charset="0"/>
              </a:rPr>
              <a:t>to overseas </a:t>
            </a:r>
            <a:r>
              <a:rPr lang="en-US" altLang="ko-KR" sz="1600" b="1" noProof="1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Lato Light" panose="020F0402020204030203" pitchFamily="34" charset="0"/>
              </a:rPr>
              <a:t>3 distributors (30,000pca / Mon)</a:t>
            </a:r>
            <a:endParaRPr lang="en-US" sz="1600" b="1" noProof="1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Lato Light" panose="020F0402020204030203" pitchFamily="34" charset="0"/>
            </a:endParaRPr>
          </a:p>
        </p:txBody>
      </p:sp>
      <p:sp>
        <p:nvSpPr>
          <p:cNvPr id="112" name="Rectangle 7366"/>
          <p:cNvSpPr/>
          <p:nvPr/>
        </p:nvSpPr>
        <p:spPr>
          <a:xfrm>
            <a:off x="382039" y="4746143"/>
            <a:ext cx="4045908" cy="548576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defTabSz="914082">
              <a:spcBef>
                <a:spcPct val="0"/>
              </a:spcBef>
            </a:pPr>
            <a:r>
              <a:rPr lang="en-US" altLang="ko-KR" sz="2400" dirty="0" smtClean="0">
                <a:solidFill>
                  <a:schemeClr val="bg1"/>
                </a:solidFill>
              </a:rPr>
              <a:t>Over </a:t>
            </a:r>
            <a:r>
              <a:rPr lang="en-US" altLang="ko-KR" sz="2400" dirty="0">
                <a:solidFill>
                  <a:schemeClr val="bg1"/>
                </a:solidFill>
              </a:rPr>
              <a:t>16 domestic distributors</a:t>
            </a:r>
            <a:endParaRPr lang="en-US" sz="2400" b="1" noProof="1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Lato Light" panose="020F0402020204030203" pitchFamily="34" charset="0"/>
            </a:endParaRPr>
          </a:p>
        </p:txBody>
      </p:sp>
      <p:sp>
        <p:nvSpPr>
          <p:cNvPr id="113" name="자유형 112"/>
          <p:cNvSpPr/>
          <p:nvPr/>
        </p:nvSpPr>
        <p:spPr>
          <a:xfrm rot="7346998">
            <a:off x="6309769" y="3020800"/>
            <a:ext cx="1022623" cy="1214821"/>
          </a:xfrm>
          <a:custGeom>
            <a:avLst/>
            <a:gdLst>
              <a:gd name="connsiteX0" fmla="*/ 246628 w 1022623"/>
              <a:gd name="connsiteY0" fmla="*/ 1165167 h 1214821"/>
              <a:gd name="connsiteX1" fmla="*/ 16738 w 1022623"/>
              <a:gd name="connsiteY1" fmla="*/ 803616 h 1214821"/>
              <a:gd name="connsiteX2" fmla="*/ 49654 w 1022623"/>
              <a:gd name="connsiteY2" fmla="*/ 655752 h 1214821"/>
              <a:gd name="connsiteX3" fmla="*/ 597908 w 1022623"/>
              <a:gd name="connsiteY3" fmla="*/ 307149 h 1214821"/>
              <a:gd name="connsiteX4" fmla="*/ 684903 w 1022623"/>
              <a:gd name="connsiteY4" fmla="*/ 0 h 1214821"/>
              <a:gd name="connsiteX5" fmla="*/ 775687 w 1022623"/>
              <a:gd name="connsiteY5" fmla="*/ 320527 h 1214821"/>
              <a:gd name="connsiteX6" fmla="*/ 775996 w 1022623"/>
              <a:gd name="connsiteY6" fmla="*/ 320848 h 1214821"/>
              <a:gd name="connsiteX7" fmla="*/ 1005885 w 1022623"/>
              <a:gd name="connsiteY7" fmla="*/ 682398 h 1214821"/>
              <a:gd name="connsiteX8" fmla="*/ 972969 w 1022623"/>
              <a:gd name="connsiteY8" fmla="*/ 830262 h 1214821"/>
              <a:gd name="connsiteX9" fmla="*/ 394492 w 1022623"/>
              <a:gd name="connsiteY9" fmla="*/ 1198083 h 1214821"/>
              <a:gd name="connsiteX10" fmla="*/ 246628 w 1022623"/>
              <a:gd name="connsiteY10" fmla="*/ 1165167 h 12148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22623" h="1214821">
                <a:moveTo>
                  <a:pt x="246628" y="1165167"/>
                </a:moveTo>
                <a:lnTo>
                  <a:pt x="16738" y="803616"/>
                </a:lnTo>
                <a:cubicBezTo>
                  <a:pt x="-15004" y="753695"/>
                  <a:pt x="-267" y="687494"/>
                  <a:pt x="49654" y="655752"/>
                </a:cubicBezTo>
                <a:lnTo>
                  <a:pt x="597908" y="307149"/>
                </a:lnTo>
                <a:lnTo>
                  <a:pt x="684903" y="0"/>
                </a:lnTo>
                <a:lnTo>
                  <a:pt x="775687" y="320527"/>
                </a:lnTo>
                <a:lnTo>
                  <a:pt x="775996" y="320848"/>
                </a:lnTo>
                <a:lnTo>
                  <a:pt x="1005885" y="682398"/>
                </a:lnTo>
                <a:cubicBezTo>
                  <a:pt x="1037627" y="732319"/>
                  <a:pt x="1022890" y="798520"/>
                  <a:pt x="972969" y="830262"/>
                </a:cubicBezTo>
                <a:lnTo>
                  <a:pt x="394492" y="1198083"/>
                </a:lnTo>
                <a:cubicBezTo>
                  <a:pt x="344571" y="1229825"/>
                  <a:pt x="278370" y="1215088"/>
                  <a:pt x="246628" y="1165167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rgbClr val="0E4CA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3" name="Freeform 50"/>
          <p:cNvSpPr/>
          <p:nvPr/>
        </p:nvSpPr>
        <p:spPr>
          <a:xfrm rot="10800000">
            <a:off x="7175628" y="2554697"/>
            <a:ext cx="619121" cy="680931"/>
          </a:xfrm>
          <a:custGeom>
            <a:avLst/>
            <a:gdLst>
              <a:gd name="connsiteX0" fmla="*/ 829340 w 1658680"/>
              <a:gd name="connsiteY0" fmla="*/ 1824273 h 1824273"/>
              <a:gd name="connsiteX1" fmla="*/ 0 w 1658680"/>
              <a:gd name="connsiteY1" fmla="*/ 994933 h 1824273"/>
              <a:gd name="connsiteX2" fmla="*/ 506524 w 1658680"/>
              <a:gd name="connsiteY2" fmla="*/ 230767 h 1824273"/>
              <a:gd name="connsiteX3" fmla="*/ 614520 w 1658680"/>
              <a:gd name="connsiteY3" fmla="*/ 197243 h 1824273"/>
              <a:gd name="connsiteX4" fmla="*/ 829339 w 1658680"/>
              <a:gd name="connsiteY4" fmla="*/ 0 h 1824273"/>
              <a:gd name="connsiteX5" fmla="*/ 1044157 w 1658680"/>
              <a:gd name="connsiteY5" fmla="*/ 197242 h 1824273"/>
              <a:gd name="connsiteX6" fmla="*/ 1152157 w 1658680"/>
              <a:gd name="connsiteY6" fmla="*/ 230767 h 1824273"/>
              <a:gd name="connsiteX7" fmla="*/ 1658680 w 1658680"/>
              <a:gd name="connsiteY7" fmla="*/ 994933 h 1824273"/>
              <a:gd name="connsiteX8" fmla="*/ 829340 w 1658680"/>
              <a:gd name="connsiteY8" fmla="*/ 1824273 h 1824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58680" h="1824273">
                <a:moveTo>
                  <a:pt x="829340" y="1824273"/>
                </a:moveTo>
                <a:cubicBezTo>
                  <a:pt x="371308" y="1824273"/>
                  <a:pt x="0" y="1452965"/>
                  <a:pt x="0" y="994933"/>
                </a:cubicBezTo>
                <a:cubicBezTo>
                  <a:pt x="0" y="651409"/>
                  <a:pt x="208861" y="356667"/>
                  <a:pt x="506524" y="230767"/>
                </a:cubicBezTo>
                <a:lnTo>
                  <a:pt x="614520" y="197243"/>
                </a:lnTo>
                <a:lnTo>
                  <a:pt x="829339" y="0"/>
                </a:lnTo>
                <a:lnTo>
                  <a:pt x="1044157" y="197242"/>
                </a:lnTo>
                <a:lnTo>
                  <a:pt x="1152157" y="230767"/>
                </a:lnTo>
                <a:cubicBezTo>
                  <a:pt x="1449819" y="356667"/>
                  <a:pt x="1658680" y="651409"/>
                  <a:pt x="1658680" y="994933"/>
                </a:cubicBezTo>
                <a:cubicBezTo>
                  <a:pt x="1658680" y="1452965"/>
                  <a:pt x="1287372" y="1824273"/>
                  <a:pt x="829340" y="1824273"/>
                </a:cubicBezTo>
                <a:close/>
              </a:path>
            </a:pathLst>
          </a:custGeom>
          <a:solidFill>
            <a:srgbClr val="0070C0"/>
          </a:solidFill>
          <a:ln w="3175" cap="flat" cmpd="sng" algn="ctr">
            <a:solidFill>
              <a:srgbClr val="0070C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4" name="Freeform 6"/>
          <p:cNvSpPr>
            <a:spLocks noEditPoints="1"/>
          </p:cNvSpPr>
          <p:nvPr/>
        </p:nvSpPr>
        <p:spPr bwMode="auto">
          <a:xfrm flipH="1">
            <a:off x="7315055" y="2667176"/>
            <a:ext cx="369083" cy="393341"/>
          </a:xfrm>
          <a:custGeom>
            <a:avLst/>
            <a:gdLst>
              <a:gd name="T0" fmla="*/ 743 w 957"/>
              <a:gd name="T1" fmla="*/ 313 h 1020"/>
              <a:gd name="T2" fmla="*/ 756 w 957"/>
              <a:gd name="T3" fmla="*/ 428 h 1020"/>
              <a:gd name="T4" fmla="*/ 704 w 957"/>
              <a:gd name="T5" fmla="*/ 513 h 1020"/>
              <a:gd name="T6" fmla="*/ 724 w 957"/>
              <a:gd name="T7" fmla="*/ 341 h 1020"/>
              <a:gd name="T8" fmla="*/ 704 w 957"/>
              <a:gd name="T9" fmla="*/ 152 h 1020"/>
              <a:gd name="T10" fmla="*/ 953 w 957"/>
              <a:gd name="T11" fmla="*/ 925 h 1020"/>
              <a:gd name="T12" fmla="*/ 704 w 957"/>
              <a:gd name="T13" fmla="*/ 1020 h 1020"/>
              <a:gd name="T14" fmla="*/ 478 w 957"/>
              <a:gd name="T15" fmla="*/ 16 h 1020"/>
              <a:gd name="T16" fmla="*/ 704 w 957"/>
              <a:gd name="T17" fmla="*/ 308 h 1020"/>
              <a:gd name="T18" fmla="*/ 679 w 957"/>
              <a:gd name="T19" fmla="*/ 494 h 1020"/>
              <a:gd name="T20" fmla="*/ 704 w 957"/>
              <a:gd name="T21" fmla="*/ 513 h 1020"/>
              <a:gd name="T22" fmla="*/ 665 w 957"/>
              <a:gd name="T23" fmla="*/ 566 h 1020"/>
              <a:gd name="T24" fmla="*/ 684 w 957"/>
              <a:gd name="T25" fmla="*/ 723 h 1020"/>
              <a:gd name="T26" fmla="*/ 704 w 957"/>
              <a:gd name="T27" fmla="*/ 1020 h 1020"/>
              <a:gd name="T28" fmla="*/ 478 w 957"/>
              <a:gd name="T29" fmla="*/ 984 h 1020"/>
              <a:gd name="T30" fmla="*/ 493 w 957"/>
              <a:gd name="T31" fmla="*/ 969 h 1020"/>
              <a:gd name="T32" fmla="*/ 478 w 957"/>
              <a:gd name="T33" fmla="*/ 955 h 1020"/>
              <a:gd name="T34" fmla="*/ 480 w 957"/>
              <a:gd name="T35" fmla="*/ 945 h 1020"/>
              <a:gd name="T36" fmla="*/ 480 w 957"/>
              <a:gd name="T37" fmla="*/ 916 h 1020"/>
              <a:gd name="T38" fmla="*/ 478 w 957"/>
              <a:gd name="T39" fmla="*/ 901 h 1020"/>
              <a:gd name="T40" fmla="*/ 589 w 957"/>
              <a:gd name="T41" fmla="*/ 663 h 1020"/>
              <a:gd name="T42" fmla="*/ 479 w 957"/>
              <a:gd name="T43" fmla="*/ 709 h 1020"/>
              <a:gd name="T44" fmla="*/ 478 w 957"/>
              <a:gd name="T45" fmla="*/ 613 h 1020"/>
              <a:gd name="T46" fmla="*/ 519 w 957"/>
              <a:gd name="T47" fmla="*/ 628 h 1020"/>
              <a:gd name="T48" fmla="*/ 478 w 957"/>
              <a:gd name="T49" fmla="*/ 512 h 1020"/>
              <a:gd name="T50" fmla="*/ 587 w 957"/>
              <a:gd name="T51" fmla="*/ 502 h 1020"/>
              <a:gd name="T52" fmla="*/ 664 w 957"/>
              <a:gd name="T53" fmla="*/ 319 h 1020"/>
              <a:gd name="T54" fmla="*/ 478 w 957"/>
              <a:gd name="T55" fmla="*/ 16 h 1020"/>
              <a:gd name="T56" fmla="*/ 395 w 957"/>
              <a:gd name="T57" fmla="*/ 35 h 1020"/>
              <a:gd name="T58" fmla="*/ 478 w 957"/>
              <a:gd name="T59" fmla="*/ 16 h 1020"/>
              <a:gd name="T60" fmla="*/ 425 w 957"/>
              <a:gd name="T61" fmla="*/ 204 h 1020"/>
              <a:gd name="T62" fmla="*/ 294 w 957"/>
              <a:gd name="T63" fmla="*/ 284 h 1020"/>
              <a:gd name="T64" fmla="*/ 362 w 957"/>
              <a:gd name="T65" fmla="*/ 506 h 1020"/>
              <a:gd name="T66" fmla="*/ 477 w 957"/>
              <a:gd name="T67" fmla="*/ 478 h 1020"/>
              <a:gd name="T68" fmla="*/ 478 w 957"/>
              <a:gd name="T69" fmla="*/ 512 h 1020"/>
              <a:gd name="T70" fmla="*/ 438 w 957"/>
              <a:gd name="T71" fmla="*/ 628 h 1020"/>
              <a:gd name="T72" fmla="*/ 478 w 957"/>
              <a:gd name="T73" fmla="*/ 709 h 1020"/>
              <a:gd name="T74" fmla="*/ 370 w 957"/>
              <a:gd name="T75" fmla="*/ 665 h 1020"/>
              <a:gd name="T76" fmla="*/ 478 w 957"/>
              <a:gd name="T77" fmla="*/ 901 h 1020"/>
              <a:gd name="T78" fmla="*/ 478 w 957"/>
              <a:gd name="T79" fmla="*/ 916 h 1020"/>
              <a:gd name="T80" fmla="*/ 478 w 957"/>
              <a:gd name="T81" fmla="*/ 945 h 1020"/>
              <a:gd name="T82" fmla="*/ 466 w 957"/>
              <a:gd name="T83" fmla="*/ 969 h 1020"/>
              <a:gd name="T84" fmla="*/ 478 w 957"/>
              <a:gd name="T85" fmla="*/ 1020 h 1020"/>
              <a:gd name="T86" fmla="*/ 253 w 957"/>
              <a:gd name="T87" fmla="*/ 730 h 1020"/>
              <a:gd name="T88" fmla="*/ 342 w 957"/>
              <a:gd name="T89" fmla="*/ 640 h 1020"/>
              <a:gd name="T90" fmla="*/ 265 w 957"/>
              <a:gd name="T91" fmla="*/ 519 h 1020"/>
              <a:gd name="T92" fmla="*/ 253 w 957"/>
              <a:gd name="T93" fmla="*/ 477 h 1020"/>
              <a:gd name="T94" fmla="*/ 276 w 957"/>
              <a:gd name="T95" fmla="*/ 341 h 1020"/>
              <a:gd name="T96" fmla="*/ 253 w 957"/>
              <a:gd name="T97" fmla="*/ 143 h 1020"/>
              <a:gd name="T98" fmla="*/ 214 w 957"/>
              <a:gd name="T99" fmla="*/ 313 h 1020"/>
              <a:gd name="T100" fmla="*/ 253 w 957"/>
              <a:gd name="T101" fmla="*/ 310 h 1020"/>
              <a:gd name="T102" fmla="*/ 253 w 957"/>
              <a:gd name="T103" fmla="*/ 477 h 1020"/>
              <a:gd name="T104" fmla="*/ 227 w 957"/>
              <a:gd name="T105" fmla="*/ 490 h 1020"/>
              <a:gd name="T106" fmla="*/ 199 w 957"/>
              <a:gd name="T107" fmla="*/ 359 h 1020"/>
              <a:gd name="T108" fmla="*/ 253 w 957"/>
              <a:gd name="T109" fmla="*/ 1020 h 1020"/>
              <a:gd name="T110" fmla="*/ 3 w 957"/>
              <a:gd name="T111" fmla="*/ 925 h 1020"/>
              <a:gd name="T112" fmla="*/ 253 w 957"/>
              <a:gd name="T113" fmla="*/ 102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957" h="1020">
                <a:moveTo>
                  <a:pt x="704" y="152"/>
                </a:moveTo>
                <a:cubicBezTo>
                  <a:pt x="723" y="197"/>
                  <a:pt x="736" y="251"/>
                  <a:pt x="743" y="313"/>
                </a:cubicBezTo>
                <a:cubicBezTo>
                  <a:pt x="750" y="327"/>
                  <a:pt x="755" y="342"/>
                  <a:pt x="757" y="359"/>
                </a:cubicBezTo>
                <a:cubicBezTo>
                  <a:pt x="761" y="381"/>
                  <a:pt x="760" y="406"/>
                  <a:pt x="756" y="428"/>
                </a:cubicBezTo>
                <a:cubicBezTo>
                  <a:pt x="751" y="452"/>
                  <a:pt x="742" y="473"/>
                  <a:pt x="729" y="490"/>
                </a:cubicBezTo>
                <a:cubicBezTo>
                  <a:pt x="722" y="500"/>
                  <a:pt x="713" y="508"/>
                  <a:pt x="704" y="513"/>
                </a:cubicBezTo>
                <a:cubicBezTo>
                  <a:pt x="704" y="476"/>
                  <a:pt x="704" y="476"/>
                  <a:pt x="704" y="476"/>
                </a:cubicBezTo>
                <a:cubicBezTo>
                  <a:pt x="730" y="445"/>
                  <a:pt x="739" y="384"/>
                  <a:pt x="724" y="341"/>
                </a:cubicBezTo>
                <a:cubicBezTo>
                  <a:pt x="718" y="320"/>
                  <a:pt x="710" y="310"/>
                  <a:pt x="704" y="308"/>
                </a:cubicBezTo>
                <a:lnTo>
                  <a:pt x="704" y="152"/>
                </a:lnTo>
                <a:close/>
                <a:moveTo>
                  <a:pt x="704" y="731"/>
                </a:moveTo>
                <a:cubicBezTo>
                  <a:pt x="815" y="772"/>
                  <a:pt x="957" y="791"/>
                  <a:pt x="953" y="925"/>
                </a:cubicBezTo>
                <a:cubicBezTo>
                  <a:pt x="952" y="956"/>
                  <a:pt x="940" y="988"/>
                  <a:pt x="921" y="1020"/>
                </a:cubicBezTo>
                <a:cubicBezTo>
                  <a:pt x="704" y="1020"/>
                  <a:pt x="704" y="1020"/>
                  <a:pt x="704" y="1020"/>
                </a:cubicBezTo>
                <a:lnTo>
                  <a:pt x="704" y="731"/>
                </a:lnTo>
                <a:close/>
                <a:moveTo>
                  <a:pt x="478" y="16"/>
                </a:moveTo>
                <a:cubicBezTo>
                  <a:pt x="588" y="0"/>
                  <a:pt x="661" y="52"/>
                  <a:pt x="704" y="152"/>
                </a:cubicBezTo>
                <a:cubicBezTo>
                  <a:pt x="704" y="308"/>
                  <a:pt x="704" y="308"/>
                  <a:pt x="704" y="308"/>
                </a:cubicBezTo>
                <a:cubicBezTo>
                  <a:pt x="693" y="305"/>
                  <a:pt x="684" y="321"/>
                  <a:pt x="680" y="350"/>
                </a:cubicBezTo>
                <a:cubicBezTo>
                  <a:pt x="675" y="381"/>
                  <a:pt x="674" y="429"/>
                  <a:pt x="679" y="494"/>
                </a:cubicBezTo>
                <a:cubicBezTo>
                  <a:pt x="688" y="491"/>
                  <a:pt x="697" y="484"/>
                  <a:pt x="704" y="476"/>
                </a:cubicBezTo>
                <a:cubicBezTo>
                  <a:pt x="704" y="513"/>
                  <a:pt x="704" y="513"/>
                  <a:pt x="704" y="513"/>
                </a:cubicBezTo>
                <a:cubicBezTo>
                  <a:pt x="700" y="515"/>
                  <a:pt x="696" y="517"/>
                  <a:pt x="692" y="519"/>
                </a:cubicBezTo>
                <a:cubicBezTo>
                  <a:pt x="684" y="535"/>
                  <a:pt x="675" y="552"/>
                  <a:pt x="665" y="566"/>
                </a:cubicBezTo>
                <a:cubicBezTo>
                  <a:pt x="654" y="594"/>
                  <a:pt x="635" y="619"/>
                  <a:pt x="614" y="640"/>
                </a:cubicBezTo>
                <a:cubicBezTo>
                  <a:pt x="621" y="675"/>
                  <a:pt x="640" y="705"/>
                  <a:pt x="684" y="723"/>
                </a:cubicBezTo>
                <a:cubicBezTo>
                  <a:pt x="690" y="726"/>
                  <a:pt x="697" y="728"/>
                  <a:pt x="704" y="731"/>
                </a:cubicBezTo>
                <a:cubicBezTo>
                  <a:pt x="704" y="1020"/>
                  <a:pt x="704" y="1020"/>
                  <a:pt x="704" y="1020"/>
                </a:cubicBezTo>
                <a:cubicBezTo>
                  <a:pt x="478" y="1020"/>
                  <a:pt x="478" y="1020"/>
                  <a:pt x="478" y="1020"/>
                </a:cubicBezTo>
                <a:cubicBezTo>
                  <a:pt x="478" y="984"/>
                  <a:pt x="478" y="984"/>
                  <a:pt x="478" y="984"/>
                </a:cubicBezTo>
                <a:cubicBezTo>
                  <a:pt x="479" y="984"/>
                  <a:pt x="479" y="984"/>
                  <a:pt x="480" y="984"/>
                </a:cubicBezTo>
                <a:cubicBezTo>
                  <a:pt x="487" y="984"/>
                  <a:pt x="493" y="977"/>
                  <a:pt x="493" y="969"/>
                </a:cubicBezTo>
                <a:cubicBezTo>
                  <a:pt x="493" y="961"/>
                  <a:pt x="487" y="955"/>
                  <a:pt x="480" y="955"/>
                </a:cubicBezTo>
                <a:cubicBezTo>
                  <a:pt x="479" y="955"/>
                  <a:pt x="479" y="955"/>
                  <a:pt x="478" y="955"/>
                </a:cubicBezTo>
                <a:cubicBezTo>
                  <a:pt x="478" y="945"/>
                  <a:pt x="478" y="945"/>
                  <a:pt x="478" y="945"/>
                </a:cubicBezTo>
                <a:cubicBezTo>
                  <a:pt x="479" y="945"/>
                  <a:pt x="479" y="945"/>
                  <a:pt x="480" y="945"/>
                </a:cubicBezTo>
                <a:cubicBezTo>
                  <a:pt x="487" y="945"/>
                  <a:pt x="493" y="938"/>
                  <a:pt x="493" y="930"/>
                </a:cubicBezTo>
                <a:cubicBezTo>
                  <a:pt x="493" y="922"/>
                  <a:pt x="487" y="916"/>
                  <a:pt x="480" y="916"/>
                </a:cubicBezTo>
                <a:cubicBezTo>
                  <a:pt x="479" y="916"/>
                  <a:pt x="479" y="916"/>
                  <a:pt x="478" y="916"/>
                </a:cubicBezTo>
                <a:cubicBezTo>
                  <a:pt x="478" y="901"/>
                  <a:pt x="478" y="901"/>
                  <a:pt x="478" y="901"/>
                </a:cubicBezTo>
                <a:cubicBezTo>
                  <a:pt x="556" y="871"/>
                  <a:pt x="598" y="831"/>
                  <a:pt x="661" y="751"/>
                </a:cubicBezTo>
                <a:cubicBezTo>
                  <a:pt x="625" y="737"/>
                  <a:pt x="602" y="703"/>
                  <a:pt x="589" y="663"/>
                </a:cubicBezTo>
                <a:cubicBezTo>
                  <a:pt x="553" y="691"/>
                  <a:pt x="514" y="709"/>
                  <a:pt x="485" y="709"/>
                </a:cubicBezTo>
                <a:cubicBezTo>
                  <a:pt x="483" y="709"/>
                  <a:pt x="481" y="709"/>
                  <a:pt x="479" y="709"/>
                </a:cubicBezTo>
                <a:cubicBezTo>
                  <a:pt x="478" y="709"/>
                  <a:pt x="478" y="709"/>
                  <a:pt x="478" y="709"/>
                </a:cubicBezTo>
                <a:cubicBezTo>
                  <a:pt x="478" y="613"/>
                  <a:pt x="478" y="613"/>
                  <a:pt x="478" y="613"/>
                </a:cubicBezTo>
                <a:cubicBezTo>
                  <a:pt x="479" y="613"/>
                  <a:pt x="479" y="613"/>
                  <a:pt x="479" y="613"/>
                </a:cubicBezTo>
                <a:cubicBezTo>
                  <a:pt x="493" y="613"/>
                  <a:pt x="503" y="634"/>
                  <a:pt x="519" y="628"/>
                </a:cubicBezTo>
                <a:cubicBezTo>
                  <a:pt x="555" y="615"/>
                  <a:pt x="571" y="591"/>
                  <a:pt x="571" y="565"/>
                </a:cubicBezTo>
                <a:cubicBezTo>
                  <a:pt x="571" y="529"/>
                  <a:pt x="525" y="512"/>
                  <a:pt x="478" y="512"/>
                </a:cubicBezTo>
                <a:cubicBezTo>
                  <a:pt x="478" y="478"/>
                  <a:pt x="478" y="478"/>
                  <a:pt x="478" y="478"/>
                </a:cubicBezTo>
                <a:cubicBezTo>
                  <a:pt x="531" y="470"/>
                  <a:pt x="566" y="485"/>
                  <a:pt x="587" y="502"/>
                </a:cubicBezTo>
                <a:cubicBezTo>
                  <a:pt x="588" y="503"/>
                  <a:pt x="590" y="504"/>
                  <a:pt x="591" y="506"/>
                </a:cubicBezTo>
                <a:cubicBezTo>
                  <a:pt x="644" y="538"/>
                  <a:pt x="663" y="405"/>
                  <a:pt x="664" y="319"/>
                </a:cubicBezTo>
                <a:cubicBezTo>
                  <a:pt x="580" y="314"/>
                  <a:pt x="531" y="271"/>
                  <a:pt x="478" y="235"/>
                </a:cubicBezTo>
                <a:lnTo>
                  <a:pt x="478" y="16"/>
                </a:lnTo>
                <a:close/>
                <a:moveTo>
                  <a:pt x="253" y="143"/>
                </a:moveTo>
                <a:cubicBezTo>
                  <a:pt x="281" y="83"/>
                  <a:pt x="325" y="38"/>
                  <a:pt x="395" y="35"/>
                </a:cubicBezTo>
                <a:cubicBezTo>
                  <a:pt x="408" y="31"/>
                  <a:pt x="422" y="27"/>
                  <a:pt x="437" y="25"/>
                </a:cubicBezTo>
                <a:cubicBezTo>
                  <a:pt x="451" y="21"/>
                  <a:pt x="465" y="18"/>
                  <a:pt x="478" y="16"/>
                </a:cubicBezTo>
                <a:cubicBezTo>
                  <a:pt x="478" y="235"/>
                  <a:pt x="478" y="235"/>
                  <a:pt x="478" y="235"/>
                </a:cubicBezTo>
                <a:cubicBezTo>
                  <a:pt x="461" y="223"/>
                  <a:pt x="444" y="212"/>
                  <a:pt x="425" y="204"/>
                </a:cubicBezTo>
                <a:cubicBezTo>
                  <a:pt x="378" y="183"/>
                  <a:pt x="333" y="179"/>
                  <a:pt x="316" y="207"/>
                </a:cubicBezTo>
                <a:cubicBezTo>
                  <a:pt x="303" y="228"/>
                  <a:pt x="296" y="254"/>
                  <a:pt x="294" y="284"/>
                </a:cubicBezTo>
                <a:cubicBezTo>
                  <a:pt x="294" y="285"/>
                  <a:pt x="294" y="287"/>
                  <a:pt x="294" y="289"/>
                </a:cubicBezTo>
                <a:cubicBezTo>
                  <a:pt x="290" y="370"/>
                  <a:pt x="303" y="542"/>
                  <a:pt x="362" y="506"/>
                </a:cubicBezTo>
                <a:cubicBezTo>
                  <a:pt x="364" y="504"/>
                  <a:pt x="365" y="503"/>
                  <a:pt x="367" y="502"/>
                </a:cubicBezTo>
                <a:cubicBezTo>
                  <a:pt x="388" y="485"/>
                  <a:pt x="423" y="469"/>
                  <a:pt x="477" y="478"/>
                </a:cubicBezTo>
                <a:cubicBezTo>
                  <a:pt x="478" y="478"/>
                  <a:pt x="478" y="478"/>
                  <a:pt x="478" y="478"/>
                </a:cubicBezTo>
                <a:cubicBezTo>
                  <a:pt x="478" y="512"/>
                  <a:pt x="478" y="512"/>
                  <a:pt x="478" y="512"/>
                </a:cubicBezTo>
                <a:cubicBezTo>
                  <a:pt x="432" y="512"/>
                  <a:pt x="384" y="529"/>
                  <a:pt x="382" y="561"/>
                </a:cubicBezTo>
                <a:cubicBezTo>
                  <a:pt x="380" y="588"/>
                  <a:pt x="400" y="615"/>
                  <a:pt x="438" y="628"/>
                </a:cubicBezTo>
                <a:cubicBezTo>
                  <a:pt x="454" y="634"/>
                  <a:pt x="464" y="613"/>
                  <a:pt x="478" y="613"/>
                </a:cubicBezTo>
                <a:cubicBezTo>
                  <a:pt x="478" y="709"/>
                  <a:pt x="478" y="709"/>
                  <a:pt x="478" y="709"/>
                </a:cubicBezTo>
                <a:cubicBezTo>
                  <a:pt x="477" y="709"/>
                  <a:pt x="475" y="709"/>
                  <a:pt x="472" y="709"/>
                </a:cubicBezTo>
                <a:cubicBezTo>
                  <a:pt x="444" y="709"/>
                  <a:pt x="405" y="692"/>
                  <a:pt x="370" y="665"/>
                </a:cubicBezTo>
                <a:cubicBezTo>
                  <a:pt x="357" y="704"/>
                  <a:pt x="334" y="737"/>
                  <a:pt x="298" y="751"/>
                </a:cubicBezTo>
                <a:cubicBezTo>
                  <a:pt x="358" y="841"/>
                  <a:pt x="407" y="878"/>
                  <a:pt x="478" y="901"/>
                </a:cubicBezTo>
                <a:cubicBezTo>
                  <a:pt x="478" y="901"/>
                  <a:pt x="478" y="901"/>
                  <a:pt x="478" y="901"/>
                </a:cubicBezTo>
                <a:cubicBezTo>
                  <a:pt x="478" y="916"/>
                  <a:pt x="478" y="916"/>
                  <a:pt x="478" y="916"/>
                </a:cubicBezTo>
                <a:cubicBezTo>
                  <a:pt x="471" y="916"/>
                  <a:pt x="466" y="923"/>
                  <a:pt x="466" y="930"/>
                </a:cubicBezTo>
                <a:cubicBezTo>
                  <a:pt x="466" y="938"/>
                  <a:pt x="471" y="944"/>
                  <a:pt x="478" y="945"/>
                </a:cubicBezTo>
                <a:cubicBezTo>
                  <a:pt x="478" y="955"/>
                  <a:pt x="478" y="955"/>
                  <a:pt x="478" y="955"/>
                </a:cubicBezTo>
                <a:cubicBezTo>
                  <a:pt x="471" y="956"/>
                  <a:pt x="466" y="962"/>
                  <a:pt x="466" y="969"/>
                </a:cubicBezTo>
                <a:cubicBezTo>
                  <a:pt x="466" y="977"/>
                  <a:pt x="471" y="983"/>
                  <a:pt x="478" y="984"/>
                </a:cubicBezTo>
                <a:cubicBezTo>
                  <a:pt x="478" y="1020"/>
                  <a:pt x="478" y="1020"/>
                  <a:pt x="478" y="1020"/>
                </a:cubicBezTo>
                <a:cubicBezTo>
                  <a:pt x="253" y="1020"/>
                  <a:pt x="253" y="1020"/>
                  <a:pt x="253" y="1020"/>
                </a:cubicBezTo>
                <a:cubicBezTo>
                  <a:pt x="253" y="730"/>
                  <a:pt x="253" y="730"/>
                  <a:pt x="253" y="730"/>
                </a:cubicBezTo>
                <a:cubicBezTo>
                  <a:pt x="260" y="728"/>
                  <a:pt x="266" y="726"/>
                  <a:pt x="272" y="723"/>
                </a:cubicBezTo>
                <a:cubicBezTo>
                  <a:pt x="317" y="704"/>
                  <a:pt x="336" y="675"/>
                  <a:pt x="342" y="640"/>
                </a:cubicBezTo>
                <a:cubicBezTo>
                  <a:pt x="322" y="619"/>
                  <a:pt x="304" y="595"/>
                  <a:pt x="293" y="569"/>
                </a:cubicBezTo>
                <a:cubicBezTo>
                  <a:pt x="282" y="554"/>
                  <a:pt x="273" y="537"/>
                  <a:pt x="265" y="519"/>
                </a:cubicBezTo>
                <a:cubicBezTo>
                  <a:pt x="261" y="517"/>
                  <a:pt x="257" y="516"/>
                  <a:pt x="253" y="513"/>
                </a:cubicBezTo>
                <a:cubicBezTo>
                  <a:pt x="253" y="477"/>
                  <a:pt x="253" y="477"/>
                  <a:pt x="253" y="477"/>
                </a:cubicBezTo>
                <a:cubicBezTo>
                  <a:pt x="260" y="485"/>
                  <a:pt x="269" y="491"/>
                  <a:pt x="278" y="494"/>
                </a:cubicBezTo>
                <a:cubicBezTo>
                  <a:pt x="283" y="431"/>
                  <a:pt x="283" y="374"/>
                  <a:pt x="276" y="341"/>
                </a:cubicBezTo>
                <a:cubicBezTo>
                  <a:pt x="271" y="317"/>
                  <a:pt x="262" y="308"/>
                  <a:pt x="253" y="310"/>
                </a:cubicBezTo>
                <a:lnTo>
                  <a:pt x="253" y="143"/>
                </a:lnTo>
                <a:close/>
                <a:moveTo>
                  <a:pt x="214" y="313"/>
                </a:moveTo>
                <a:cubicBezTo>
                  <a:pt x="214" y="313"/>
                  <a:pt x="214" y="313"/>
                  <a:pt x="214" y="313"/>
                </a:cubicBezTo>
                <a:cubicBezTo>
                  <a:pt x="218" y="258"/>
                  <a:pt x="229" y="195"/>
                  <a:pt x="253" y="143"/>
                </a:cubicBezTo>
                <a:cubicBezTo>
                  <a:pt x="253" y="310"/>
                  <a:pt x="253" y="310"/>
                  <a:pt x="253" y="310"/>
                </a:cubicBezTo>
                <a:cubicBezTo>
                  <a:pt x="246" y="312"/>
                  <a:pt x="238" y="323"/>
                  <a:pt x="233" y="339"/>
                </a:cubicBezTo>
                <a:cubicBezTo>
                  <a:pt x="217" y="383"/>
                  <a:pt x="226" y="445"/>
                  <a:pt x="253" y="477"/>
                </a:cubicBezTo>
                <a:cubicBezTo>
                  <a:pt x="253" y="513"/>
                  <a:pt x="253" y="513"/>
                  <a:pt x="253" y="513"/>
                </a:cubicBezTo>
                <a:cubicBezTo>
                  <a:pt x="243" y="508"/>
                  <a:pt x="235" y="500"/>
                  <a:pt x="227" y="490"/>
                </a:cubicBezTo>
                <a:cubicBezTo>
                  <a:pt x="214" y="473"/>
                  <a:pt x="206" y="452"/>
                  <a:pt x="201" y="428"/>
                </a:cubicBezTo>
                <a:cubicBezTo>
                  <a:pt x="196" y="406"/>
                  <a:pt x="195" y="381"/>
                  <a:pt x="199" y="359"/>
                </a:cubicBezTo>
                <a:cubicBezTo>
                  <a:pt x="202" y="342"/>
                  <a:pt x="206" y="326"/>
                  <a:pt x="214" y="313"/>
                </a:cubicBezTo>
                <a:moveTo>
                  <a:pt x="253" y="1020"/>
                </a:moveTo>
                <a:cubicBezTo>
                  <a:pt x="35" y="1020"/>
                  <a:pt x="35" y="1020"/>
                  <a:pt x="35" y="1020"/>
                </a:cubicBezTo>
                <a:cubicBezTo>
                  <a:pt x="16" y="988"/>
                  <a:pt x="4" y="956"/>
                  <a:pt x="3" y="925"/>
                </a:cubicBezTo>
                <a:cubicBezTo>
                  <a:pt x="0" y="791"/>
                  <a:pt x="142" y="772"/>
                  <a:pt x="253" y="730"/>
                </a:cubicBezTo>
                <a:lnTo>
                  <a:pt x="253" y="1020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0" name="자유형 129"/>
          <p:cNvSpPr/>
          <p:nvPr/>
        </p:nvSpPr>
        <p:spPr>
          <a:xfrm rot="16200000">
            <a:off x="8229117" y="1856170"/>
            <a:ext cx="899744" cy="1633410"/>
          </a:xfrm>
          <a:custGeom>
            <a:avLst/>
            <a:gdLst>
              <a:gd name="connsiteX0" fmla="*/ 0 w 899744"/>
              <a:gd name="connsiteY0" fmla="*/ 1338503 h 1488463"/>
              <a:gd name="connsiteX1" fmla="*/ 0 w 899744"/>
              <a:gd name="connsiteY1" fmla="*/ 499878 h 1488463"/>
              <a:gd name="connsiteX2" fmla="*/ 149960 w 899744"/>
              <a:gd name="connsiteY2" fmla="*/ 349918 h 1488463"/>
              <a:gd name="connsiteX3" fmla="*/ 237219 w 899744"/>
              <a:gd name="connsiteY3" fmla="*/ 349918 h 1488463"/>
              <a:gd name="connsiteX4" fmla="*/ 336328 w 899744"/>
              <a:gd name="connsiteY4" fmla="*/ 0 h 1488463"/>
              <a:gd name="connsiteX5" fmla="*/ 435437 w 899744"/>
              <a:gd name="connsiteY5" fmla="*/ 349918 h 1488463"/>
              <a:gd name="connsiteX6" fmla="*/ 749784 w 899744"/>
              <a:gd name="connsiteY6" fmla="*/ 349918 h 1488463"/>
              <a:gd name="connsiteX7" fmla="*/ 899744 w 899744"/>
              <a:gd name="connsiteY7" fmla="*/ 499878 h 1488463"/>
              <a:gd name="connsiteX8" fmla="*/ 899744 w 899744"/>
              <a:gd name="connsiteY8" fmla="*/ 1338503 h 1488463"/>
              <a:gd name="connsiteX9" fmla="*/ 749784 w 899744"/>
              <a:gd name="connsiteY9" fmla="*/ 1488463 h 1488463"/>
              <a:gd name="connsiteX10" fmla="*/ 149960 w 899744"/>
              <a:gd name="connsiteY10" fmla="*/ 1488463 h 1488463"/>
              <a:gd name="connsiteX11" fmla="*/ 0 w 899744"/>
              <a:gd name="connsiteY11" fmla="*/ 1338503 h 1488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99744" h="1488463">
                <a:moveTo>
                  <a:pt x="0" y="1338503"/>
                </a:moveTo>
                <a:lnTo>
                  <a:pt x="0" y="499878"/>
                </a:lnTo>
                <a:cubicBezTo>
                  <a:pt x="0" y="417057"/>
                  <a:pt x="67139" y="349918"/>
                  <a:pt x="149960" y="349918"/>
                </a:cubicBezTo>
                <a:lnTo>
                  <a:pt x="237219" y="349918"/>
                </a:lnTo>
                <a:lnTo>
                  <a:pt x="336328" y="0"/>
                </a:lnTo>
                <a:lnTo>
                  <a:pt x="435437" y="349918"/>
                </a:lnTo>
                <a:lnTo>
                  <a:pt x="749784" y="349918"/>
                </a:lnTo>
                <a:cubicBezTo>
                  <a:pt x="832605" y="349918"/>
                  <a:pt x="899744" y="417057"/>
                  <a:pt x="899744" y="499878"/>
                </a:cubicBezTo>
                <a:lnTo>
                  <a:pt x="899744" y="1338503"/>
                </a:lnTo>
                <a:cubicBezTo>
                  <a:pt x="899744" y="1421324"/>
                  <a:pt x="832605" y="1488463"/>
                  <a:pt x="749784" y="1488463"/>
                </a:cubicBezTo>
                <a:lnTo>
                  <a:pt x="149960" y="1488463"/>
                </a:lnTo>
                <a:cubicBezTo>
                  <a:pt x="67139" y="1488463"/>
                  <a:pt x="0" y="1421324"/>
                  <a:pt x="0" y="1338503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rgbClr val="0E4CA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2" name="Rectangle 3"/>
          <p:cNvSpPr/>
          <p:nvPr/>
        </p:nvSpPr>
        <p:spPr>
          <a:xfrm>
            <a:off x="6371151" y="2956465"/>
            <a:ext cx="764285" cy="97257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fontAlgn="base" latinLnBrk="0">
              <a:lnSpc>
                <a:spcPct val="130000"/>
              </a:lnSpc>
              <a:spcAft>
                <a:spcPct val="0"/>
              </a:spcAft>
            </a:pPr>
            <a:r>
              <a:rPr kumimoji="1" lang="ko-KR" altLang="en-US" sz="1100" b="1" noProof="1" smtClean="0">
                <a:solidFill>
                  <a:srgbClr val="292929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1" lang="en-US" altLang="ko-KR" sz="1100" b="1" noProof="1" smtClean="0">
                <a:solidFill>
                  <a:srgbClr val="292929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Thailand.</a:t>
            </a:r>
          </a:p>
          <a:p>
            <a:pPr fontAlgn="base" latinLnBrk="0">
              <a:lnSpc>
                <a:spcPct val="130000"/>
              </a:lnSpc>
              <a:spcAft>
                <a:spcPct val="0"/>
              </a:spcAft>
            </a:pPr>
            <a:r>
              <a:rPr kumimoji="1" lang="en-US" sz="1100" b="1" noProof="1" smtClean="0">
                <a:solidFill>
                  <a:srgbClr val="292929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Serina</a:t>
            </a:r>
          </a:p>
          <a:p>
            <a:pPr fontAlgn="base" latinLnBrk="0">
              <a:lnSpc>
                <a:spcPct val="130000"/>
              </a:lnSpc>
              <a:spcAft>
                <a:spcPct val="0"/>
              </a:spcAft>
            </a:pPr>
            <a:r>
              <a:rPr kumimoji="1" lang="en-US" sz="1100" b="1" noProof="1" smtClean="0">
                <a:solidFill>
                  <a:srgbClr val="292929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Group </a:t>
            </a:r>
            <a:endParaRPr kumimoji="1" lang="en-US" sz="1100" b="1" noProof="1">
              <a:solidFill>
                <a:srgbClr val="292929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7" name="Rectangle 3"/>
          <p:cNvSpPr/>
          <p:nvPr/>
        </p:nvSpPr>
        <p:spPr>
          <a:xfrm>
            <a:off x="8259746" y="2419174"/>
            <a:ext cx="1235946" cy="53245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fontAlgn="base" latinLnBrk="0">
              <a:lnSpc>
                <a:spcPct val="130000"/>
              </a:lnSpc>
              <a:spcAft>
                <a:spcPct val="0"/>
              </a:spcAft>
            </a:pPr>
            <a:r>
              <a:rPr kumimoji="1" lang="en-US" altLang="ko-KR" sz="1100" b="1" noProof="1" smtClean="0">
                <a:solidFill>
                  <a:srgbClr val="292929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Korea.</a:t>
            </a:r>
          </a:p>
          <a:p>
            <a:pPr fontAlgn="base" latinLnBrk="0">
              <a:lnSpc>
                <a:spcPct val="130000"/>
              </a:lnSpc>
              <a:spcAft>
                <a:spcPct val="0"/>
              </a:spcAft>
            </a:pPr>
            <a:r>
              <a:rPr kumimoji="1" lang="en-US" altLang="ko-KR" sz="1100" b="1" noProof="1" smtClean="0">
                <a:solidFill>
                  <a:srgbClr val="292929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16 Agents MOU</a:t>
            </a:r>
            <a:r>
              <a:rPr kumimoji="1" lang="ko-KR" altLang="en-US" sz="1100" b="1" noProof="1" smtClean="0">
                <a:solidFill>
                  <a:srgbClr val="292929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kumimoji="1" lang="en-US" sz="1100" b="1" noProof="1">
              <a:solidFill>
                <a:srgbClr val="292929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8" name="자유형 137"/>
          <p:cNvSpPr/>
          <p:nvPr/>
        </p:nvSpPr>
        <p:spPr>
          <a:xfrm rot="5400000">
            <a:off x="3712152" y="1653608"/>
            <a:ext cx="1325357" cy="1488463"/>
          </a:xfrm>
          <a:custGeom>
            <a:avLst/>
            <a:gdLst>
              <a:gd name="connsiteX0" fmla="*/ 0 w 899744"/>
              <a:gd name="connsiteY0" fmla="*/ 1338503 h 1488463"/>
              <a:gd name="connsiteX1" fmla="*/ 0 w 899744"/>
              <a:gd name="connsiteY1" fmla="*/ 499878 h 1488463"/>
              <a:gd name="connsiteX2" fmla="*/ 149960 w 899744"/>
              <a:gd name="connsiteY2" fmla="*/ 349918 h 1488463"/>
              <a:gd name="connsiteX3" fmla="*/ 237219 w 899744"/>
              <a:gd name="connsiteY3" fmla="*/ 349918 h 1488463"/>
              <a:gd name="connsiteX4" fmla="*/ 336328 w 899744"/>
              <a:gd name="connsiteY4" fmla="*/ 0 h 1488463"/>
              <a:gd name="connsiteX5" fmla="*/ 435437 w 899744"/>
              <a:gd name="connsiteY5" fmla="*/ 349918 h 1488463"/>
              <a:gd name="connsiteX6" fmla="*/ 749784 w 899744"/>
              <a:gd name="connsiteY6" fmla="*/ 349918 h 1488463"/>
              <a:gd name="connsiteX7" fmla="*/ 899744 w 899744"/>
              <a:gd name="connsiteY7" fmla="*/ 499878 h 1488463"/>
              <a:gd name="connsiteX8" fmla="*/ 899744 w 899744"/>
              <a:gd name="connsiteY8" fmla="*/ 1338503 h 1488463"/>
              <a:gd name="connsiteX9" fmla="*/ 749784 w 899744"/>
              <a:gd name="connsiteY9" fmla="*/ 1488463 h 1488463"/>
              <a:gd name="connsiteX10" fmla="*/ 149960 w 899744"/>
              <a:gd name="connsiteY10" fmla="*/ 1488463 h 1488463"/>
              <a:gd name="connsiteX11" fmla="*/ 0 w 899744"/>
              <a:gd name="connsiteY11" fmla="*/ 1338503 h 1488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99744" h="1488463">
                <a:moveTo>
                  <a:pt x="0" y="1338503"/>
                </a:moveTo>
                <a:lnTo>
                  <a:pt x="0" y="499878"/>
                </a:lnTo>
                <a:cubicBezTo>
                  <a:pt x="0" y="417057"/>
                  <a:pt x="67139" y="349918"/>
                  <a:pt x="149960" y="349918"/>
                </a:cubicBezTo>
                <a:lnTo>
                  <a:pt x="237219" y="349918"/>
                </a:lnTo>
                <a:lnTo>
                  <a:pt x="336328" y="0"/>
                </a:lnTo>
                <a:lnTo>
                  <a:pt x="435437" y="349918"/>
                </a:lnTo>
                <a:lnTo>
                  <a:pt x="749784" y="349918"/>
                </a:lnTo>
                <a:cubicBezTo>
                  <a:pt x="832605" y="349918"/>
                  <a:pt x="899744" y="417057"/>
                  <a:pt x="899744" y="499878"/>
                </a:cubicBezTo>
                <a:lnTo>
                  <a:pt x="899744" y="1338503"/>
                </a:lnTo>
                <a:cubicBezTo>
                  <a:pt x="899744" y="1421324"/>
                  <a:pt x="832605" y="1488463"/>
                  <a:pt x="749784" y="1488463"/>
                </a:cubicBezTo>
                <a:lnTo>
                  <a:pt x="149960" y="1488463"/>
                </a:lnTo>
                <a:cubicBezTo>
                  <a:pt x="67139" y="1488463"/>
                  <a:pt x="0" y="1421324"/>
                  <a:pt x="0" y="1338503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rgbClr val="0E4CA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9" name="Rectangle 3"/>
          <p:cNvSpPr/>
          <p:nvPr/>
        </p:nvSpPr>
        <p:spPr>
          <a:xfrm>
            <a:off x="3720288" y="1842939"/>
            <a:ext cx="962630" cy="11926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0"/>
            </a:sp3d>
          </a:bodyPr>
          <a:lstStyle/>
          <a:p>
            <a:pPr fontAlgn="base" latinLnBrk="0">
              <a:lnSpc>
                <a:spcPct val="130000"/>
              </a:lnSpc>
              <a:spcAft>
                <a:spcPct val="0"/>
              </a:spcAft>
            </a:pPr>
            <a:r>
              <a:rPr kumimoji="1" lang="en-US" altLang="ko-KR" sz="1100" b="1" noProof="1" smtClean="0">
                <a:solidFill>
                  <a:srgbClr val="292929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EU / Poland.</a:t>
            </a:r>
          </a:p>
          <a:p>
            <a:pPr fontAlgn="base" latinLnBrk="0">
              <a:lnSpc>
                <a:spcPct val="130000"/>
              </a:lnSpc>
              <a:spcAft>
                <a:spcPct val="0"/>
              </a:spcAft>
            </a:pPr>
            <a:r>
              <a:rPr kumimoji="1" lang="en-US" sz="1100" b="1" noProof="1" smtClean="0">
                <a:solidFill>
                  <a:srgbClr val="292929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NTT</a:t>
            </a:r>
          </a:p>
          <a:p>
            <a:pPr fontAlgn="base" latinLnBrk="0">
              <a:lnSpc>
                <a:spcPct val="130000"/>
              </a:lnSpc>
              <a:spcAft>
                <a:spcPct val="0"/>
              </a:spcAft>
            </a:pPr>
            <a:r>
              <a:rPr kumimoji="1" lang="en-US" sz="1100" b="1" noProof="1" smtClean="0">
                <a:solidFill>
                  <a:srgbClr val="292929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Megavision</a:t>
            </a:r>
          </a:p>
          <a:p>
            <a:pPr fontAlgn="base" latinLnBrk="0">
              <a:lnSpc>
                <a:spcPct val="130000"/>
              </a:lnSpc>
              <a:spcAft>
                <a:spcPct val="0"/>
              </a:spcAft>
            </a:pPr>
            <a:r>
              <a:rPr kumimoji="1" lang="en-US" sz="1100" b="1" noProof="1" smtClean="0">
                <a:solidFill>
                  <a:srgbClr val="292929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EZCCTV</a:t>
            </a:r>
          </a:p>
          <a:p>
            <a:pPr fontAlgn="base" latinLnBrk="0">
              <a:lnSpc>
                <a:spcPct val="130000"/>
              </a:lnSpc>
              <a:spcAft>
                <a:spcPct val="0"/>
              </a:spcAft>
            </a:pPr>
            <a:r>
              <a:rPr kumimoji="1" lang="en-US" sz="1100" b="1" noProof="1" smtClean="0">
                <a:solidFill>
                  <a:srgbClr val="292929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SecruPoint </a:t>
            </a:r>
            <a:endParaRPr kumimoji="1" lang="en-US" sz="1100" b="1" noProof="1">
              <a:solidFill>
                <a:srgbClr val="292929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1" name="Rectangle 7366"/>
          <p:cNvSpPr/>
          <p:nvPr/>
        </p:nvSpPr>
        <p:spPr>
          <a:xfrm>
            <a:off x="378362" y="4085799"/>
            <a:ext cx="3530447" cy="660344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defTabSz="914082">
              <a:spcBef>
                <a:spcPct val="0"/>
              </a:spcBef>
            </a:pPr>
            <a:r>
              <a:rPr lang="fr-FR" altLang="ko-KR" sz="2400" dirty="0">
                <a:solidFill>
                  <a:schemeClr val="bg1"/>
                </a:solidFill>
              </a:rPr>
              <a:t>Domestic ODM commercialization (LS etc.)</a:t>
            </a:r>
            <a:endParaRPr lang="en-US" sz="2400" b="1" noProof="1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Lato Light" panose="020F04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0559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Picture 2" descr="http://www.siliconweek.es/wp-content/uploads/2014/11/IX5000-with-meeting-in-progress.jpg"/>
          <p:cNvPicPr>
            <a:picLocks noChangeAspect="1" noChangeArrowheads="1"/>
          </p:cNvPicPr>
          <p:nvPr/>
        </p:nvPicPr>
        <p:blipFill>
          <a:blip r:embed="rId2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063" y="1741969"/>
            <a:ext cx="4587759" cy="3164767"/>
          </a:xfrm>
          <a:prstGeom prst="rect">
            <a:avLst/>
          </a:prstGeom>
          <a:ln>
            <a:noFill/>
          </a:ln>
          <a:effectLst>
            <a:softEdge rad="6223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822557" y="3119165"/>
            <a:ext cx="5083443" cy="61677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>
                <a:latin typeface="HY헤드라인M" pitchFamily="18" charset="-127"/>
                <a:ea typeface="HY헤드라인M" pitchFamily="18" charset="-127"/>
              </a:rPr>
              <a:t>Advantage of the business for </a:t>
            </a:r>
            <a:r>
              <a:rPr lang="en-US" altLang="ko-KR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Videopark</a:t>
            </a:r>
            <a:endParaRPr lang="ko-KR" alt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ectangle 22"/>
          <p:cNvSpPr/>
          <p:nvPr/>
        </p:nvSpPr>
        <p:spPr>
          <a:xfrm>
            <a:off x="4465554" y="3119165"/>
            <a:ext cx="415969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082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kern="0" noProof="1">
                <a:solidFill>
                  <a:srgbClr val="0070C0"/>
                </a:solidFill>
                <a:ea typeface="나눔고딕" panose="020D0604000000000000" pitchFamily="50" charset="-127"/>
                <a:cs typeface="Lato Light" panose="020F0402020204030203" pitchFamily="34" charset="0"/>
              </a:rPr>
              <a:t>6</a:t>
            </a:r>
            <a:endParaRPr kumimoji="0" lang="en-US" sz="3600" b="1" i="0" u="none" strike="noStrike" kern="0" cap="none" spc="0" normalizeH="0" baseline="0" noProof="1">
              <a:ln>
                <a:noFill/>
              </a:ln>
              <a:solidFill>
                <a:srgbClr val="0070C0"/>
              </a:solidFill>
              <a:effectLst/>
              <a:uLnTx/>
              <a:uFillTx/>
              <a:ea typeface="나눔고딕" panose="020D0604000000000000" pitchFamily="50" charset="-127"/>
              <a:cs typeface="Lato Light" panose="020F04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3462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64601" y="305463"/>
            <a:ext cx="5083443" cy="61677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Advantage of the business for </a:t>
            </a:r>
            <a:r>
              <a:rPr lang="en-US" altLang="ko-KR" sz="2000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Videopark</a:t>
            </a:r>
            <a:endParaRPr lang="ko-KR" altLang="en-US" sz="2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908170" y="519475"/>
            <a:ext cx="1136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  <a:latin typeface="HY그래픽M" pitchFamily="18" charset="-127"/>
                <a:ea typeface="HY그래픽M" pitchFamily="18" charset="-127"/>
              </a:rPr>
              <a:t>DEEK</a:t>
            </a:r>
            <a:endParaRPr lang="ko-KR" altLang="en-US" sz="2000" b="1" dirty="0">
              <a:solidFill>
                <a:srgbClr val="0070C0"/>
              </a:solidFill>
              <a:latin typeface="HY그래픽M" pitchFamily="18" charset="-127"/>
              <a:ea typeface="HY그래픽M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24629" y="6570157"/>
            <a:ext cx="110479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u="sng" dirty="0" smtClean="0">
                <a:solidFill>
                  <a:srgbClr val="0000FF"/>
                </a:solidFill>
                <a:latin typeface="Calibri" pitchFamily="34" charset="0"/>
                <a:ea typeface="HY그래픽M" pitchFamily="18" charset="-127"/>
                <a:cs typeface="Calibri" pitchFamily="34" charset="0"/>
                <a:hlinkClick r:id="rId2"/>
              </a:rPr>
              <a:t>www.de</a:t>
            </a:r>
            <a:r>
              <a:rPr lang="en-US" altLang="ko-KR" sz="1050" b="1" u="sng" dirty="0" smtClean="0">
                <a:solidFill>
                  <a:srgbClr val="0000FF"/>
                </a:solidFill>
                <a:latin typeface="Calibri" pitchFamily="34" charset="0"/>
                <a:ea typeface="HY그래픽M" pitchFamily="18" charset="-127"/>
                <a:cs typeface="Calibri" pitchFamily="34" charset="0"/>
              </a:rPr>
              <a:t>ek.co.kr</a:t>
            </a:r>
            <a:endParaRPr lang="ko-KR" altLang="en-US" sz="1050" b="1" u="sng" dirty="0">
              <a:solidFill>
                <a:srgbClr val="0000FF"/>
              </a:solidFill>
              <a:latin typeface="Calibri" pitchFamily="34" charset="0"/>
              <a:ea typeface="HY그래픽M" pitchFamily="18" charset="-127"/>
              <a:cs typeface="Calibri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28509" y="5491391"/>
            <a:ext cx="8407489" cy="646331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altLang="ko-KR" dirty="0" smtClean="0"/>
              <a:t>DEEK's </a:t>
            </a:r>
            <a:r>
              <a:rPr lang="en-US" altLang="ko-KR" dirty="0"/>
              <a:t>partners, customers and domestic distributors will be helpful to expand </a:t>
            </a:r>
            <a:r>
              <a:rPr lang="en-US" altLang="ko-KR" dirty="0" smtClean="0"/>
              <a:t>   </a:t>
            </a:r>
          </a:p>
          <a:p>
            <a:r>
              <a:rPr lang="en-US" altLang="ko-KR" dirty="0" smtClean="0"/>
              <a:t>      </a:t>
            </a:r>
            <a:r>
              <a:rPr lang="en-US" altLang="ko-K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Videopark</a:t>
            </a:r>
            <a:r>
              <a:rPr lang="en-US" altLang="ko-KR" dirty="0" err="1" smtClean="0"/>
              <a:t>’s</a:t>
            </a:r>
            <a:r>
              <a:rPr lang="en-US" altLang="ko-KR" dirty="0" smtClean="0"/>
              <a:t> </a:t>
            </a:r>
            <a:r>
              <a:rPr lang="en-US" altLang="ko-KR" dirty="0"/>
              <a:t>brand and selling -&gt; It will be a great opportunity for sales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740532" y="1641574"/>
            <a:ext cx="8407489" cy="646331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85750" lvl="0" indent="-285750">
              <a:buFont typeface="Arial" charset="0"/>
              <a:buChar char="•"/>
            </a:pPr>
            <a:r>
              <a:rPr lang="en-US" altLang="ko-KR" dirty="0"/>
              <a:t>When entering the Korean market, it is the only item not available to other competitors, such as H or </a:t>
            </a:r>
            <a:r>
              <a:rPr lang="en-US" altLang="ko-KR" dirty="0" smtClean="0"/>
              <a:t>D</a:t>
            </a:r>
            <a:r>
              <a:rPr lang="en-US" altLang="ko-KR" dirty="0"/>
              <a:t> </a:t>
            </a:r>
            <a:r>
              <a:rPr lang="en-US" altLang="ko-KR" dirty="0" smtClean="0"/>
              <a:t>companies.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28509" y="3451301"/>
            <a:ext cx="8402050" cy="646331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altLang="ko-KR" dirty="0" smtClean="0"/>
              <a:t>It </a:t>
            </a:r>
            <a:r>
              <a:rPr lang="en-US" altLang="ko-KR" dirty="0"/>
              <a:t>is a hot issue as it makes the hardware password security camera for the first time in the </a:t>
            </a:r>
            <a:r>
              <a:rPr lang="en-US" altLang="ko-KR" dirty="0" smtClean="0"/>
              <a:t>market</a:t>
            </a:r>
            <a:r>
              <a:rPr lang="en-US" altLang="ko-KR" dirty="0"/>
              <a:t> </a:t>
            </a:r>
            <a:r>
              <a:rPr lang="en-US" altLang="ko-KR" dirty="0" smtClean="0"/>
              <a:t>-&gt; Big </a:t>
            </a:r>
            <a:r>
              <a:rPr lang="en-US" altLang="ko-KR" dirty="0"/>
              <a:t>effect on </a:t>
            </a:r>
            <a:r>
              <a:rPr lang="en-US" altLang="ko-K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Videopark</a:t>
            </a:r>
            <a:r>
              <a:rPr lang="en-US" altLang="ko-KR" dirty="0" err="1" smtClean="0"/>
              <a:t>'s</a:t>
            </a:r>
            <a:r>
              <a:rPr lang="en-US" altLang="ko-KR" dirty="0" smtClean="0"/>
              <a:t> </a:t>
            </a:r>
            <a:r>
              <a:rPr lang="en-US" altLang="ko-KR" dirty="0"/>
              <a:t>brand </a:t>
            </a:r>
            <a:r>
              <a:rPr lang="en-US" altLang="ko-KR" dirty="0" smtClean="0"/>
              <a:t>positioning</a:t>
            </a:r>
            <a:endParaRPr lang="en-US" altLang="ko-KR" dirty="0" smtClean="0">
              <a:latin typeface="HY울릉도M"/>
              <a:ea typeface="HY울릉도M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28509" y="4468338"/>
            <a:ext cx="8407489" cy="646331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85750" lvl="0" indent="-285750">
              <a:buFont typeface="Arial" charset="0"/>
              <a:buChar char="•"/>
            </a:pPr>
            <a:r>
              <a:rPr lang="en-US" altLang="ko-KR" dirty="0" smtClean="0"/>
              <a:t>By </a:t>
            </a:r>
            <a:r>
              <a:rPr lang="en-US" altLang="ko-KR" dirty="0"/>
              <a:t>securing a security camera that meets market trends, it will be easy to recruit </a:t>
            </a:r>
            <a:r>
              <a:rPr lang="en-US" altLang="ko-KR" dirty="0" smtClean="0"/>
              <a:t>distributors and distribute in the market</a:t>
            </a:r>
            <a:endParaRPr lang="en-US" altLang="ko-KR" dirty="0" smtClean="0">
              <a:latin typeface="HY울릉도M"/>
              <a:ea typeface="HY울릉도M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28509" y="2542183"/>
            <a:ext cx="8384587" cy="64633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85750" lvl="0" indent="-285750">
              <a:buFont typeface="Arial" charset="0"/>
              <a:buChar char="•"/>
            </a:pPr>
            <a:r>
              <a:rPr lang="en-US" altLang="ko-KR" dirty="0"/>
              <a:t>It can be a powerful marketing tool to gain competitiveness by securing the best models required in the current market.</a:t>
            </a:r>
            <a:endParaRPr lang="en-US" altLang="ko-KR" dirty="0">
              <a:latin typeface="HY울릉도M"/>
              <a:ea typeface="HY울릉도M"/>
            </a:endParaRPr>
          </a:p>
        </p:txBody>
      </p:sp>
    </p:spTree>
    <p:extLst>
      <p:ext uri="{BB962C8B-B14F-4D97-AF65-F5344CB8AC3E}">
        <p14:creationId xmlns:p14="http://schemas.microsoft.com/office/powerpoint/2010/main" val="281810444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Picture 2" descr="http://www.siliconweek.es/wp-content/uploads/2014/11/IX5000-with-meeting-in-progress.jpg"/>
          <p:cNvPicPr>
            <a:picLocks noChangeAspect="1" noChangeArrowheads="1"/>
          </p:cNvPicPr>
          <p:nvPr/>
        </p:nvPicPr>
        <p:blipFill>
          <a:blip r:embed="rId2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063" y="1741969"/>
            <a:ext cx="4587759" cy="3164767"/>
          </a:xfrm>
          <a:prstGeom prst="rect">
            <a:avLst/>
          </a:prstGeom>
          <a:ln>
            <a:noFill/>
          </a:ln>
          <a:effectLst>
            <a:softEdge rad="6223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7" name="그룹 66"/>
          <p:cNvGrpSpPr/>
          <p:nvPr/>
        </p:nvGrpSpPr>
        <p:grpSpPr>
          <a:xfrm>
            <a:off x="4326939" y="2844728"/>
            <a:ext cx="5389817" cy="959248"/>
            <a:chOff x="5156334" y="1405851"/>
            <a:chExt cx="4455323" cy="959248"/>
          </a:xfrm>
        </p:grpSpPr>
        <p:sp>
          <p:nvSpPr>
            <p:cNvPr id="68" name="Rectangle 5"/>
            <p:cNvSpPr/>
            <p:nvPr/>
          </p:nvSpPr>
          <p:spPr>
            <a:xfrm>
              <a:off x="5830100" y="2057322"/>
              <a:ext cx="3781557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914082" latinLnBrk="0">
                <a:spcBef>
                  <a:spcPct val="0"/>
                </a:spcBef>
                <a:defRPr/>
              </a:pPr>
              <a:r>
                <a:rPr lang="ko-KR" altLang="en-US" sz="1400" b="1" kern="0" noProof="1" smtClean="0">
                  <a:latin typeface="나눔고딕" panose="020D0604000000000000" pitchFamily="50" charset="-127"/>
                  <a:ea typeface="나눔고딕" panose="020D0604000000000000" pitchFamily="50" charset="-127"/>
                  <a:cs typeface="Lato Light" panose="020F0402020204030203" pitchFamily="34" charset="0"/>
                </a:rPr>
                <a:t>일반카메라 </a:t>
              </a:r>
              <a:r>
                <a:rPr lang="en-US" altLang="ko-KR" sz="1400" b="1" kern="0" noProof="1" smtClean="0">
                  <a:latin typeface="나눔고딕" panose="020D0604000000000000" pitchFamily="50" charset="-127"/>
                  <a:ea typeface="나눔고딕" panose="020D0604000000000000" pitchFamily="50" charset="-127"/>
                  <a:cs typeface="Lato Light" panose="020F0402020204030203" pitchFamily="34" charset="0"/>
                </a:rPr>
                <a:t>/ </a:t>
              </a:r>
              <a:r>
                <a:rPr lang="ko-KR" altLang="en-US" sz="1400" b="1" kern="0" noProof="1" smtClean="0">
                  <a:latin typeface="나눔고딕" panose="020D0604000000000000" pitchFamily="50" charset="-127"/>
                  <a:ea typeface="나눔고딕" panose="020D0604000000000000" pitchFamily="50" charset="-127"/>
                  <a:cs typeface="Lato Light" panose="020F0402020204030203" pitchFamily="34" charset="0"/>
                </a:rPr>
                <a:t>보안카메라 개발과정</a:t>
              </a:r>
              <a:endParaRPr lang="ko-KR" altLang="en-US" sz="1400" b="1" kern="0" noProof="1">
                <a:latin typeface="나눔고딕" panose="020D0604000000000000" pitchFamily="50" charset="-127"/>
                <a:ea typeface="나눔고딕" panose="020D0604000000000000" pitchFamily="50" charset="-127"/>
                <a:cs typeface="Lato Light" panose="020F0402020204030203" pitchFamily="34" charset="0"/>
              </a:endParaRPr>
            </a:p>
          </p:txBody>
        </p:sp>
        <p:grpSp>
          <p:nvGrpSpPr>
            <p:cNvPr id="69" name="그룹 68"/>
            <p:cNvGrpSpPr/>
            <p:nvPr/>
          </p:nvGrpSpPr>
          <p:grpSpPr>
            <a:xfrm>
              <a:off x="5156334" y="1405851"/>
              <a:ext cx="4455323" cy="830997"/>
              <a:chOff x="4754681" y="1645134"/>
              <a:chExt cx="4455323" cy="830997"/>
            </a:xfrm>
          </p:grpSpPr>
          <p:sp>
            <p:nvSpPr>
              <p:cNvPr id="70" name="Rectangle 6"/>
              <p:cNvSpPr/>
              <p:nvPr/>
            </p:nvSpPr>
            <p:spPr>
              <a:xfrm>
                <a:off x="5428447" y="1773385"/>
                <a:ext cx="3781557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E24848"/>
                  </a:buClr>
                  <a:buSzTx/>
                  <a:buFontTx/>
                  <a:buNone/>
                  <a:tabLst/>
                  <a:defRPr/>
                </a:pPr>
                <a:r>
                  <a:rPr lang="en-US" sz="2400" b="1" kern="0" noProof="0" dirty="0" smtClean="0">
                    <a:solidFill>
                      <a:srgbClr val="0070C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charset="0"/>
                  </a:rPr>
                  <a:t>DEEK </a:t>
                </a:r>
                <a:r>
                  <a:rPr lang="ko-KR" altLang="en-US" sz="2400" b="1" kern="0" noProof="0" dirty="0" smtClean="0">
                    <a:solidFill>
                      <a:srgbClr val="0070C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charset="0"/>
                  </a:rPr>
                  <a:t>개발 </a:t>
                </a:r>
                <a:r>
                  <a:rPr lang="en-US" altLang="ko-KR" sz="2400" b="1" kern="0" dirty="0" smtClean="0">
                    <a:solidFill>
                      <a:srgbClr val="0070C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charset="0"/>
                  </a:rPr>
                  <a:t>Process </a:t>
                </a:r>
                <a:r>
                  <a:rPr lang="ko-KR" altLang="en-US" sz="2400" b="1" kern="0" dirty="0" smtClean="0">
                    <a:solidFill>
                      <a:srgbClr val="0070C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charset="0"/>
                  </a:rPr>
                  <a:t>및 </a:t>
                </a:r>
                <a:r>
                  <a:rPr lang="ko-KR" altLang="en-US" sz="2400" b="1" kern="0" dirty="0" err="1" smtClean="0">
                    <a:solidFill>
                      <a:srgbClr val="0070C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charset="0"/>
                  </a:rPr>
                  <a:t>로드맵</a:t>
                </a:r>
                <a:endPara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Arial" charset="0"/>
                </a:endParaRPr>
              </a:p>
            </p:txBody>
          </p:sp>
          <p:sp>
            <p:nvSpPr>
              <p:cNvPr id="71" name="Rectangle 22"/>
              <p:cNvSpPr/>
              <p:nvPr/>
            </p:nvSpPr>
            <p:spPr>
              <a:xfrm>
                <a:off x="4754681" y="1645134"/>
                <a:ext cx="461390" cy="830997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marL="0" marR="0" lvl="0" indent="0" defTabSz="914082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4800" b="1" kern="0" noProof="1">
                    <a:solidFill>
                      <a:srgbClr val="0070C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Lato Light" panose="020F0402020204030203" pitchFamily="34" charset="0"/>
                  </a:rPr>
                  <a:t>7</a:t>
                </a:r>
                <a:endParaRPr kumimoji="0" lang="en-US" sz="4800" b="1" i="0" u="none" strike="noStrike" kern="0" cap="none" spc="0" normalizeH="0" baseline="0" noProof="1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나눔고딕" panose="020D0604000000000000" pitchFamily="50" charset="-127"/>
                  <a:ea typeface="나눔고딕" panose="020D0604000000000000" pitchFamily="50" charset="-127"/>
                  <a:cs typeface="Lato Light" panose="020F0402020204030203" pitchFamily="34" charset="0"/>
                </a:endParaRPr>
              </a:p>
            </p:txBody>
          </p:sp>
          <p:cxnSp>
            <p:nvCxnSpPr>
              <p:cNvPr id="72" name="Straight Connector 24"/>
              <p:cNvCxnSpPr/>
              <p:nvPr/>
            </p:nvCxnSpPr>
            <p:spPr>
              <a:xfrm>
                <a:off x="5264817" y="1710283"/>
                <a:ext cx="0" cy="649425"/>
              </a:xfrm>
              <a:prstGeom prst="line">
                <a:avLst/>
              </a:prstGeom>
              <a:noFill/>
              <a:ln w="6350" cap="flat" cmpd="sng" algn="ctr">
                <a:solidFill>
                  <a:sysClr val="windowText" lastClr="000000">
                    <a:lumMod val="65000"/>
                    <a:lumOff val="35000"/>
                  </a:sysClr>
                </a:solidFill>
                <a:prstDash val="solid"/>
                <a:miter lim="800000"/>
              </a:ln>
              <a:effectLst/>
            </p:spPr>
          </p:cxnSp>
        </p:grpSp>
      </p:grpSp>
    </p:spTree>
    <p:extLst>
      <p:ext uri="{BB962C8B-B14F-4D97-AF65-F5344CB8AC3E}">
        <p14:creationId xmlns:p14="http://schemas.microsoft.com/office/powerpoint/2010/main" val="26296362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363530" y="434401"/>
            <a:ext cx="161939" cy="157326"/>
          </a:xfrm>
          <a:prstGeom prst="rect">
            <a:avLst/>
          </a:prstGeom>
          <a:pattFill prst="ltUpDiag">
            <a:fgClr>
              <a:schemeClr val="bg1"/>
            </a:fgClr>
            <a:bgClr>
              <a:schemeClr val="tx1">
                <a:lumMod val="50000"/>
                <a:lumOff val="50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b="1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7190" y="331719"/>
            <a:ext cx="533617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ko-KR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DEEK </a:t>
            </a:r>
            <a:r>
              <a:rPr lang="ko-KR" altLang="en-US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보안카메라 개발 </a:t>
            </a:r>
            <a:r>
              <a:rPr lang="en-US" altLang="ko-KR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Roadmap</a:t>
            </a:r>
            <a:r>
              <a:rPr lang="ko-KR" altLang="en-US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 </a:t>
            </a:r>
            <a:endParaRPr lang="ko-KR" altLang="en-US" b="1" spc="-150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grpSp>
        <p:nvGrpSpPr>
          <p:cNvPr id="4" name="Group 85"/>
          <p:cNvGrpSpPr/>
          <p:nvPr/>
        </p:nvGrpSpPr>
        <p:grpSpPr>
          <a:xfrm>
            <a:off x="758520" y="881376"/>
            <a:ext cx="371819" cy="321281"/>
            <a:chOff x="504994" y="5962425"/>
            <a:chExt cx="449901" cy="388750"/>
          </a:xfrm>
          <a:solidFill>
            <a:srgbClr val="2E6CA4"/>
          </a:solidFill>
        </p:grpSpPr>
        <p:sp>
          <p:nvSpPr>
            <p:cNvPr id="5" name="Freeform 591"/>
            <p:cNvSpPr>
              <a:spLocks noEditPoints="1"/>
            </p:cNvSpPr>
            <p:nvPr/>
          </p:nvSpPr>
          <p:spPr bwMode="auto">
            <a:xfrm>
              <a:off x="504994" y="5962425"/>
              <a:ext cx="449901" cy="388750"/>
            </a:xfrm>
            <a:custGeom>
              <a:avLst/>
              <a:gdLst>
                <a:gd name="T0" fmla="*/ 55 w 927"/>
                <a:gd name="T1" fmla="*/ 39 h 800"/>
                <a:gd name="T2" fmla="*/ 48 w 927"/>
                <a:gd name="T3" fmla="*/ 42 h 800"/>
                <a:gd name="T4" fmla="*/ 42 w 927"/>
                <a:gd name="T5" fmla="*/ 46 h 800"/>
                <a:gd name="T6" fmla="*/ 39 w 927"/>
                <a:gd name="T7" fmla="*/ 54 h 800"/>
                <a:gd name="T8" fmla="*/ 39 w 927"/>
                <a:gd name="T9" fmla="*/ 559 h 800"/>
                <a:gd name="T10" fmla="*/ 40 w 927"/>
                <a:gd name="T11" fmla="*/ 568 h 800"/>
                <a:gd name="T12" fmla="*/ 45 w 927"/>
                <a:gd name="T13" fmla="*/ 573 h 800"/>
                <a:gd name="T14" fmla="*/ 50 w 927"/>
                <a:gd name="T15" fmla="*/ 578 h 800"/>
                <a:gd name="T16" fmla="*/ 58 w 927"/>
                <a:gd name="T17" fmla="*/ 579 h 800"/>
                <a:gd name="T18" fmla="*/ 154 w 927"/>
                <a:gd name="T19" fmla="*/ 706 h 800"/>
                <a:gd name="T20" fmla="*/ 868 w 927"/>
                <a:gd name="T21" fmla="*/ 579 h 800"/>
                <a:gd name="T22" fmla="*/ 877 w 927"/>
                <a:gd name="T23" fmla="*/ 578 h 800"/>
                <a:gd name="T24" fmla="*/ 883 w 927"/>
                <a:gd name="T25" fmla="*/ 573 h 800"/>
                <a:gd name="T26" fmla="*/ 887 w 927"/>
                <a:gd name="T27" fmla="*/ 568 h 800"/>
                <a:gd name="T28" fmla="*/ 888 w 927"/>
                <a:gd name="T29" fmla="*/ 559 h 800"/>
                <a:gd name="T30" fmla="*/ 888 w 927"/>
                <a:gd name="T31" fmla="*/ 54 h 800"/>
                <a:gd name="T32" fmla="*/ 886 w 927"/>
                <a:gd name="T33" fmla="*/ 46 h 800"/>
                <a:gd name="T34" fmla="*/ 880 w 927"/>
                <a:gd name="T35" fmla="*/ 42 h 800"/>
                <a:gd name="T36" fmla="*/ 873 w 927"/>
                <a:gd name="T37" fmla="*/ 39 h 800"/>
                <a:gd name="T38" fmla="*/ 58 w 927"/>
                <a:gd name="T39" fmla="*/ 38 h 800"/>
                <a:gd name="T40" fmla="*/ 115 w 927"/>
                <a:gd name="T41" fmla="*/ 618 h 800"/>
                <a:gd name="T42" fmla="*/ 46 w 927"/>
                <a:gd name="T43" fmla="*/ 617 h 800"/>
                <a:gd name="T44" fmla="*/ 26 w 927"/>
                <a:gd name="T45" fmla="*/ 608 h 800"/>
                <a:gd name="T46" fmla="*/ 10 w 927"/>
                <a:gd name="T47" fmla="*/ 592 h 800"/>
                <a:gd name="T48" fmla="*/ 1 w 927"/>
                <a:gd name="T49" fmla="*/ 571 h 800"/>
                <a:gd name="T50" fmla="*/ 0 w 927"/>
                <a:gd name="T51" fmla="*/ 58 h 800"/>
                <a:gd name="T52" fmla="*/ 4 w 927"/>
                <a:gd name="T53" fmla="*/ 35 h 800"/>
                <a:gd name="T54" fmla="*/ 17 w 927"/>
                <a:gd name="T55" fmla="*/ 16 h 800"/>
                <a:gd name="T56" fmla="*/ 36 w 927"/>
                <a:gd name="T57" fmla="*/ 5 h 800"/>
                <a:gd name="T58" fmla="*/ 58 w 927"/>
                <a:gd name="T59" fmla="*/ 0 h 800"/>
                <a:gd name="T60" fmla="*/ 881 w 927"/>
                <a:gd name="T61" fmla="*/ 0 h 800"/>
                <a:gd name="T62" fmla="*/ 901 w 927"/>
                <a:gd name="T63" fmla="*/ 9 h 800"/>
                <a:gd name="T64" fmla="*/ 917 w 927"/>
                <a:gd name="T65" fmla="*/ 25 h 800"/>
                <a:gd name="T66" fmla="*/ 926 w 927"/>
                <a:gd name="T67" fmla="*/ 46 h 800"/>
                <a:gd name="T68" fmla="*/ 927 w 927"/>
                <a:gd name="T69" fmla="*/ 559 h 800"/>
                <a:gd name="T70" fmla="*/ 922 w 927"/>
                <a:gd name="T71" fmla="*/ 582 h 800"/>
                <a:gd name="T72" fmla="*/ 910 w 927"/>
                <a:gd name="T73" fmla="*/ 601 h 800"/>
                <a:gd name="T74" fmla="*/ 891 w 927"/>
                <a:gd name="T75" fmla="*/ 612 h 800"/>
                <a:gd name="T76" fmla="*/ 868 w 927"/>
                <a:gd name="T77" fmla="*/ 618 h 800"/>
                <a:gd name="T78" fmla="*/ 115 w 927"/>
                <a:gd name="T79" fmla="*/ 80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27" h="800">
                  <a:moveTo>
                    <a:pt x="58" y="38"/>
                  </a:moveTo>
                  <a:lnTo>
                    <a:pt x="55" y="39"/>
                  </a:lnTo>
                  <a:lnTo>
                    <a:pt x="50" y="39"/>
                  </a:lnTo>
                  <a:lnTo>
                    <a:pt x="48" y="42"/>
                  </a:lnTo>
                  <a:lnTo>
                    <a:pt x="45" y="43"/>
                  </a:lnTo>
                  <a:lnTo>
                    <a:pt x="42" y="46"/>
                  </a:lnTo>
                  <a:lnTo>
                    <a:pt x="40" y="51"/>
                  </a:lnTo>
                  <a:lnTo>
                    <a:pt x="39" y="54"/>
                  </a:lnTo>
                  <a:lnTo>
                    <a:pt x="39" y="58"/>
                  </a:lnTo>
                  <a:lnTo>
                    <a:pt x="39" y="559"/>
                  </a:lnTo>
                  <a:lnTo>
                    <a:pt x="39" y="563"/>
                  </a:lnTo>
                  <a:lnTo>
                    <a:pt x="40" y="568"/>
                  </a:lnTo>
                  <a:lnTo>
                    <a:pt x="42" y="571"/>
                  </a:lnTo>
                  <a:lnTo>
                    <a:pt x="45" y="573"/>
                  </a:lnTo>
                  <a:lnTo>
                    <a:pt x="48" y="575"/>
                  </a:lnTo>
                  <a:lnTo>
                    <a:pt x="50" y="578"/>
                  </a:lnTo>
                  <a:lnTo>
                    <a:pt x="55" y="579"/>
                  </a:lnTo>
                  <a:lnTo>
                    <a:pt x="58" y="579"/>
                  </a:lnTo>
                  <a:lnTo>
                    <a:pt x="154" y="579"/>
                  </a:lnTo>
                  <a:lnTo>
                    <a:pt x="154" y="706"/>
                  </a:lnTo>
                  <a:lnTo>
                    <a:pt x="282" y="579"/>
                  </a:lnTo>
                  <a:lnTo>
                    <a:pt x="868" y="579"/>
                  </a:lnTo>
                  <a:lnTo>
                    <a:pt x="873" y="579"/>
                  </a:lnTo>
                  <a:lnTo>
                    <a:pt x="877" y="578"/>
                  </a:lnTo>
                  <a:lnTo>
                    <a:pt x="880" y="575"/>
                  </a:lnTo>
                  <a:lnTo>
                    <a:pt x="883" y="573"/>
                  </a:lnTo>
                  <a:lnTo>
                    <a:pt x="886" y="571"/>
                  </a:lnTo>
                  <a:lnTo>
                    <a:pt x="887" y="568"/>
                  </a:lnTo>
                  <a:lnTo>
                    <a:pt x="888" y="563"/>
                  </a:lnTo>
                  <a:lnTo>
                    <a:pt x="888" y="559"/>
                  </a:lnTo>
                  <a:lnTo>
                    <a:pt x="888" y="58"/>
                  </a:lnTo>
                  <a:lnTo>
                    <a:pt x="888" y="54"/>
                  </a:lnTo>
                  <a:lnTo>
                    <a:pt x="887" y="51"/>
                  </a:lnTo>
                  <a:lnTo>
                    <a:pt x="886" y="46"/>
                  </a:lnTo>
                  <a:lnTo>
                    <a:pt x="883" y="43"/>
                  </a:lnTo>
                  <a:lnTo>
                    <a:pt x="880" y="42"/>
                  </a:lnTo>
                  <a:lnTo>
                    <a:pt x="877" y="39"/>
                  </a:lnTo>
                  <a:lnTo>
                    <a:pt x="873" y="39"/>
                  </a:lnTo>
                  <a:lnTo>
                    <a:pt x="868" y="38"/>
                  </a:lnTo>
                  <a:lnTo>
                    <a:pt x="58" y="38"/>
                  </a:lnTo>
                  <a:close/>
                  <a:moveTo>
                    <a:pt x="115" y="800"/>
                  </a:moveTo>
                  <a:lnTo>
                    <a:pt x="115" y="618"/>
                  </a:lnTo>
                  <a:lnTo>
                    <a:pt x="58" y="618"/>
                  </a:lnTo>
                  <a:lnTo>
                    <a:pt x="46" y="617"/>
                  </a:lnTo>
                  <a:lnTo>
                    <a:pt x="36" y="612"/>
                  </a:lnTo>
                  <a:lnTo>
                    <a:pt x="26" y="608"/>
                  </a:lnTo>
                  <a:lnTo>
                    <a:pt x="17" y="601"/>
                  </a:lnTo>
                  <a:lnTo>
                    <a:pt x="10" y="592"/>
                  </a:lnTo>
                  <a:lnTo>
                    <a:pt x="4" y="582"/>
                  </a:lnTo>
                  <a:lnTo>
                    <a:pt x="1" y="571"/>
                  </a:lnTo>
                  <a:lnTo>
                    <a:pt x="0" y="559"/>
                  </a:lnTo>
                  <a:lnTo>
                    <a:pt x="0" y="58"/>
                  </a:lnTo>
                  <a:lnTo>
                    <a:pt x="1" y="46"/>
                  </a:lnTo>
                  <a:lnTo>
                    <a:pt x="4" y="35"/>
                  </a:lnTo>
                  <a:lnTo>
                    <a:pt x="10" y="25"/>
                  </a:lnTo>
                  <a:lnTo>
                    <a:pt x="17" y="16"/>
                  </a:lnTo>
                  <a:lnTo>
                    <a:pt x="26" y="9"/>
                  </a:lnTo>
                  <a:lnTo>
                    <a:pt x="36" y="5"/>
                  </a:lnTo>
                  <a:lnTo>
                    <a:pt x="46" y="0"/>
                  </a:lnTo>
                  <a:lnTo>
                    <a:pt x="58" y="0"/>
                  </a:lnTo>
                  <a:lnTo>
                    <a:pt x="868" y="0"/>
                  </a:lnTo>
                  <a:lnTo>
                    <a:pt x="881" y="0"/>
                  </a:lnTo>
                  <a:lnTo>
                    <a:pt x="891" y="5"/>
                  </a:lnTo>
                  <a:lnTo>
                    <a:pt x="901" y="9"/>
                  </a:lnTo>
                  <a:lnTo>
                    <a:pt x="910" y="16"/>
                  </a:lnTo>
                  <a:lnTo>
                    <a:pt x="917" y="25"/>
                  </a:lnTo>
                  <a:lnTo>
                    <a:pt x="922" y="35"/>
                  </a:lnTo>
                  <a:lnTo>
                    <a:pt x="926" y="46"/>
                  </a:lnTo>
                  <a:lnTo>
                    <a:pt x="927" y="58"/>
                  </a:lnTo>
                  <a:lnTo>
                    <a:pt x="927" y="559"/>
                  </a:lnTo>
                  <a:lnTo>
                    <a:pt x="926" y="571"/>
                  </a:lnTo>
                  <a:lnTo>
                    <a:pt x="922" y="582"/>
                  </a:lnTo>
                  <a:lnTo>
                    <a:pt x="917" y="592"/>
                  </a:lnTo>
                  <a:lnTo>
                    <a:pt x="910" y="601"/>
                  </a:lnTo>
                  <a:lnTo>
                    <a:pt x="901" y="608"/>
                  </a:lnTo>
                  <a:lnTo>
                    <a:pt x="891" y="612"/>
                  </a:lnTo>
                  <a:lnTo>
                    <a:pt x="881" y="617"/>
                  </a:lnTo>
                  <a:lnTo>
                    <a:pt x="868" y="618"/>
                  </a:lnTo>
                  <a:lnTo>
                    <a:pt x="298" y="618"/>
                  </a:lnTo>
                  <a:lnTo>
                    <a:pt x="115" y="8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592"/>
            <p:cNvSpPr>
              <a:spLocks/>
            </p:cNvSpPr>
            <p:nvPr/>
          </p:nvSpPr>
          <p:spPr bwMode="auto">
            <a:xfrm>
              <a:off x="636033" y="6093464"/>
              <a:ext cx="37856" cy="37856"/>
            </a:xfrm>
            <a:custGeom>
              <a:avLst/>
              <a:gdLst>
                <a:gd name="T0" fmla="*/ 39 w 76"/>
                <a:gd name="T1" fmla="*/ 0 h 77"/>
                <a:gd name="T2" fmla="*/ 46 w 76"/>
                <a:gd name="T3" fmla="*/ 1 h 77"/>
                <a:gd name="T4" fmla="*/ 53 w 76"/>
                <a:gd name="T5" fmla="*/ 2 h 77"/>
                <a:gd name="T6" fmla="*/ 60 w 76"/>
                <a:gd name="T7" fmla="*/ 7 h 77"/>
                <a:gd name="T8" fmla="*/ 66 w 76"/>
                <a:gd name="T9" fmla="*/ 11 h 77"/>
                <a:gd name="T10" fmla="*/ 70 w 76"/>
                <a:gd name="T11" fmla="*/ 17 h 77"/>
                <a:gd name="T12" fmla="*/ 73 w 76"/>
                <a:gd name="T13" fmla="*/ 24 h 77"/>
                <a:gd name="T14" fmla="*/ 76 w 76"/>
                <a:gd name="T15" fmla="*/ 31 h 77"/>
                <a:gd name="T16" fmla="*/ 76 w 76"/>
                <a:gd name="T17" fmla="*/ 38 h 77"/>
                <a:gd name="T18" fmla="*/ 76 w 76"/>
                <a:gd name="T19" fmla="*/ 46 h 77"/>
                <a:gd name="T20" fmla="*/ 73 w 76"/>
                <a:gd name="T21" fmla="*/ 53 h 77"/>
                <a:gd name="T22" fmla="*/ 70 w 76"/>
                <a:gd name="T23" fmla="*/ 60 h 77"/>
                <a:gd name="T24" fmla="*/ 66 w 76"/>
                <a:gd name="T25" fmla="*/ 66 h 77"/>
                <a:gd name="T26" fmla="*/ 60 w 76"/>
                <a:gd name="T27" fmla="*/ 70 h 77"/>
                <a:gd name="T28" fmla="*/ 53 w 76"/>
                <a:gd name="T29" fmla="*/ 74 h 77"/>
                <a:gd name="T30" fmla="*/ 46 w 76"/>
                <a:gd name="T31" fmla="*/ 76 h 77"/>
                <a:gd name="T32" fmla="*/ 39 w 76"/>
                <a:gd name="T33" fmla="*/ 77 h 77"/>
                <a:gd name="T34" fmla="*/ 30 w 76"/>
                <a:gd name="T35" fmla="*/ 76 h 77"/>
                <a:gd name="T36" fmla="*/ 23 w 76"/>
                <a:gd name="T37" fmla="*/ 74 h 77"/>
                <a:gd name="T38" fmla="*/ 17 w 76"/>
                <a:gd name="T39" fmla="*/ 70 h 77"/>
                <a:gd name="T40" fmla="*/ 11 w 76"/>
                <a:gd name="T41" fmla="*/ 66 h 77"/>
                <a:gd name="T42" fmla="*/ 5 w 76"/>
                <a:gd name="T43" fmla="*/ 60 h 77"/>
                <a:gd name="T44" fmla="*/ 3 w 76"/>
                <a:gd name="T45" fmla="*/ 53 h 77"/>
                <a:gd name="T46" fmla="*/ 0 w 76"/>
                <a:gd name="T47" fmla="*/ 46 h 77"/>
                <a:gd name="T48" fmla="*/ 0 w 76"/>
                <a:gd name="T49" fmla="*/ 38 h 77"/>
                <a:gd name="T50" fmla="*/ 0 w 76"/>
                <a:gd name="T51" fmla="*/ 31 h 77"/>
                <a:gd name="T52" fmla="*/ 3 w 76"/>
                <a:gd name="T53" fmla="*/ 24 h 77"/>
                <a:gd name="T54" fmla="*/ 5 w 76"/>
                <a:gd name="T55" fmla="*/ 17 h 77"/>
                <a:gd name="T56" fmla="*/ 11 w 76"/>
                <a:gd name="T57" fmla="*/ 11 h 77"/>
                <a:gd name="T58" fmla="*/ 17 w 76"/>
                <a:gd name="T59" fmla="*/ 7 h 77"/>
                <a:gd name="T60" fmla="*/ 23 w 76"/>
                <a:gd name="T61" fmla="*/ 2 h 77"/>
                <a:gd name="T62" fmla="*/ 30 w 76"/>
                <a:gd name="T63" fmla="*/ 1 h 77"/>
                <a:gd name="T64" fmla="*/ 39 w 76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6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3" y="24"/>
                  </a:lnTo>
                  <a:lnTo>
                    <a:pt x="76" y="31"/>
                  </a:lnTo>
                  <a:lnTo>
                    <a:pt x="76" y="38"/>
                  </a:lnTo>
                  <a:lnTo>
                    <a:pt x="76" y="46"/>
                  </a:lnTo>
                  <a:lnTo>
                    <a:pt x="73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5" y="60"/>
                  </a:lnTo>
                  <a:lnTo>
                    <a:pt x="3" y="53"/>
                  </a:lnTo>
                  <a:lnTo>
                    <a:pt x="0" y="46"/>
                  </a:lnTo>
                  <a:lnTo>
                    <a:pt x="0" y="38"/>
                  </a:lnTo>
                  <a:lnTo>
                    <a:pt x="0" y="31"/>
                  </a:lnTo>
                  <a:lnTo>
                    <a:pt x="3" y="24"/>
                  </a:lnTo>
                  <a:lnTo>
                    <a:pt x="5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593"/>
            <p:cNvSpPr>
              <a:spLocks/>
            </p:cNvSpPr>
            <p:nvPr/>
          </p:nvSpPr>
          <p:spPr bwMode="auto">
            <a:xfrm>
              <a:off x="786000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7 w 78"/>
                <a:gd name="T3" fmla="*/ 1 h 77"/>
                <a:gd name="T4" fmla="*/ 55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5 w 78"/>
                <a:gd name="T29" fmla="*/ 74 h 77"/>
                <a:gd name="T30" fmla="*/ 47 w 78"/>
                <a:gd name="T31" fmla="*/ 76 h 77"/>
                <a:gd name="T32" fmla="*/ 39 w 78"/>
                <a:gd name="T33" fmla="*/ 77 h 77"/>
                <a:gd name="T34" fmla="*/ 32 w 78"/>
                <a:gd name="T35" fmla="*/ 76 h 77"/>
                <a:gd name="T36" fmla="*/ 24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4 w 78"/>
                <a:gd name="T61" fmla="*/ 2 h 77"/>
                <a:gd name="T62" fmla="*/ 32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7" y="1"/>
                  </a:lnTo>
                  <a:lnTo>
                    <a:pt x="55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5" y="74"/>
                  </a:lnTo>
                  <a:lnTo>
                    <a:pt x="47" y="76"/>
                  </a:lnTo>
                  <a:lnTo>
                    <a:pt x="39" y="77"/>
                  </a:lnTo>
                  <a:lnTo>
                    <a:pt x="32" y="76"/>
                  </a:lnTo>
                  <a:lnTo>
                    <a:pt x="24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4" y="2"/>
                  </a:lnTo>
                  <a:lnTo>
                    <a:pt x="32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594"/>
            <p:cNvSpPr>
              <a:spLocks/>
            </p:cNvSpPr>
            <p:nvPr/>
          </p:nvSpPr>
          <p:spPr bwMode="auto">
            <a:xfrm>
              <a:off x="711745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6 w 78"/>
                <a:gd name="T3" fmla="*/ 1 h 77"/>
                <a:gd name="T4" fmla="*/ 53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3 w 78"/>
                <a:gd name="T29" fmla="*/ 74 h 77"/>
                <a:gd name="T30" fmla="*/ 46 w 78"/>
                <a:gd name="T31" fmla="*/ 76 h 77"/>
                <a:gd name="T32" fmla="*/ 39 w 78"/>
                <a:gd name="T33" fmla="*/ 77 h 77"/>
                <a:gd name="T34" fmla="*/ 30 w 78"/>
                <a:gd name="T35" fmla="*/ 76 h 77"/>
                <a:gd name="T36" fmla="*/ 23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3 w 78"/>
                <a:gd name="T61" fmla="*/ 2 h 77"/>
                <a:gd name="T62" fmla="*/ 30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242020" y="881376"/>
            <a:ext cx="819154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ko-KR" sz="1200" b="1" spc="-150" dirty="0" smtClean="0">
                <a:latin typeface="+mn-ea"/>
              </a:rPr>
              <a:t>DEEK </a:t>
            </a:r>
            <a:r>
              <a:rPr lang="ko-KR" altLang="en-US" sz="1200" b="1" spc="-150" dirty="0" smtClean="0">
                <a:latin typeface="+mn-ea"/>
              </a:rPr>
              <a:t>일반제</a:t>
            </a:r>
            <a:r>
              <a:rPr lang="ko-KR" altLang="en-US" sz="1200" b="1" spc="-150" dirty="0">
                <a:latin typeface="+mn-ea"/>
              </a:rPr>
              <a:t>품</a:t>
            </a:r>
            <a:r>
              <a:rPr lang="ko-KR" altLang="en-US" sz="1200" b="1" spc="-150" dirty="0" smtClean="0">
                <a:latin typeface="+mn-ea"/>
              </a:rPr>
              <a:t> 개발 과정과 제품을 출시하는 과정을 설명하다</a:t>
            </a:r>
            <a:r>
              <a:rPr lang="en-US" altLang="ko-KR" sz="1200" b="1" spc="-150" dirty="0" smtClean="0">
                <a:latin typeface="+mn-ea"/>
              </a:rPr>
              <a:t>.</a:t>
            </a:r>
            <a:endParaRPr lang="ko-KR" altLang="en-US" sz="1050" b="1" spc="-150" dirty="0">
              <a:latin typeface="+mn-ea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1577601" y="1202657"/>
            <a:ext cx="1025423" cy="954575"/>
            <a:chOff x="818318" y="938064"/>
            <a:chExt cx="1154006" cy="914760"/>
          </a:xfrm>
          <a:solidFill>
            <a:schemeClr val="bg1"/>
          </a:solidFill>
        </p:grpSpPr>
        <p:sp>
          <p:nvSpPr>
            <p:cNvPr id="19" name="직사각형 18"/>
            <p:cNvSpPr/>
            <p:nvPr/>
          </p:nvSpPr>
          <p:spPr>
            <a:xfrm>
              <a:off x="818318" y="1599262"/>
              <a:ext cx="1154006" cy="253562"/>
            </a:xfrm>
            <a:prstGeom prst="rect">
              <a:avLst/>
            </a:prstGeom>
            <a:grp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b="1" dirty="0" smtClean="0">
                  <a:solidFill>
                    <a:schemeClr val="tx1"/>
                  </a:solidFill>
                </a:rPr>
                <a:t>일반</a:t>
              </a:r>
              <a:r>
                <a:rPr lang="en-US" altLang="ko-KR" sz="1000" b="1" dirty="0">
                  <a:solidFill>
                    <a:schemeClr val="tx1"/>
                  </a:solidFill>
                </a:rPr>
                <a:t> </a:t>
              </a:r>
              <a:r>
                <a:rPr lang="en-US" altLang="ko-KR" sz="1000" b="1" dirty="0" smtClean="0">
                  <a:solidFill>
                    <a:schemeClr val="tx1"/>
                  </a:solidFill>
                </a:rPr>
                <a:t>IP</a:t>
              </a:r>
              <a:r>
                <a:rPr lang="ko-KR" altLang="en-US" sz="1000" b="1" dirty="0" smtClean="0">
                  <a:solidFill>
                    <a:schemeClr val="tx1"/>
                  </a:solidFill>
                </a:rPr>
                <a:t>카메라</a:t>
              </a:r>
              <a:endParaRPr lang="ko-KR" altLang="en-US" sz="1000" b="1" dirty="0">
                <a:solidFill>
                  <a:schemeClr val="tx1"/>
                </a:solidFill>
              </a:endParaRPr>
            </a:p>
          </p:txBody>
        </p:sp>
        <p:pic>
          <p:nvPicPr>
            <p:cNvPr id="20" name="그림 19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962456" y="938064"/>
              <a:ext cx="978611" cy="656295"/>
            </a:xfrm>
            <a:prstGeom prst="rect">
              <a:avLst/>
            </a:prstGeom>
            <a:grpFill/>
          </p:spPr>
        </p:pic>
      </p:grpSp>
      <p:sp>
        <p:nvSpPr>
          <p:cNvPr id="30" name="직사각형 29"/>
          <p:cNvSpPr/>
          <p:nvPr/>
        </p:nvSpPr>
        <p:spPr>
          <a:xfrm>
            <a:off x="3308868" y="3312910"/>
            <a:ext cx="5096185" cy="255555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 dirty="0" smtClean="0">
                <a:solidFill>
                  <a:schemeClr val="tx1"/>
                </a:solidFill>
              </a:rPr>
              <a:t>3.6mm fixed lens / 2.8-12mm VF lens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3308868" y="3594790"/>
            <a:ext cx="5096185" cy="255555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 smtClean="0">
                <a:solidFill>
                  <a:schemeClr val="tx1"/>
                </a:solidFill>
              </a:rPr>
              <a:t>Sensor board / Main board / POE </a:t>
            </a:r>
            <a:r>
              <a:rPr lang="ko-KR" altLang="en-US" sz="1000" dirty="0" smtClean="0">
                <a:solidFill>
                  <a:schemeClr val="tx1"/>
                </a:solidFill>
              </a:rPr>
              <a:t>체결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3308868" y="3886719"/>
            <a:ext cx="5096185" cy="255555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 dirty="0" smtClean="0">
                <a:solidFill>
                  <a:schemeClr val="tx1"/>
                </a:solidFill>
              </a:rPr>
              <a:t>LED board </a:t>
            </a:r>
            <a:r>
              <a:rPr lang="ko-KR" altLang="en-US" sz="1000" dirty="0" smtClean="0">
                <a:solidFill>
                  <a:schemeClr val="tx1"/>
                </a:solidFill>
              </a:rPr>
              <a:t>체결 </a:t>
            </a:r>
            <a:r>
              <a:rPr lang="en-US" altLang="ko-KR" sz="1000" dirty="0" smtClean="0">
                <a:solidFill>
                  <a:schemeClr val="tx1"/>
                </a:solidFill>
              </a:rPr>
              <a:t>– </a:t>
            </a:r>
            <a:r>
              <a:rPr lang="ko-KR" altLang="en-US" sz="1000" dirty="0" smtClean="0">
                <a:solidFill>
                  <a:schemeClr val="tx1"/>
                </a:solidFill>
              </a:rPr>
              <a:t>케이스 조립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3308868" y="2326598"/>
            <a:ext cx="5096185" cy="255555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b="1" dirty="0" smtClean="0">
                <a:solidFill>
                  <a:schemeClr val="tx1"/>
                </a:solidFill>
              </a:rPr>
              <a:t>테스트를 통한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IPC CPU 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선정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308868" y="2608478"/>
            <a:ext cx="5096185" cy="255555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 b="1" dirty="0" smtClean="0">
                <a:solidFill>
                  <a:schemeClr val="tx1"/>
                </a:solidFill>
              </a:rPr>
              <a:t>H/W 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기반 </a:t>
            </a:r>
            <a:r>
              <a:rPr lang="ko-KR" altLang="en-US" sz="1000" b="1" dirty="0" err="1" smtClean="0">
                <a:solidFill>
                  <a:schemeClr val="tx1"/>
                </a:solidFill>
              </a:rPr>
              <a:t>보안칩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 적용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(KEV7) </a:t>
            </a:r>
            <a:r>
              <a:rPr lang="ko-KR" altLang="en-US" sz="1000" b="1" dirty="0" err="1" smtClean="0">
                <a:solidFill>
                  <a:schemeClr val="tx1"/>
                </a:solidFill>
              </a:rPr>
              <a:t>암복호화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 기술개발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3308868" y="2890358"/>
            <a:ext cx="5096185" cy="255555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b="1" dirty="0" err="1" smtClean="0">
                <a:solidFill>
                  <a:schemeClr val="tx1"/>
                </a:solidFill>
              </a:rPr>
              <a:t>암복호화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 및 기능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호환성 테스트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3308868" y="1330238"/>
            <a:ext cx="5096185" cy="255555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dirty="0" smtClean="0">
                <a:solidFill>
                  <a:schemeClr val="tx1"/>
                </a:solidFill>
              </a:rPr>
              <a:t>시장조사</a:t>
            </a:r>
            <a:r>
              <a:rPr lang="en-US" altLang="ko-KR" sz="1000" dirty="0" smtClean="0">
                <a:solidFill>
                  <a:schemeClr val="tx1"/>
                </a:solidFill>
              </a:rPr>
              <a:t>, </a:t>
            </a:r>
            <a:r>
              <a:rPr lang="ko-KR" altLang="en-US" sz="1000" dirty="0" err="1" smtClean="0">
                <a:solidFill>
                  <a:schemeClr val="tx1"/>
                </a:solidFill>
              </a:rPr>
              <a:t>제품군</a:t>
            </a:r>
            <a:r>
              <a:rPr lang="ko-KR" altLang="en-US" sz="1000" dirty="0" smtClean="0">
                <a:solidFill>
                  <a:schemeClr val="tx1"/>
                </a:solidFill>
              </a:rPr>
              <a:t> 선정</a:t>
            </a:r>
            <a:r>
              <a:rPr lang="en-US" altLang="ko-KR" sz="1000" dirty="0" smtClean="0">
                <a:solidFill>
                  <a:schemeClr val="tx1"/>
                </a:solidFill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</a:rPr>
              <a:t>카메라 </a:t>
            </a:r>
            <a:r>
              <a:rPr lang="ko-KR" altLang="en-US" sz="1000" dirty="0" err="1" smtClean="0">
                <a:solidFill>
                  <a:schemeClr val="tx1"/>
                </a:solidFill>
              </a:rPr>
              <a:t>스펙</a:t>
            </a:r>
            <a:r>
              <a:rPr lang="ko-KR" altLang="en-US" sz="1000" dirty="0" smtClean="0">
                <a:solidFill>
                  <a:schemeClr val="tx1"/>
                </a:solidFill>
              </a:rPr>
              <a:t> 선정 등</a:t>
            </a:r>
            <a:r>
              <a:rPr lang="en-US" altLang="ko-KR" sz="1000" dirty="0" smtClean="0">
                <a:solidFill>
                  <a:schemeClr val="tx1"/>
                </a:solidFill>
              </a:rPr>
              <a:t> 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3308868" y="1612118"/>
            <a:ext cx="5096185" cy="255555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dirty="0" smtClean="0">
                <a:solidFill>
                  <a:schemeClr val="tx1"/>
                </a:solidFill>
              </a:rPr>
              <a:t>일반 </a:t>
            </a:r>
            <a:r>
              <a:rPr lang="en-US" altLang="ko-KR" sz="1000" dirty="0" smtClean="0">
                <a:solidFill>
                  <a:schemeClr val="tx1"/>
                </a:solidFill>
              </a:rPr>
              <a:t>IP </a:t>
            </a:r>
            <a:r>
              <a:rPr lang="ko-KR" altLang="en-US" sz="1000" dirty="0" smtClean="0">
                <a:solidFill>
                  <a:schemeClr val="tx1"/>
                </a:solidFill>
              </a:rPr>
              <a:t>카메라</a:t>
            </a: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 smtClean="0">
                <a:solidFill>
                  <a:schemeClr val="tx1"/>
                </a:solidFill>
              </a:rPr>
              <a:t>개발 </a:t>
            </a:r>
            <a:r>
              <a:rPr lang="en-US" altLang="ko-KR" sz="1000" dirty="0">
                <a:solidFill>
                  <a:schemeClr val="tx1"/>
                </a:solidFill>
              </a:rPr>
              <a:t>(</a:t>
            </a:r>
            <a:r>
              <a:rPr lang="en-US" altLang="ko-KR" sz="1000" dirty="0" smtClean="0">
                <a:solidFill>
                  <a:schemeClr val="tx1"/>
                </a:solidFill>
              </a:rPr>
              <a:t>Software &amp; Hardware) 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3308868" y="1904046"/>
            <a:ext cx="5096185" cy="255555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 dirty="0" smtClean="0">
                <a:solidFill>
                  <a:schemeClr val="tx1"/>
                </a:solidFill>
              </a:rPr>
              <a:t>Test, </a:t>
            </a:r>
            <a:r>
              <a:rPr lang="ko-KR" altLang="en-US" sz="1000" dirty="0" smtClean="0">
                <a:solidFill>
                  <a:schemeClr val="tx1"/>
                </a:solidFill>
              </a:rPr>
              <a:t>조립 및 인증 등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1577601" y="2200589"/>
            <a:ext cx="1064552" cy="1008993"/>
            <a:chOff x="867731" y="2052437"/>
            <a:chExt cx="1154006" cy="969659"/>
          </a:xfrm>
        </p:grpSpPr>
        <p:sp>
          <p:nvSpPr>
            <p:cNvPr id="40" name="직사각형 39"/>
            <p:cNvSpPr/>
            <p:nvPr/>
          </p:nvSpPr>
          <p:spPr>
            <a:xfrm>
              <a:off x="867731" y="2743178"/>
              <a:ext cx="1154006" cy="27891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b="1" dirty="0" smtClean="0">
                  <a:solidFill>
                    <a:schemeClr val="tx1"/>
                  </a:solidFill>
                </a:rPr>
                <a:t>보안</a:t>
              </a:r>
              <a:r>
                <a:rPr lang="en-US" altLang="ko-KR" sz="1000" b="1" dirty="0">
                  <a:solidFill>
                    <a:schemeClr val="tx1"/>
                  </a:solidFill>
                </a:rPr>
                <a:t> </a:t>
              </a:r>
              <a:r>
                <a:rPr lang="en-US" altLang="ko-KR" sz="1000" b="1" dirty="0" smtClean="0">
                  <a:solidFill>
                    <a:schemeClr val="tx1"/>
                  </a:solidFill>
                </a:rPr>
                <a:t>IP</a:t>
              </a:r>
              <a:r>
                <a:rPr lang="ko-KR" altLang="en-US" sz="1000" b="1" dirty="0" smtClean="0">
                  <a:solidFill>
                    <a:schemeClr val="tx1"/>
                  </a:solidFill>
                </a:rPr>
                <a:t>카메라</a:t>
              </a:r>
              <a:endParaRPr lang="ko-KR" altLang="en-US" sz="1000" b="1" dirty="0">
                <a:solidFill>
                  <a:schemeClr val="tx1"/>
                </a:solidFill>
              </a:endParaRPr>
            </a:p>
          </p:txBody>
        </p:sp>
        <p:pic>
          <p:nvPicPr>
            <p:cNvPr id="41" name="그림 40"/>
            <p:cNvPicPr preferRelativeResize="0">
              <a:picLocks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1596" b="17845"/>
            <a:stretch/>
          </p:blipFill>
          <p:spPr>
            <a:xfrm>
              <a:off x="944947" y="2052437"/>
              <a:ext cx="1030909" cy="697091"/>
            </a:xfrm>
            <a:prstGeom prst="rect">
              <a:avLst/>
            </a:prstGeom>
          </p:spPr>
        </p:pic>
      </p:grpSp>
      <p:grpSp>
        <p:nvGrpSpPr>
          <p:cNvPr id="42" name="그룹 41"/>
          <p:cNvGrpSpPr/>
          <p:nvPr/>
        </p:nvGrpSpPr>
        <p:grpSpPr>
          <a:xfrm>
            <a:off x="1584629" y="3249775"/>
            <a:ext cx="1057526" cy="939199"/>
            <a:chOff x="827584" y="3329675"/>
            <a:chExt cx="1265634" cy="1052573"/>
          </a:xfrm>
          <a:solidFill>
            <a:schemeClr val="bg1"/>
          </a:solidFill>
        </p:grpSpPr>
        <p:sp>
          <p:nvSpPr>
            <p:cNvPr id="43" name="직사각형 42"/>
            <p:cNvSpPr/>
            <p:nvPr/>
          </p:nvSpPr>
          <p:spPr>
            <a:xfrm>
              <a:off x="827584" y="4149080"/>
              <a:ext cx="1260998" cy="233168"/>
            </a:xfrm>
            <a:prstGeom prst="rect">
              <a:avLst/>
            </a:prstGeom>
            <a:grp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b="1" dirty="0" smtClean="0">
                  <a:solidFill>
                    <a:schemeClr val="tx1"/>
                  </a:solidFill>
                </a:rPr>
                <a:t>조립</a:t>
              </a:r>
              <a:endParaRPr lang="ko-KR" altLang="en-US" sz="1000" b="1" dirty="0">
                <a:solidFill>
                  <a:schemeClr val="tx1"/>
                </a:solidFill>
              </a:endParaRPr>
            </a:p>
          </p:txBody>
        </p:sp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7584" y="3329675"/>
              <a:ext cx="1265634" cy="819405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5" name="직사각형 44"/>
          <p:cNvSpPr/>
          <p:nvPr/>
        </p:nvSpPr>
        <p:spPr>
          <a:xfrm>
            <a:off x="1901761" y="4325268"/>
            <a:ext cx="338437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>
              <a:defRPr/>
            </a:pPr>
            <a:r>
              <a:rPr lang="en-US" altLang="ko-KR" sz="1000" dirty="0" smtClean="0">
                <a:latin typeface="Calibri" pitchFamily="34" charset="0"/>
                <a:cs typeface="Calibri" pitchFamily="34" charset="0"/>
              </a:rPr>
              <a:t>● </a:t>
            </a:r>
            <a:r>
              <a:rPr lang="ko-KR" altLang="en-US" sz="1000" dirty="0">
                <a:latin typeface="Calibri" pitchFamily="34" charset="0"/>
                <a:cs typeface="Calibri" pitchFamily="34" charset="0"/>
              </a:rPr>
              <a:t>보안</a:t>
            </a:r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 </a:t>
            </a:r>
            <a:r>
              <a:rPr lang="ko-KR" altLang="en-US" sz="1000" dirty="0">
                <a:latin typeface="Calibri" pitchFamily="34" charset="0"/>
                <a:cs typeface="Calibri" pitchFamily="34" charset="0"/>
              </a:rPr>
              <a:t>기능 </a:t>
            </a:r>
            <a:endParaRPr lang="en-US" altLang="ko-KR" sz="1000" dirty="0">
              <a:latin typeface="Calibri" pitchFamily="34" charset="0"/>
              <a:cs typeface="Calibri" pitchFamily="34" charset="0"/>
            </a:endParaRPr>
          </a:p>
          <a:p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 </a:t>
            </a:r>
            <a:r>
              <a:rPr lang="en-US" altLang="ko-KR" sz="10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- </a:t>
            </a:r>
            <a:r>
              <a:rPr lang="ko-KR" altLang="en-US" sz="1000" dirty="0">
                <a:latin typeface="Calibri" pitchFamily="34" charset="0"/>
                <a:cs typeface="Calibri" pitchFamily="34" charset="0"/>
              </a:rPr>
              <a:t>프로그램 </a:t>
            </a:r>
            <a:r>
              <a:rPr lang="ko-KR" altLang="en-US" sz="1000" dirty="0" smtClean="0">
                <a:latin typeface="Calibri" pitchFamily="34" charset="0"/>
                <a:cs typeface="Calibri" pitchFamily="34" charset="0"/>
              </a:rPr>
              <a:t>무결점 </a:t>
            </a:r>
            <a:r>
              <a:rPr lang="ko-KR" altLang="en-US" sz="1000" dirty="0">
                <a:latin typeface="Calibri" pitchFamily="34" charset="0"/>
                <a:cs typeface="Calibri" pitchFamily="34" charset="0"/>
              </a:rPr>
              <a:t>검증 기능 </a:t>
            </a:r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(Secure-boot </a:t>
            </a:r>
            <a:r>
              <a:rPr lang="ko-KR" altLang="en-US" sz="1000" dirty="0">
                <a:latin typeface="Calibri" pitchFamily="34" charset="0"/>
                <a:cs typeface="Calibri" pitchFamily="34" charset="0"/>
              </a:rPr>
              <a:t>기능</a:t>
            </a:r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) </a:t>
            </a:r>
            <a:endParaRPr lang="en-US" altLang="ko-KR" sz="1000" dirty="0" smtClean="0">
              <a:latin typeface="Calibri" pitchFamily="34" charset="0"/>
              <a:cs typeface="Calibri" pitchFamily="34" charset="0"/>
            </a:endParaRPr>
          </a:p>
          <a:p>
            <a:r>
              <a:rPr lang="en-US" altLang="ko-KR" sz="1000" dirty="0" smtClean="0">
                <a:latin typeface="Calibri" pitchFamily="34" charset="0"/>
                <a:cs typeface="Calibri" pitchFamily="34" charset="0"/>
              </a:rPr>
              <a:t>  - </a:t>
            </a:r>
            <a:r>
              <a:rPr lang="ko-KR" altLang="en-US" sz="10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HASH </a:t>
            </a:r>
            <a:r>
              <a:rPr lang="ko-KR" altLang="en-US" sz="1000" dirty="0">
                <a:latin typeface="Calibri" pitchFamily="34" charset="0"/>
                <a:cs typeface="Calibri" pitchFamily="34" charset="0"/>
              </a:rPr>
              <a:t>기능 및 </a:t>
            </a:r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HMAC </a:t>
            </a:r>
            <a:r>
              <a:rPr lang="ko-KR" altLang="en-US" sz="1000" dirty="0">
                <a:latin typeface="Calibri" pitchFamily="34" charset="0"/>
                <a:cs typeface="Calibri" pitchFamily="34" charset="0"/>
              </a:rPr>
              <a:t>기능</a:t>
            </a:r>
          </a:p>
          <a:p>
            <a:r>
              <a:rPr lang="en-US" altLang="ko-KR" sz="1000" dirty="0" smtClean="0">
                <a:latin typeface="Calibri" pitchFamily="34" charset="0"/>
                <a:cs typeface="Calibri" pitchFamily="34" charset="0"/>
              </a:rPr>
              <a:t>  - </a:t>
            </a:r>
            <a:r>
              <a:rPr lang="ko-KR" altLang="en-US" sz="1000" dirty="0" err="1">
                <a:latin typeface="Calibri" pitchFamily="34" charset="0"/>
                <a:cs typeface="Calibri" pitchFamily="34" charset="0"/>
              </a:rPr>
              <a:t>대칭키</a:t>
            </a:r>
            <a:r>
              <a:rPr lang="ko-KR" altLang="en-US" sz="1000" dirty="0">
                <a:latin typeface="Calibri" pitchFamily="34" charset="0"/>
                <a:cs typeface="Calibri" pitchFamily="34" charset="0"/>
              </a:rPr>
              <a:t> 암호</a:t>
            </a:r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/</a:t>
            </a:r>
            <a:r>
              <a:rPr lang="ko-KR" altLang="en-US" sz="1000" dirty="0" err="1">
                <a:latin typeface="Calibri" pitchFamily="34" charset="0"/>
                <a:cs typeface="Calibri" pitchFamily="34" charset="0"/>
              </a:rPr>
              <a:t>복호화</a:t>
            </a:r>
            <a:r>
              <a:rPr lang="ko-KR" altLang="en-US" sz="1000" dirty="0">
                <a:latin typeface="Calibri" pitchFamily="34" charset="0"/>
                <a:cs typeface="Calibri" pitchFamily="34" charset="0"/>
              </a:rPr>
              <a:t> 기능 </a:t>
            </a:r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(AES)</a:t>
            </a:r>
            <a:endParaRPr lang="ko-KR" altLang="en-US" sz="1000" dirty="0">
              <a:latin typeface="Calibri" pitchFamily="34" charset="0"/>
              <a:cs typeface="Calibri" pitchFamily="34" charset="0"/>
            </a:endParaRPr>
          </a:p>
          <a:p>
            <a:r>
              <a:rPr lang="en-US" altLang="ko-KR" sz="1000" dirty="0" smtClean="0">
                <a:latin typeface="Calibri" pitchFamily="34" charset="0"/>
                <a:cs typeface="Calibri" pitchFamily="34" charset="0"/>
              </a:rPr>
              <a:t>  - </a:t>
            </a:r>
            <a:r>
              <a:rPr lang="ko-KR" altLang="en-US" sz="1000" dirty="0">
                <a:latin typeface="Calibri" pitchFamily="34" charset="0"/>
                <a:cs typeface="Calibri" pitchFamily="34" charset="0"/>
              </a:rPr>
              <a:t>서명 및 검증기능 </a:t>
            </a:r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(ECDSA/HMAC)</a:t>
            </a:r>
            <a:endParaRPr lang="ko-KR" altLang="en-US" sz="1000" dirty="0">
              <a:latin typeface="Calibri" pitchFamily="34" charset="0"/>
              <a:cs typeface="Calibri" pitchFamily="34" charset="0"/>
            </a:endParaRPr>
          </a:p>
          <a:p>
            <a:r>
              <a:rPr lang="en-US" altLang="ko-KR" sz="1000" dirty="0" smtClean="0">
                <a:latin typeface="Calibri" pitchFamily="34" charset="0"/>
                <a:cs typeface="Calibri" pitchFamily="34" charset="0"/>
              </a:rPr>
              <a:t>  - </a:t>
            </a:r>
            <a:r>
              <a:rPr lang="ko-KR" altLang="en-US" sz="1000" dirty="0">
                <a:latin typeface="Calibri" pitchFamily="34" charset="0"/>
                <a:cs typeface="Calibri" pitchFamily="34" charset="0"/>
              </a:rPr>
              <a:t>공개키 교환 기능 </a:t>
            </a:r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(ECDH)</a:t>
            </a:r>
            <a:endParaRPr lang="ko-KR" altLang="en-US" sz="1000" dirty="0">
              <a:latin typeface="Calibri" pitchFamily="34" charset="0"/>
              <a:cs typeface="Calibri" pitchFamily="34" charset="0"/>
            </a:endParaRPr>
          </a:p>
          <a:p>
            <a:r>
              <a:rPr lang="en-US" altLang="ko-KR" sz="1000" dirty="0" smtClean="0">
                <a:latin typeface="Calibri" pitchFamily="34" charset="0"/>
                <a:cs typeface="Calibri" pitchFamily="34" charset="0"/>
              </a:rPr>
              <a:t>  - </a:t>
            </a:r>
            <a:r>
              <a:rPr lang="ko-KR" altLang="en-US" sz="1000" dirty="0">
                <a:latin typeface="Calibri" pitchFamily="34" charset="0"/>
                <a:cs typeface="Calibri" pitchFamily="34" charset="0"/>
              </a:rPr>
              <a:t>진성 </a:t>
            </a:r>
            <a:r>
              <a:rPr lang="ko-KR" altLang="en-US" sz="1000" dirty="0" err="1" smtClean="0">
                <a:latin typeface="Calibri" pitchFamily="34" charset="0"/>
                <a:cs typeface="Calibri" pitchFamily="34" charset="0"/>
              </a:rPr>
              <a:t>난수</a:t>
            </a:r>
            <a:r>
              <a:rPr lang="ko-KR" altLang="en-US" sz="1000" dirty="0" smtClean="0">
                <a:latin typeface="Calibri" pitchFamily="34" charset="0"/>
                <a:cs typeface="Calibri" pitchFamily="34" charset="0"/>
              </a:rPr>
              <a:t> 생성 </a:t>
            </a:r>
            <a:r>
              <a:rPr lang="ko-KR" altLang="en-US" sz="1000" dirty="0">
                <a:latin typeface="Calibri" pitchFamily="34" charset="0"/>
                <a:cs typeface="Calibri" pitchFamily="34" charset="0"/>
              </a:rPr>
              <a:t>기능 </a:t>
            </a:r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(TRNG</a:t>
            </a:r>
            <a:r>
              <a:rPr lang="en-US" altLang="ko-KR" sz="1000" dirty="0" smtClean="0">
                <a:latin typeface="Calibri" pitchFamily="34" charset="0"/>
                <a:cs typeface="Calibri" pitchFamily="34" charset="0"/>
              </a:rPr>
              <a:t>)</a:t>
            </a:r>
          </a:p>
          <a:p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 </a:t>
            </a:r>
            <a:r>
              <a:rPr lang="en-US" altLang="ko-KR" sz="1000" dirty="0" smtClean="0">
                <a:latin typeface="Calibri" pitchFamily="34" charset="0"/>
                <a:cs typeface="Calibri" pitchFamily="34" charset="0"/>
              </a:rPr>
              <a:t> - </a:t>
            </a:r>
            <a:r>
              <a:rPr lang="ko-KR" altLang="en-US" sz="1000" dirty="0" smtClean="0">
                <a:latin typeface="Calibri" pitchFamily="34" charset="0"/>
                <a:cs typeface="Calibri" pitchFamily="34" charset="0"/>
              </a:rPr>
              <a:t>물리적 </a:t>
            </a:r>
            <a:r>
              <a:rPr lang="ko-KR" altLang="en-US" sz="1000" dirty="0">
                <a:latin typeface="Calibri" pitchFamily="34" charset="0"/>
                <a:cs typeface="Calibri" pitchFamily="34" charset="0"/>
              </a:rPr>
              <a:t>복제방지 기능 </a:t>
            </a:r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(PUF</a:t>
            </a:r>
            <a:r>
              <a:rPr lang="en-US" altLang="ko-KR" sz="1000" dirty="0" smtClean="0">
                <a:latin typeface="Calibri" pitchFamily="34" charset="0"/>
                <a:cs typeface="Calibri" pitchFamily="34" charset="0"/>
              </a:rPr>
              <a:t>)</a:t>
            </a:r>
          </a:p>
          <a:p>
            <a:r>
              <a:rPr lang="ko-KR" altLang="en-US" sz="1000" dirty="0" smtClean="0">
                <a:latin typeface="Calibri" pitchFamily="34" charset="0"/>
                <a:cs typeface="Calibri" pitchFamily="34" charset="0"/>
              </a:rPr>
              <a:t>  </a:t>
            </a:r>
            <a:r>
              <a:rPr lang="en-US" altLang="ko-KR" sz="1000" dirty="0" smtClean="0">
                <a:latin typeface="Calibri" pitchFamily="34" charset="0"/>
                <a:cs typeface="Calibri" pitchFamily="34" charset="0"/>
              </a:rPr>
              <a:t>- </a:t>
            </a:r>
            <a:r>
              <a:rPr lang="ko-KR" altLang="en-US" sz="1000" dirty="0" smtClean="0">
                <a:latin typeface="Calibri" pitchFamily="34" charset="0"/>
                <a:cs typeface="Calibri" pitchFamily="34" charset="0"/>
              </a:rPr>
              <a:t>사용자 </a:t>
            </a:r>
            <a:r>
              <a:rPr lang="ko-KR" altLang="en-US" sz="1000" dirty="0">
                <a:latin typeface="Calibri" pitchFamily="34" charset="0"/>
                <a:cs typeface="Calibri" pitchFamily="34" charset="0"/>
              </a:rPr>
              <a:t>인증 기능 </a:t>
            </a:r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(</a:t>
            </a:r>
            <a:r>
              <a:rPr lang="ko-KR" altLang="en-US" sz="1000" dirty="0">
                <a:latin typeface="Calibri" pitchFamily="34" charset="0"/>
                <a:cs typeface="Calibri" pitchFamily="34" charset="0"/>
              </a:rPr>
              <a:t>공개키 교환</a:t>
            </a:r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, HMAC </a:t>
            </a:r>
            <a:r>
              <a:rPr lang="ko-KR" altLang="en-US" sz="1000" dirty="0">
                <a:latin typeface="Calibri" pitchFamily="34" charset="0"/>
                <a:cs typeface="Calibri" pitchFamily="34" charset="0"/>
              </a:rPr>
              <a:t>검증</a:t>
            </a:r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, </a:t>
            </a:r>
            <a:r>
              <a:rPr lang="ko-KR" altLang="en-US" sz="1000" dirty="0" err="1">
                <a:latin typeface="Calibri" pitchFamily="34" charset="0"/>
                <a:cs typeface="Calibri" pitchFamily="34" charset="0"/>
              </a:rPr>
              <a:t>난수교환</a:t>
            </a:r>
            <a:r>
              <a:rPr lang="en-US" altLang="ko-KR" sz="1000" dirty="0" smtClean="0">
                <a:latin typeface="Calibri" pitchFamily="34" charset="0"/>
                <a:cs typeface="Calibri" pitchFamily="34" charset="0"/>
              </a:rPr>
              <a:t>)</a:t>
            </a:r>
          </a:p>
        </p:txBody>
      </p:sp>
      <p:sp>
        <p:nvSpPr>
          <p:cNvPr id="46" name="직사각형 45"/>
          <p:cNvSpPr/>
          <p:nvPr/>
        </p:nvSpPr>
        <p:spPr>
          <a:xfrm>
            <a:off x="5531283" y="4325268"/>
            <a:ext cx="229058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>
              <a:defRPr/>
            </a:pPr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● </a:t>
            </a:r>
            <a:r>
              <a:rPr lang="ko-KR" altLang="en-US" sz="1000" dirty="0" smtClean="0">
                <a:latin typeface="Calibri" pitchFamily="34" charset="0"/>
                <a:cs typeface="Calibri" pitchFamily="34" charset="0"/>
              </a:rPr>
              <a:t>일반 기능</a:t>
            </a:r>
            <a:r>
              <a:rPr lang="en-US" altLang="ko-KR" sz="1000" dirty="0" smtClean="0">
                <a:latin typeface="Calibri" pitchFamily="34" charset="0"/>
                <a:cs typeface="Calibri" pitchFamily="34" charset="0"/>
              </a:rPr>
              <a:t> </a:t>
            </a:r>
          </a:p>
          <a:p>
            <a:pPr fontAlgn="ctr">
              <a:defRPr/>
            </a:pPr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 </a:t>
            </a:r>
            <a:r>
              <a:rPr lang="en-US" altLang="ko-KR" sz="1000" dirty="0" smtClean="0">
                <a:latin typeface="Calibri" pitchFamily="34" charset="0"/>
                <a:cs typeface="Calibri" pitchFamily="34" charset="0"/>
              </a:rPr>
              <a:t>   - </a:t>
            </a:r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Sony 1 / 2.9”  </a:t>
            </a:r>
            <a:r>
              <a:rPr lang="en-US" altLang="ko-KR" sz="1000" dirty="0" smtClean="0">
                <a:latin typeface="Calibri" pitchFamily="34" charset="0"/>
                <a:cs typeface="Calibri" pitchFamily="34" charset="0"/>
              </a:rPr>
              <a:t>2.3MP,</a:t>
            </a:r>
          </a:p>
          <a:p>
            <a:pPr fontAlgn="ctr">
              <a:defRPr/>
            </a:pPr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 </a:t>
            </a:r>
            <a:r>
              <a:rPr lang="en-US" altLang="ko-KR" sz="1000" dirty="0" smtClean="0">
                <a:latin typeface="Calibri" pitchFamily="34" charset="0"/>
                <a:cs typeface="Calibri" pitchFamily="34" charset="0"/>
              </a:rPr>
              <a:t>   - 1 </a:t>
            </a:r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/ 2.8” 3.23MP CMOS </a:t>
            </a:r>
            <a:r>
              <a:rPr lang="en-US" altLang="ko-KR" sz="1000" dirty="0" smtClean="0">
                <a:latin typeface="Calibri" pitchFamily="34" charset="0"/>
                <a:cs typeface="Calibri" pitchFamily="34" charset="0"/>
              </a:rPr>
              <a:t>Sensor</a:t>
            </a:r>
          </a:p>
          <a:p>
            <a:pPr fontAlgn="ctr">
              <a:defRPr/>
            </a:pPr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 </a:t>
            </a:r>
            <a:r>
              <a:rPr lang="en-US" altLang="ko-KR" sz="1000" dirty="0" smtClean="0">
                <a:latin typeface="Calibri" pitchFamily="34" charset="0"/>
                <a:cs typeface="Calibri" pitchFamily="34" charset="0"/>
              </a:rPr>
              <a:t>   - </a:t>
            </a:r>
            <a:r>
              <a:rPr lang="fr-FR" altLang="ko-KR" sz="1000" dirty="0">
                <a:latin typeface="Calibri" pitchFamily="34" charset="0"/>
                <a:cs typeface="Calibri" pitchFamily="34" charset="0"/>
              </a:rPr>
              <a:t>2.8-12mm VF  lens </a:t>
            </a:r>
          </a:p>
          <a:p>
            <a:pPr fontAlgn="ctr">
              <a:defRPr/>
            </a:pPr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    - IR LED 70pcs </a:t>
            </a:r>
            <a:endParaRPr lang="en-US" altLang="ko-KR" sz="1000" dirty="0" smtClean="0">
              <a:latin typeface="Calibri" pitchFamily="34" charset="0"/>
              <a:cs typeface="Calibri" pitchFamily="34" charset="0"/>
            </a:endParaRPr>
          </a:p>
          <a:p>
            <a:pPr fontAlgn="ctr">
              <a:defRPr/>
            </a:pPr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  </a:t>
            </a:r>
            <a:r>
              <a:rPr lang="en-US" altLang="ko-KR" sz="1000" dirty="0" smtClean="0">
                <a:latin typeface="Calibri" pitchFamily="34" charset="0"/>
                <a:cs typeface="Calibri" pitchFamily="34" charset="0"/>
              </a:rPr>
              <a:t>  - </a:t>
            </a:r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Dual streaming (H.264, H.265</a:t>
            </a:r>
            <a:r>
              <a:rPr lang="en-US" altLang="ko-KR" sz="1000" dirty="0" smtClean="0">
                <a:latin typeface="Calibri" pitchFamily="34" charset="0"/>
                <a:cs typeface="Calibri" pitchFamily="34" charset="0"/>
              </a:rPr>
              <a:t>)</a:t>
            </a:r>
          </a:p>
          <a:p>
            <a:pPr fontAlgn="ctr">
              <a:defRPr/>
            </a:pPr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 </a:t>
            </a:r>
            <a:r>
              <a:rPr lang="en-US" altLang="ko-KR" sz="1000" dirty="0" smtClean="0">
                <a:latin typeface="Calibri" pitchFamily="34" charset="0"/>
                <a:cs typeface="Calibri" pitchFamily="34" charset="0"/>
              </a:rPr>
              <a:t>   - </a:t>
            </a:r>
            <a:r>
              <a:rPr lang="ko-KR" altLang="en-US" sz="1000" dirty="0">
                <a:latin typeface="Calibri" pitchFamily="34" charset="0"/>
                <a:cs typeface="Calibri" pitchFamily="34" charset="0"/>
              </a:rPr>
              <a:t>사생활</a:t>
            </a:r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 </a:t>
            </a:r>
            <a:r>
              <a:rPr lang="ko-KR" altLang="en-US" sz="1000" dirty="0">
                <a:latin typeface="Calibri" pitchFamily="34" charset="0"/>
                <a:cs typeface="Calibri" pitchFamily="34" charset="0"/>
              </a:rPr>
              <a:t>보호 </a:t>
            </a:r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(</a:t>
            </a:r>
            <a:r>
              <a:rPr lang="ko-KR" altLang="en-US" sz="1000" dirty="0">
                <a:latin typeface="Calibri" pitchFamily="34" charset="0"/>
                <a:cs typeface="Calibri" pitchFamily="34" charset="0"/>
              </a:rPr>
              <a:t>최대 </a:t>
            </a:r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8</a:t>
            </a:r>
            <a:r>
              <a:rPr lang="ko-KR" altLang="en-US" sz="1000" dirty="0">
                <a:latin typeface="Calibri" pitchFamily="34" charset="0"/>
                <a:cs typeface="Calibri" pitchFamily="34" charset="0"/>
              </a:rPr>
              <a:t>구역 설정</a:t>
            </a:r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)</a:t>
            </a:r>
          </a:p>
          <a:p>
            <a:pPr fontAlgn="ctr">
              <a:defRPr/>
            </a:pPr>
            <a:r>
              <a:rPr lang="en-US" altLang="ko-KR" sz="1000" dirty="0" smtClean="0">
                <a:latin typeface="Calibri" pitchFamily="34" charset="0"/>
                <a:cs typeface="Calibri" pitchFamily="34" charset="0"/>
              </a:rPr>
              <a:t>    - </a:t>
            </a:r>
            <a:r>
              <a:rPr lang="ko-KR" altLang="en-US" sz="1000" dirty="0">
                <a:latin typeface="Calibri" pitchFamily="34" charset="0"/>
                <a:cs typeface="Calibri" pitchFamily="34" charset="0"/>
              </a:rPr>
              <a:t>디지털 </a:t>
            </a:r>
            <a:r>
              <a:rPr lang="ko-KR" altLang="en-US" sz="1000" dirty="0" err="1">
                <a:latin typeface="Calibri" pitchFamily="34" charset="0"/>
                <a:cs typeface="Calibri" pitchFamily="34" charset="0"/>
              </a:rPr>
              <a:t>노이즈</a:t>
            </a:r>
            <a:r>
              <a:rPr lang="ko-KR" altLang="en-US" sz="1000" dirty="0">
                <a:latin typeface="Calibri" pitchFamily="34" charset="0"/>
                <a:cs typeface="Calibri" pitchFamily="34" charset="0"/>
              </a:rPr>
              <a:t> 감소 기능 </a:t>
            </a:r>
            <a:r>
              <a:rPr lang="en-US" altLang="ko-KR" sz="1000" dirty="0">
                <a:latin typeface="Calibri" pitchFamily="34" charset="0"/>
                <a:cs typeface="Calibri" pitchFamily="34" charset="0"/>
              </a:rPr>
              <a:t>(2D/3D)</a:t>
            </a:r>
          </a:p>
          <a:p>
            <a:pPr fontAlgn="ctr">
              <a:defRPr/>
            </a:pPr>
            <a:r>
              <a:rPr lang="en-US" altLang="ko-KR" sz="1000" dirty="0" smtClean="0">
                <a:latin typeface="Calibri" pitchFamily="34" charset="0"/>
                <a:cs typeface="Calibri" pitchFamily="34" charset="0"/>
              </a:rPr>
              <a:t>    - </a:t>
            </a:r>
            <a:r>
              <a:rPr lang="ko-KR" altLang="en-US" sz="1000" dirty="0">
                <a:latin typeface="Calibri" pitchFamily="34" charset="0"/>
                <a:cs typeface="Calibri" pitchFamily="34" charset="0"/>
              </a:rPr>
              <a:t>모션 감지</a:t>
            </a:r>
            <a:endParaRPr lang="en-US" altLang="ko-KR" sz="1000" dirty="0">
              <a:latin typeface="Calibri" pitchFamily="34" charset="0"/>
              <a:cs typeface="Calibri" pitchFamily="34" charset="0"/>
            </a:endParaRPr>
          </a:p>
          <a:p>
            <a:pPr fontAlgn="ctr">
              <a:defRPr/>
            </a:pPr>
            <a:endParaRPr lang="ko-KR" altLang="ko-KR" sz="10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7" name="아래쪽 화살표 46"/>
          <p:cNvSpPr/>
          <p:nvPr/>
        </p:nvSpPr>
        <p:spPr>
          <a:xfrm>
            <a:off x="2807114" y="1330239"/>
            <a:ext cx="294711" cy="2812036"/>
          </a:xfrm>
          <a:prstGeom prst="downArrow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141688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363530" y="434401"/>
            <a:ext cx="161939" cy="157326"/>
          </a:xfrm>
          <a:prstGeom prst="rect">
            <a:avLst/>
          </a:prstGeom>
          <a:pattFill prst="ltUpDiag">
            <a:fgClr>
              <a:schemeClr val="bg1"/>
            </a:fgClr>
            <a:bgClr>
              <a:schemeClr val="tx1">
                <a:lumMod val="50000"/>
                <a:lumOff val="50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b="1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7190" y="331719"/>
            <a:ext cx="533617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ko-KR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DEEK </a:t>
            </a:r>
            <a:r>
              <a:rPr lang="ko-KR" altLang="en-US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보안카메라 개발 </a:t>
            </a:r>
            <a:r>
              <a:rPr lang="en-US" altLang="ko-KR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Roadmap</a:t>
            </a:r>
            <a:r>
              <a:rPr lang="ko-KR" altLang="en-US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 </a:t>
            </a:r>
            <a:endParaRPr lang="ko-KR" altLang="en-US" b="1" spc="-150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grpSp>
        <p:nvGrpSpPr>
          <p:cNvPr id="4" name="Group 85"/>
          <p:cNvGrpSpPr/>
          <p:nvPr/>
        </p:nvGrpSpPr>
        <p:grpSpPr>
          <a:xfrm>
            <a:off x="758520" y="881376"/>
            <a:ext cx="371819" cy="321281"/>
            <a:chOff x="504994" y="5962425"/>
            <a:chExt cx="449901" cy="388750"/>
          </a:xfrm>
          <a:solidFill>
            <a:srgbClr val="2E6CA4"/>
          </a:solidFill>
        </p:grpSpPr>
        <p:sp>
          <p:nvSpPr>
            <p:cNvPr id="5" name="Freeform 591"/>
            <p:cNvSpPr>
              <a:spLocks noEditPoints="1"/>
            </p:cNvSpPr>
            <p:nvPr/>
          </p:nvSpPr>
          <p:spPr bwMode="auto">
            <a:xfrm>
              <a:off x="504994" y="5962425"/>
              <a:ext cx="449901" cy="388750"/>
            </a:xfrm>
            <a:custGeom>
              <a:avLst/>
              <a:gdLst>
                <a:gd name="T0" fmla="*/ 55 w 927"/>
                <a:gd name="T1" fmla="*/ 39 h 800"/>
                <a:gd name="T2" fmla="*/ 48 w 927"/>
                <a:gd name="T3" fmla="*/ 42 h 800"/>
                <a:gd name="T4" fmla="*/ 42 w 927"/>
                <a:gd name="T5" fmla="*/ 46 h 800"/>
                <a:gd name="T6" fmla="*/ 39 w 927"/>
                <a:gd name="T7" fmla="*/ 54 h 800"/>
                <a:gd name="T8" fmla="*/ 39 w 927"/>
                <a:gd name="T9" fmla="*/ 559 h 800"/>
                <a:gd name="T10" fmla="*/ 40 w 927"/>
                <a:gd name="T11" fmla="*/ 568 h 800"/>
                <a:gd name="T12" fmla="*/ 45 w 927"/>
                <a:gd name="T13" fmla="*/ 573 h 800"/>
                <a:gd name="T14" fmla="*/ 50 w 927"/>
                <a:gd name="T15" fmla="*/ 578 h 800"/>
                <a:gd name="T16" fmla="*/ 58 w 927"/>
                <a:gd name="T17" fmla="*/ 579 h 800"/>
                <a:gd name="T18" fmla="*/ 154 w 927"/>
                <a:gd name="T19" fmla="*/ 706 h 800"/>
                <a:gd name="T20" fmla="*/ 868 w 927"/>
                <a:gd name="T21" fmla="*/ 579 h 800"/>
                <a:gd name="T22" fmla="*/ 877 w 927"/>
                <a:gd name="T23" fmla="*/ 578 h 800"/>
                <a:gd name="T24" fmla="*/ 883 w 927"/>
                <a:gd name="T25" fmla="*/ 573 h 800"/>
                <a:gd name="T26" fmla="*/ 887 w 927"/>
                <a:gd name="T27" fmla="*/ 568 h 800"/>
                <a:gd name="T28" fmla="*/ 888 w 927"/>
                <a:gd name="T29" fmla="*/ 559 h 800"/>
                <a:gd name="T30" fmla="*/ 888 w 927"/>
                <a:gd name="T31" fmla="*/ 54 h 800"/>
                <a:gd name="T32" fmla="*/ 886 w 927"/>
                <a:gd name="T33" fmla="*/ 46 h 800"/>
                <a:gd name="T34" fmla="*/ 880 w 927"/>
                <a:gd name="T35" fmla="*/ 42 h 800"/>
                <a:gd name="T36" fmla="*/ 873 w 927"/>
                <a:gd name="T37" fmla="*/ 39 h 800"/>
                <a:gd name="T38" fmla="*/ 58 w 927"/>
                <a:gd name="T39" fmla="*/ 38 h 800"/>
                <a:gd name="T40" fmla="*/ 115 w 927"/>
                <a:gd name="T41" fmla="*/ 618 h 800"/>
                <a:gd name="T42" fmla="*/ 46 w 927"/>
                <a:gd name="T43" fmla="*/ 617 h 800"/>
                <a:gd name="T44" fmla="*/ 26 w 927"/>
                <a:gd name="T45" fmla="*/ 608 h 800"/>
                <a:gd name="T46" fmla="*/ 10 w 927"/>
                <a:gd name="T47" fmla="*/ 592 h 800"/>
                <a:gd name="T48" fmla="*/ 1 w 927"/>
                <a:gd name="T49" fmla="*/ 571 h 800"/>
                <a:gd name="T50" fmla="*/ 0 w 927"/>
                <a:gd name="T51" fmla="*/ 58 h 800"/>
                <a:gd name="T52" fmla="*/ 4 w 927"/>
                <a:gd name="T53" fmla="*/ 35 h 800"/>
                <a:gd name="T54" fmla="*/ 17 w 927"/>
                <a:gd name="T55" fmla="*/ 16 h 800"/>
                <a:gd name="T56" fmla="*/ 36 w 927"/>
                <a:gd name="T57" fmla="*/ 5 h 800"/>
                <a:gd name="T58" fmla="*/ 58 w 927"/>
                <a:gd name="T59" fmla="*/ 0 h 800"/>
                <a:gd name="T60" fmla="*/ 881 w 927"/>
                <a:gd name="T61" fmla="*/ 0 h 800"/>
                <a:gd name="T62" fmla="*/ 901 w 927"/>
                <a:gd name="T63" fmla="*/ 9 h 800"/>
                <a:gd name="T64" fmla="*/ 917 w 927"/>
                <a:gd name="T65" fmla="*/ 25 h 800"/>
                <a:gd name="T66" fmla="*/ 926 w 927"/>
                <a:gd name="T67" fmla="*/ 46 h 800"/>
                <a:gd name="T68" fmla="*/ 927 w 927"/>
                <a:gd name="T69" fmla="*/ 559 h 800"/>
                <a:gd name="T70" fmla="*/ 922 w 927"/>
                <a:gd name="T71" fmla="*/ 582 h 800"/>
                <a:gd name="T72" fmla="*/ 910 w 927"/>
                <a:gd name="T73" fmla="*/ 601 h 800"/>
                <a:gd name="T74" fmla="*/ 891 w 927"/>
                <a:gd name="T75" fmla="*/ 612 h 800"/>
                <a:gd name="T76" fmla="*/ 868 w 927"/>
                <a:gd name="T77" fmla="*/ 618 h 800"/>
                <a:gd name="T78" fmla="*/ 115 w 927"/>
                <a:gd name="T79" fmla="*/ 80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27" h="800">
                  <a:moveTo>
                    <a:pt x="58" y="38"/>
                  </a:moveTo>
                  <a:lnTo>
                    <a:pt x="55" y="39"/>
                  </a:lnTo>
                  <a:lnTo>
                    <a:pt x="50" y="39"/>
                  </a:lnTo>
                  <a:lnTo>
                    <a:pt x="48" y="42"/>
                  </a:lnTo>
                  <a:lnTo>
                    <a:pt x="45" y="43"/>
                  </a:lnTo>
                  <a:lnTo>
                    <a:pt x="42" y="46"/>
                  </a:lnTo>
                  <a:lnTo>
                    <a:pt x="40" y="51"/>
                  </a:lnTo>
                  <a:lnTo>
                    <a:pt x="39" y="54"/>
                  </a:lnTo>
                  <a:lnTo>
                    <a:pt x="39" y="58"/>
                  </a:lnTo>
                  <a:lnTo>
                    <a:pt x="39" y="559"/>
                  </a:lnTo>
                  <a:lnTo>
                    <a:pt x="39" y="563"/>
                  </a:lnTo>
                  <a:lnTo>
                    <a:pt x="40" y="568"/>
                  </a:lnTo>
                  <a:lnTo>
                    <a:pt x="42" y="571"/>
                  </a:lnTo>
                  <a:lnTo>
                    <a:pt x="45" y="573"/>
                  </a:lnTo>
                  <a:lnTo>
                    <a:pt x="48" y="575"/>
                  </a:lnTo>
                  <a:lnTo>
                    <a:pt x="50" y="578"/>
                  </a:lnTo>
                  <a:lnTo>
                    <a:pt x="55" y="579"/>
                  </a:lnTo>
                  <a:lnTo>
                    <a:pt x="58" y="579"/>
                  </a:lnTo>
                  <a:lnTo>
                    <a:pt x="154" y="579"/>
                  </a:lnTo>
                  <a:lnTo>
                    <a:pt x="154" y="706"/>
                  </a:lnTo>
                  <a:lnTo>
                    <a:pt x="282" y="579"/>
                  </a:lnTo>
                  <a:lnTo>
                    <a:pt x="868" y="579"/>
                  </a:lnTo>
                  <a:lnTo>
                    <a:pt x="873" y="579"/>
                  </a:lnTo>
                  <a:lnTo>
                    <a:pt x="877" y="578"/>
                  </a:lnTo>
                  <a:lnTo>
                    <a:pt x="880" y="575"/>
                  </a:lnTo>
                  <a:lnTo>
                    <a:pt x="883" y="573"/>
                  </a:lnTo>
                  <a:lnTo>
                    <a:pt x="886" y="571"/>
                  </a:lnTo>
                  <a:lnTo>
                    <a:pt x="887" y="568"/>
                  </a:lnTo>
                  <a:lnTo>
                    <a:pt x="888" y="563"/>
                  </a:lnTo>
                  <a:lnTo>
                    <a:pt x="888" y="559"/>
                  </a:lnTo>
                  <a:lnTo>
                    <a:pt x="888" y="58"/>
                  </a:lnTo>
                  <a:lnTo>
                    <a:pt x="888" y="54"/>
                  </a:lnTo>
                  <a:lnTo>
                    <a:pt x="887" y="51"/>
                  </a:lnTo>
                  <a:lnTo>
                    <a:pt x="886" y="46"/>
                  </a:lnTo>
                  <a:lnTo>
                    <a:pt x="883" y="43"/>
                  </a:lnTo>
                  <a:lnTo>
                    <a:pt x="880" y="42"/>
                  </a:lnTo>
                  <a:lnTo>
                    <a:pt x="877" y="39"/>
                  </a:lnTo>
                  <a:lnTo>
                    <a:pt x="873" y="39"/>
                  </a:lnTo>
                  <a:lnTo>
                    <a:pt x="868" y="38"/>
                  </a:lnTo>
                  <a:lnTo>
                    <a:pt x="58" y="38"/>
                  </a:lnTo>
                  <a:close/>
                  <a:moveTo>
                    <a:pt x="115" y="800"/>
                  </a:moveTo>
                  <a:lnTo>
                    <a:pt x="115" y="618"/>
                  </a:lnTo>
                  <a:lnTo>
                    <a:pt x="58" y="618"/>
                  </a:lnTo>
                  <a:lnTo>
                    <a:pt x="46" y="617"/>
                  </a:lnTo>
                  <a:lnTo>
                    <a:pt x="36" y="612"/>
                  </a:lnTo>
                  <a:lnTo>
                    <a:pt x="26" y="608"/>
                  </a:lnTo>
                  <a:lnTo>
                    <a:pt x="17" y="601"/>
                  </a:lnTo>
                  <a:lnTo>
                    <a:pt x="10" y="592"/>
                  </a:lnTo>
                  <a:lnTo>
                    <a:pt x="4" y="582"/>
                  </a:lnTo>
                  <a:lnTo>
                    <a:pt x="1" y="571"/>
                  </a:lnTo>
                  <a:lnTo>
                    <a:pt x="0" y="559"/>
                  </a:lnTo>
                  <a:lnTo>
                    <a:pt x="0" y="58"/>
                  </a:lnTo>
                  <a:lnTo>
                    <a:pt x="1" y="46"/>
                  </a:lnTo>
                  <a:lnTo>
                    <a:pt x="4" y="35"/>
                  </a:lnTo>
                  <a:lnTo>
                    <a:pt x="10" y="25"/>
                  </a:lnTo>
                  <a:lnTo>
                    <a:pt x="17" y="16"/>
                  </a:lnTo>
                  <a:lnTo>
                    <a:pt x="26" y="9"/>
                  </a:lnTo>
                  <a:lnTo>
                    <a:pt x="36" y="5"/>
                  </a:lnTo>
                  <a:lnTo>
                    <a:pt x="46" y="0"/>
                  </a:lnTo>
                  <a:lnTo>
                    <a:pt x="58" y="0"/>
                  </a:lnTo>
                  <a:lnTo>
                    <a:pt x="868" y="0"/>
                  </a:lnTo>
                  <a:lnTo>
                    <a:pt x="881" y="0"/>
                  </a:lnTo>
                  <a:lnTo>
                    <a:pt x="891" y="5"/>
                  </a:lnTo>
                  <a:lnTo>
                    <a:pt x="901" y="9"/>
                  </a:lnTo>
                  <a:lnTo>
                    <a:pt x="910" y="16"/>
                  </a:lnTo>
                  <a:lnTo>
                    <a:pt x="917" y="25"/>
                  </a:lnTo>
                  <a:lnTo>
                    <a:pt x="922" y="35"/>
                  </a:lnTo>
                  <a:lnTo>
                    <a:pt x="926" y="46"/>
                  </a:lnTo>
                  <a:lnTo>
                    <a:pt x="927" y="58"/>
                  </a:lnTo>
                  <a:lnTo>
                    <a:pt x="927" y="559"/>
                  </a:lnTo>
                  <a:lnTo>
                    <a:pt x="926" y="571"/>
                  </a:lnTo>
                  <a:lnTo>
                    <a:pt x="922" y="582"/>
                  </a:lnTo>
                  <a:lnTo>
                    <a:pt x="917" y="592"/>
                  </a:lnTo>
                  <a:lnTo>
                    <a:pt x="910" y="601"/>
                  </a:lnTo>
                  <a:lnTo>
                    <a:pt x="901" y="608"/>
                  </a:lnTo>
                  <a:lnTo>
                    <a:pt x="891" y="612"/>
                  </a:lnTo>
                  <a:lnTo>
                    <a:pt x="881" y="617"/>
                  </a:lnTo>
                  <a:lnTo>
                    <a:pt x="868" y="618"/>
                  </a:lnTo>
                  <a:lnTo>
                    <a:pt x="298" y="618"/>
                  </a:lnTo>
                  <a:lnTo>
                    <a:pt x="115" y="8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592"/>
            <p:cNvSpPr>
              <a:spLocks/>
            </p:cNvSpPr>
            <p:nvPr/>
          </p:nvSpPr>
          <p:spPr bwMode="auto">
            <a:xfrm>
              <a:off x="636033" y="6093464"/>
              <a:ext cx="37856" cy="37856"/>
            </a:xfrm>
            <a:custGeom>
              <a:avLst/>
              <a:gdLst>
                <a:gd name="T0" fmla="*/ 39 w 76"/>
                <a:gd name="T1" fmla="*/ 0 h 77"/>
                <a:gd name="T2" fmla="*/ 46 w 76"/>
                <a:gd name="T3" fmla="*/ 1 h 77"/>
                <a:gd name="T4" fmla="*/ 53 w 76"/>
                <a:gd name="T5" fmla="*/ 2 h 77"/>
                <a:gd name="T6" fmla="*/ 60 w 76"/>
                <a:gd name="T7" fmla="*/ 7 h 77"/>
                <a:gd name="T8" fmla="*/ 66 w 76"/>
                <a:gd name="T9" fmla="*/ 11 h 77"/>
                <a:gd name="T10" fmla="*/ 70 w 76"/>
                <a:gd name="T11" fmla="*/ 17 h 77"/>
                <a:gd name="T12" fmla="*/ 73 w 76"/>
                <a:gd name="T13" fmla="*/ 24 h 77"/>
                <a:gd name="T14" fmla="*/ 76 w 76"/>
                <a:gd name="T15" fmla="*/ 31 h 77"/>
                <a:gd name="T16" fmla="*/ 76 w 76"/>
                <a:gd name="T17" fmla="*/ 38 h 77"/>
                <a:gd name="T18" fmla="*/ 76 w 76"/>
                <a:gd name="T19" fmla="*/ 46 h 77"/>
                <a:gd name="T20" fmla="*/ 73 w 76"/>
                <a:gd name="T21" fmla="*/ 53 h 77"/>
                <a:gd name="T22" fmla="*/ 70 w 76"/>
                <a:gd name="T23" fmla="*/ 60 h 77"/>
                <a:gd name="T24" fmla="*/ 66 w 76"/>
                <a:gd name="T25" fmla="*/ 66 h 77"/>
                <a:gd name="T26" fmla="*/ 60 w 76"/>
                <a:gd name="T27" fmla="*/ 70 h 77"/>
                <a:gd name="T28" fmla="*/ 53 w 76"/>
                <a:gd name="T29" fmla="*/ 74 h 77"/>
                <a:gd name="T30" fmla="*/ 46 w 76"/>
                <a:gd name="T31" fmla="*/ 76 h 77"/>
                <a:gd name="T32" fmla="*/ 39 w 76"/>
                <a:gd name="T33" fmla="*/ 77 h 77"/>
                <a:gd name="T34" fmla="*/ 30 w 76"/>
                <a:gd name="T35" fmla="*/ 76 h 77"/>
                <a:gd name="T36" fmla="*/ 23 w 76"/>
                <a:gd name="T37" fmla="*/ 74 h 77"/>
                <a:gd name="T38" fmla="*/ 17 w 76"/>
                <a:gd name="T39" fmla="*/ 70 h 77"/>
                <a:gd name="T40" fmla="*/ 11 w 76"/>
                <a:gd name="T41" fmla="*/ 66 h 77"/>
                <a:gd name="T42" fmla="*/ 5 w 76"/>
                <a:gd name="T43" fmla="*/ 60 h 77"/>
                <a:gd name="T44" fmla="*/ 3 w 76"/>
                <a:gd name="T45" fmla="*/ 53 h 77"/>
                <a:gd name="T46" fmla="*/ 0 w 76"/>
                <a:gd name="T47" fmla="*/ 46 h 77"/>
                <a:gd name="T48" fmla="*/ 0 w 76"/>
                <a:gd name="T49" fmla="*/ 38 h 77"/>
                <a:gd name="T50" fmla="*/ 0 w 76"/>
                <a:gd name="T51" fmla="*/ 31 h 77"/>
                <a:gd name="T52" fmla="*/ 3 w 76"/>
                <a:gd name="T53" fmla="*/ 24 h 77"/>
                <a:gd name="T54" fmla="*/ 5 w 76"/>
                <a:gd name="T55" fmla="*/ 17 h 77"/>
                <a:gd name="T56" fmla="*/ 11 w 76"/>
                <a:gd name="T57" fmla="*/ 11 h 77"/>
                <a:gd name="T58" fmla="*/ 17 w 76"/>
                <a:gd name="T59" fmla="*/ 7 h 77"/>
                <a:gd name="T60" fmla="*/ 23 w 76"/>
                <a:gd name="T61" fmla="*/ 2 h 77"/>
                <a:gd name="T62" fmla="*/ 30 w 76"/>
                <a:gd name="T63" fmla="*/ 1 h 77"/>
                <a:gd name="T64" fmla="*/ 39 w 76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6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3" y="24"/>
                  </a:lnTo>
                  <a:lnTo>
                    <a:pt x="76" y="31"/>
                  </a:lnTo>
                  <a:lnTo>
                    <a:pt x="76" y="38"/>
                  </a:lnTo>
                  <a:lnTo>
                    <a:pt x="76" y="46"/>
                  </a:lnTo>
                  <a:lnTo>
                    <a:pt x="73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5" y="60"/>
                  </a:lnTo>
                  <a:lnTo>
                    <a:pt x="3" y="53"/>
                  </a:lnTo>
                  <a:lnTo>
                    <a:pt x="0" y="46"/>
                  </a:lnTo>
                  <a:lnTo>
                    <a:pt x="0" y="38"/>
                  </a:lnTo>
                  <a:lnTo>
                    <a:pt x="0" y="31"/>
                  </a:lnTo>
                  <a:lnTo>
                    <a:pt x="3" y="24"/>
                  </a:lnTo>
                  <a:lnTo>
                    <a:pt x="5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593"/>
            <p:cNvSpPr>
              <a:spLocks/>
            </p:cNvSpPr>
            <p:nvPr/>
          </p:nvSpPr>
          <p:spPr bwMode="auto">
            <a:xfrm>
              <a:off x="786000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7 w 78"/>
                <a:gd name="T3" fmla="*/ 1 h 77"/>
                <a:gd name="T4" fmla="*/ 55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5 w 78"/>
                <a:gd name="T29" fmla="*/ 74 h 77"/>
                <a:gd name="T30" fmla="*/ 47 w 78"/>
                <a:gd name="T31" fmla="*/ 76 h 77"/>
                <a:gd name="T32" fmla="*/ 39 w 78"/>
                <a:gd name="T33" fmla="*/ 77 h 77"/>
                <a:gd name="T34" fmla="*/ 32 w 78"/>
                <a:gd name="T35" fmla="*/ 76 h 77"/>
                <a:gd name="T36" fmla="*/ 24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4 w 78"/>
                <a:gd name="T61" fmla="*/ 2 h 77"/>
                <a:gd name="T62" fmla="*/ 32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7" y="1"/>
                  </a:lnTo>
                  <a:lnTo>
                    <a:pt x="55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5" y="74"/>
                  </a:lnTo>
                  <a:lnTo>
                    <a:pt x="47" y="76"/>
                  </a:lnTo>
                  <a:lnTo>
                    <a:pt x="39" y="77"/>
                  </a:lnTo>
                  <a:lnTo>
                    <a:pt x="32" y="76"/>
                  </a:lnTo>
                  <a:lnTo>
                    <a:pt x="24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4" y="2"/>
                  </a:lnTo>
                  <a:lnTo>
                    <a:pt x="32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594"/>
            <p:cNvSpPr>
              <a:spLocks/>
            </p:cNvSpPr>
            <p:nvPr/>
          </p:nvSpPr>
          <p:spPr bwMode="auto">
            <a:xfrm>
              <a:off x="711745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6 w 78"/>
                <a:gd name="T3" fmla="*/ 1 h 77"/>
                <a:gd name="T4" fmla="*/ 53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3 w 78"/>
                <a:gd name="T29" fmla="*/ 74 h 77"/>
                <a:gd name="T30" fmla="*/ 46 w 78"/>
                <a:gd name="T31" fmla="*/ 76 h 77"/>
                <a:gd name="T32" fmla="*/ 39 w 78"/>
                <a:gd name="T33" fmla="*/ 77 h 77"/>
                <a:gd name="T34" fmla="*/ 30 w 78"/>
                <a:gd name="T35" fmla="*/ 76 h 77"/>
                <a:gd name="T36" fmla="*/ 23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3 w 78"/>
                <a:gd name="T61" fmla="*/ 2 h 77"/>
                <a:gd name="T62" fmla="*/ 30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242020" y="881376"/>
            <a:ext cx="819154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ko-KR" sz="1200" b="1" spc="-150" dirty="0" smtClean="0">
                <a:latin typeface="+mn-ea"/>
              </a:rPr>
              <a:t>DEEK </a:t>
            </a:r>
            <a:r>
              <a:rPr lang="ko-KR" altLang="en-US" sz="1200" b="1" spc="-150" dirty="0" smtClean="0">
                <a:latin typeface="+mn-ea"/>
              </a:rPr>
              <a:t>일반 제품 개발 </a:t>
            </a:r>
            <a:r>
              <a:rPr lang="ko-KR" altLang="en-US" sz="1200" b="1" spc="-150" dirty="0" err="1" smtClean="0">
                <a:latin typeface="+mn-ea"/>
              </a:rPr>
              <a:t>로드맵</a:t>
            </a:r>
            <a:r>
              <a:rPr lang="en-US" altLang="ko-KR" sz="1200" b="1" spc="-150" dirty="0" smtClean="0">
                <a:latin typeface="+mn-ea"/>
              </a:rPr>
              <a:t>. (DK-SV211BMP)</a:t>
            </a:r>
            <a:endParaRPr lang="ko-KR" altLang="en-US" sz="1050" b="1" spc="-150" dirty="0">
              <a:latin typeface="+mn-ea"/>
            </a:endParaRPr>
          </a:p>
        </p:txBody>
      </p:sp>
      <p:sp>
        <p:nvSpPr>
          <p:cNvPr id="10" name="양쪽 모서리가 둥근 사각형 9"/>
          <p:cNvSpPr/>
          <p:nvPr/>
        </p:nvSpPr>
        <p:spPr>
          <a:xfrm>
            <a:off x="641084" y="1286205"/>
            <a:ext cx="8684119" cy="4673530"/>
          </a:xfrm>
          <a:prstGeom prst="round2SameRect">
            <a:avLst>
              <a:gd name="adj1" fmla="val 1067"/>
              <a:gd name="adj2" fmla="val 1684"/>
            </a:avLst>
          </a:prstGeom>
          <a:solidFill>
            <a:schemeClr val="bg1"/>
          </a:solidFill>
          <a:ln w="3175" algn="ctr">
            <a:solidFill>
              <a:srgbClr val="9B9B9B"/>
            </a:solidFill>
            <a:miter lim="800000"/>
            <a:headEnd/>
            <a:tailEnd/>
          </a:ln>
          <a:effectLst>
            <a:outerShdw dist="38100" dir="5400000" algn="t" rotWithShape="0">
              <a:prstClr val="black">
                <a:alpha val="14000"/>
              </a:prstClr>
            </a:outerShdw>
          </a:effectLst>
        </p:spPr>
        <p:txBody>
          <a:bodyPr wrap="none" tIns="72000" anchor="t" anchorCtr="0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90488" algn="ctr" defTabSz="874713" rtl="0" eaLnBrk="0" latinLnBrk="0" hangingPunct="0">
              <a:lnSpc>
                <a:spcPct val="90000"/>
              </a:lnSpc>
              <a:buClr>
                <a:schemeClr val="bg1">
                  <a:lumMod val="65000"/>
                </a:schemeClr>
              </a:buClr>
              <a:buSzPct val="80000"/>
              <a:buFont typeface="Wingdings" pitchFamily="2" charset="2"/>
              <a:buChar char="§"/>
              <a:tabLst>
                <a:tab pos="5648325" algn="l"/>
              </a:tabLst>
              <a:defRPr/>
            </a:pPr>
            <a:endParaRPr lang="ko-KR" altLang="en-US" sz="1400" kern="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  <a:sym typeface="Monotype Sorts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759127" y="4500296"/>
            <a:ext cx="1904624" cy="1269231"/>
            <a:chOff x="10173613" y="5523430"/>
            <a:chExt cx="2930524" cy="1515641"/>
          </a:xfrm>
        </p:grpSpPr>
        <p:sp>
          <p:nvSpPr>
            <p:cNvPr id="14" name="대각선 방향의 모서리가 둥근 사각형 13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5" name="양쪽 모서리가 둥근 사각형 14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카메라 </a:t>
              </a:r>
              <a:r>
                <a:rPr lang="ko-KR" altLang="en-US" sz="1400" b="1" dirty="0" err="1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스팩</a:t>
              </a: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 설정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16" name="그룹 15"/>
          <p:cNvGrpSpPr/>
          <p:nvPr/>
        </p:nvGrpSpPr>
        <p:grpSpPr>
          <a:xfrm>
            <a:off x="2921546" y="4500296"/>
            <a:ext cx="1904624" cy="1269231"/>
            <a:chOff x="10173613" y="5523430"/>
            <a:chExt cx="2930524" cy="1515641"/>
          </a:xfrm>
        </p:grpSpPr>
        <p:sp>
          <p:nvSpPr>
            <p:cNvPr id="17" name="대각선 방향의 모서리가 둥근 사각형 16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8" name="양쪽 모서리가 둥근 사각형 17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호환성테스</a:t>
              </a:r>
              <a:r>
                <a:rPr lang="ko-KR" altLang="en-US" sz="1400" b="1" dirty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트</a:t>
              </a: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5143120" y="4500296"/>
            <a:ext cx="1904624" cy="1269231"/>
            <a:chOff x="10173613" y="5523430"/>
            <a:chExt cx="2930524" cy="1515641"/>
          </a:xfrm>
        </p:grpSpPr>
        <p:sp>
          <p:nvSpPr>
            <p:cNvPr id="20" name="대각선 방향의 모서리가 둥근 사각형 19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1" name="양쪽 모서리가 둥근 사각형 20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센서 연동 테스트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22" name="그룹 21"/>
          <p:cNvGrpSpPr/>
          <p:nvPr/>
        </p:nvGrpSpPr>
        <p:grpSpPr>
          <a:xfrm>
            <a:off x="7305539" y="4500296"/>
            <a:ext cx="1904624" cy="1269231"/>
            <a:chOff x="10173613" y="5523430"/>
            <a:chExt cx="2930524" cy="1515641"/>
          </a:xfrm>
        </p:grpSpPr>
        <p:sp>
          <p:nvSpPr>
            <p:cNvPr id="23" name="대각선 방향의 모서리가 둥근 사각형 22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4" name="양쪽 모서리가 둥근 사각형 23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각종 인증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752962" y="3179443"/>
            <a:ext cx="1904624" cy="1269231"/>
            <a:chOff x="10173613" y="5523430"/>
            <a:chExt cx="2930524" cy="1515641"/>
          </a:xfrm>
        </p:grpSpPr>
        <p:sp>
          <p:nvSpPr>
            <p:cNvPr id="28" name="대각선 방향의 모서리가 둥근 사각형 27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9" name="양쪽 모서리가 둥근 사각형 28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제품 군 선정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30" name="그룹 29"/>
          <p:cNvGrpSpPr/>
          <p:nvPr/>
        </p:nvGrpSpPr>
        <p:grpSpPr>
          <a:xfrm>
            <a:off x="2915381" y="3179443"/>
            <a:ext cx="1904624" cy="1269231"/>
            <a:chOff x="10173613" y="5523430"/>
            <a:chExt cx="2930524" cy="1515641"/>
          </a:xfrm>
        </p:grpSpPr>
        <p:sp>
          <p:nvSpPr>
            <p:cNvPr id="31" name="대각선 방향의 모서리가 둥근 사각형 30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2" name="양쪽 모서리가 둥근 사각형 31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기능개발 및 구현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5136955" y="3179443"/>
            <a:ext cx="1904624" cy="1269231"/>
            <a:chOff x="10173613" y="5523430"/>
            <a:chExt cx="2930524" cy="1515641"/>
          </a:xfrm>
        </p:grpSpPr>
        <p:sp>
          <p:nvSpPr>
            <p:cNvPr id="34" name="대각선 방향의 모서리가 둥근 사각형 33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5" name="양쪽 모서리가 둥근 사각형 34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메인보드 개발 구현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36" name="그룹 35"/>
          <p:cNvGrpSpPr/>
          <p:nvPr/>
        </p:nvGrpSpPr>
        <p:grpSpPr>
          <a:xfrm>
            <a:off x="7299374" y="3179443"/>
            <a:ext cx="1904624" cy="1269231"/>
            <a:chOff x="10173613" y="5523430"/>
            <a:chExt cx="2930524" cy="1515641"/>
          </a:xfrm>
        </p:grpSpPr>
        <p:sp>
          <p:nvSpPr>
            <p:cNvPr id="37" name="대각선 방향의 모서리가 둥근 사각형 36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8" name="양쪽 모서리가 둥근 사각형 37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호환성 테스트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758520" y="1850880"/>
            <a:ext cx="1904624" cy="1269231"/>
            <a:chOff x="10173613" y="5523430"/>
            <a:chExt cx="2930524" cy="1515641"/>
          </a:xfrm>
        </p:grpSpPr>
        <p:sp>
          <p:nvSpPr>
            <p:cNvPr id="42" name="대각선 방향의 모서리가 둥근 사각형 41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43" name="양쪽 모서리가 둥근 사각형 42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시장조사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44" name="그룹 43"/>
          <p:cNvGrpSpPr/>
          <p:nvPr/>
        </p:nvGrpSpPr>
        <p:grpSpPr>
          <a:xfrm>
            <a:off x="2920939" y="1850880"/>
            <a:ext cx="1904624" cy="1269231"/>
            <a:chOff x="10173613" y="5523430"/>
            <a:chExt cx="2930524" cy="1515641"/>
          </a:xfrm>
        </p:grpSpPr>
        <p:sp>
          <p:nvSpPr>
            <p:cNvPr id="45" name="대각선 방향의 모서리가 둥근 사각형 44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46" name="양쪽 모서리가 둥근 사각형 45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en-US" altLang="ko-KR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Viewer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47" name="그룹 46"/>
          <p:cNvGrpSpPr/>
          <p:nvPr/>
        </p:nvGrpSpPr>
        <p:grpSpPr>
          <a:xfrm>
            <a:off x="5142513" y="1850880"/>
            <a:ext cx="1904624" cy="1269231"/>
            <a:chOff x="10173613" y="5523430"/>
            <a:chExt cx="2930524" cy="1515641"/>
          </a:xfrm>
        </p:grpSpPr>
        <p:sp>
          <p:nvSpPr>
            <p:cNvPr id="48" name="대각선 방향의 모서리가 둥근 사각형 47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49" name="양쪽 모서리가 둥근 사각형 48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en-US" altLang="ko-KR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H/W </a:t>
              </a: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설계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7304932" y="1850880"/>
            <a:ext cx="1904624" cy="1269231"/>
            <a:chOff x="10173613" y="5523430"/>
            <a:chExt cx="2930524" cy="1515641"/>
          </a:xfrm>
        </p:grpSpPr>
        <p:sp>
          <p:nvSpPr>
            <p:cNvPr id="51" name="대각선 방향의 모서리가 둥근 사각형 50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52" name="양쪽 모서리가 둥근 사각형 51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사용자형 기구선정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56" name="모서리가 둥근 직사각형 55"/>
          <p:cNvSpPr/>
          <p:nvPr/>
        </p:nvSpPr>
        <p:spPr>
          <a:xfrm>
            <a:off x="986303" y="1438642"/>
            <a:ext cx="1446302" cy="282763"/>
          </a:xfrm>
          <a:prstGeom prst="roundRect">
            <a:avLst/>
          </a:prstGeom>
          <a:solidFill>
            <a:srgbClr val="4BACC6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lvl="0" algn="ctr" latinLnBrk="0">
              <a:defRPr/>
            </a:pPr>
            <a:r>
              <a:rPr lang="ko-KR" altLang="en-US" sz="1200" b="1" kern="0" noProof="0" dirty="0" smtClean="0">
                <a:solidFill>
                  <a:prstClr val="white"/>
                </a:solidFill>
                <a:latin typeface="+mj-ea"/>
                <a:ea typeface="+mj-ea"/>
              </a:rPr>
              <a:t>개발 사전 준비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7" name="모서리가 둥근 직사각형 56"/>
          <p:cNvSpPr/>
          <p:nvPr/>
        </p:nvSpPr>
        <p:spPr>
          <a:xfrm>
            <a:off x="3143758" y="1428594"/>
            <a:ext cx="1446302" cy="282763"/>
          </a:xfrm>
          <a:prstGeom prst="roundRect">
            <a:avLst/>
          </a:prstGeom>
          <a:solidFill>
            <a:srgbClr val="4BACC6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lvl="0" algn="ctr" latinLnBrk="0">
              <a:defRPr/>
            </a:pPr>
            <a:r>
              <a:rPr lang="en-US" altLang="ko-KR" sz="1200" b="1" kern="0" noProof="0" dirty="0" smtClean="0">
                <a:solidFill>
                  <a:prstClr val="white"/>
                </a:solidFill>
                <a:latin typeface="+mj-ea"/>
                <a:ea typeface="+mj-ea"/>
              </a:rPr>
              <a:t>Soft Ware </a:t>
            </a:r>
            <a:r>
              <a:rPr lang="ko-KR" altLang="en-US" sz="1200" b="1" kern="0" noProof="0" dirty="0" smtClean="0">
                <a:solidFill>
                  <a:prstClr val="white"/>
                </a:solidFill>
                <a:latin typeface="+mj-ea"/>
                <a:ea typeface="+mj-ea"/>
              </a:rPr>
              <a:t>개발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8" name="모서리가 둥근 직사각형 57"/>
          <p:cNvSpPr/>
          <p:nvPr/>
        </p:nvSpPr>
        <p:spPr>
          <a:xfrm>
            <a:off x="5337790" y="1434626"/>
            <a:ext cx="1446302" cy="282763"/>
          </a:xfrm>
          <a:prstGeom prst="roundRect">
            <a:avLst/>
          </a:prstGeom>
          <a:solidFill>
            <a:srgbClr val="4BACC6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lvl="0" algn="ctr" latinLnBrk="0">
              <a:defRPr/>
            </a:pP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t>Hard Ware </a:t>
            </a:r>
            <a:r>
              <a:rPr kumimoji="0" lang="ko-KR" alt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t>개발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9" name="모서리가 둥근 직사각형 58"/>
          <p:cNvSpPr/>
          <p:nvPr/>
        </p:nvSpPr>
        <p:spPr>
          <a:xfrm>
            <a:off x="7586446" y="1423342"/>
            <a:ext cx="1446302" cy="282763"/>
          </a:xfrm>
          <a:prstGeom prst="roundRect">
            <a:avLst/>
          </a:prstGeom>
          <a:solidFill>
            <a:srgbClr val="4BACC6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lvl="0" algn="ctr" latinLnBrk="0">
              <a:defRPr/>
            </a:pPr>
            <a:r>
              <a:rPr lang="en-US" altLang="ko-KR" sz="1200" b="1" kern="0" noProof="0" dirty="0" smtClean="0">
                <a:solidFill>
                  <a:prstClr val="white"/>
                </a:solidFill>
                <a:latin typeface="+mj-ea"/>
                <a:ea typeface="+mj-ea"/>
              </a:rPr>
              <a:t>Test </a:t>
            </a:r>
            <a:r>
              <a:rPr lang="ko-KR" altLang="en-US" sz="1200" b="1" kern="0" noProof="0" dirty="0" smtClean="0">
                <a:solidFill>
                  <a:prstClr val="white"/>
                </a:solidFill>
                <a:latin typeface="+mj-ea"/>
                <a:ea typeface="+mj-ea"/>
              </a:rPr>
              <a:t>조립</a:t>
            </a:r>
            <a:r>
              <a:rPr lang="en-US" altLang="ko-KR" sz="1200" b="1" kern="0" noProof="0" dirty="0" smtClean="0">
                <a:solidFill>
                  <a:prstClr val="white"/>
                </a:solidFill>
                <a:latin typeface="+mj-ea"/>
                <a:ea typeface="+mj-ea"/>
              </a:rPr>
              <a:t>,</a:t>
            </a:r>
            <a:r>
              <a:rPr lang="ko-KR" altLang="en-US" sz="1200" b="1" kern="0" noProof="0" dirty="0" smtClean="0">
                <a:solidFill>
                  <a:prstClr val="white"/>
                </a:solidFill>
                <a:latin typeface="+mj-ea"/>
                <a:ea typeface="+mj-ea"/>
              </a:rPr>
              <a:t>인증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pic>
        <p:nvPicPr>
          <p:cNvPr id="60" name="Picture 10" descr="IP Camera bullet specì ëí ì´ë¯¸ì§ ê²ìê²°ê³¼"/>
          <p:cNvPicPr preferRelativeResize="0"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992" y="4871304"/>
            <a:ext cx="1143562" cy="843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2" descr="ida reverse engineeringì ëí ì´ë¯¸ì§ ê²ìê²°ê³¼"/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2936" y="3593143"/>
            <a:ext cx="1110057" cy="764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3"/>
          <p:cNvPicPr preferRelativeResize="0">
            <a:picLocks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552" y="5072264"/>
            <a:ext cx="1215119" cy="388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5"/>
          <p:cNvPicPr preferRelativeResize="0">
            <a:picLocks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722" y="4874921"/>
            <a:ext cx="1160725" cy="85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/>
          <p:cNvPicPr preferRelativeResize="0"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7799" y="3602874"/>
            <a:ext cx="1172082" cy="765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991" y="3632289"/>
            <a:ext cx="1189156" cy="741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5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353" y="5028452"/>
            <a:ext cx="390451" cy="549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7" descr="ê´ë ¨ ì´ë¯¸ì§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5294" y="4886167"/>
            <a:ext cx="578443" cy="411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9" descr="ê´ë ¨ ì´ë¯¸ì§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5293" y="5318482"/>
            <a:ext cx="578443" cy="455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2"/>
          <p:cNvPicPr>
            <a:picLocks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944" y="2228005"/>
            <a:ext cx="1143562" cy="84313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pSp>
        <p:nvGrpSpPr>
          <p:cNvPr id="70" name="그룹 69"/>
          <p:cNvGrpSpPr/>
          <p:nvPr/>
        </p:nvGrpSpPr>
        <p:grpSpPr>
          <a:xfrm>
            <a:off x="1137609" y="3602874"/>
            <a:ext cx="1143689" cy="766485"/>
            <a:chOff x="1979712" y="2350178"/>
            <a:chExt cx="1584176" cy="1080000"/>
          </a:xfrm>
        </p:grpSpPr>
        <p:sp>
          <p:nvSpPr>
            <p:cNvPr id="71" name="직사각형 70"/>
            <p:cNvSpPr/>
            <p:nvPr/>
          </p:nvSpPr>
          <p:spPr>
            <a:xfrm>
              <a:off x="1979712" y="2350178"/>
              <a:ext cx="1584176" cy="1080000"/>
            </a:xfrm>
            <a:prstGeom prst="rect">
              <a:avLst/>
            </a:prstGeom>
            <a:noFill/>
            <a:ln w="3175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72" name="그룹 71"/>
            <p:cNvGrpSpPr/>
            <p:nvPr/>
          </p:nvGrpSpPr>
          <p:grpSpPr>
            <a:xfrm>
              <a:off x="1979712" y="2413568"/>
              <a:ext cx="1471622" cy="981435"/>
              <a:chOff x="1979712" y="2413568"/>
              <a:chExt cx="1471622" cy="981435"/>
            </a:xfrm>
          </p:grpSpPr>
          <p:pic>
            <p:nvPicPr>
              <p:cNvPr id="73" name="Picture 6"/>
              <p:cNvPicPr>
                <a:picLocks noChangeAspect="1" noChangeArrowheads="1"/>
              </p:cNvPicPr>
              <p:nvPr/>
            </p:nvPicPr>
            <p:blipFill>
              <a:blip r:embed="rId1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79712" y="2899996"/>
                <a:ext cx="504825" cy="4667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4" name="Picture 7"/>
              <p:cNvPicPr>
                <a:picLocks noChangeAspect="1" noChangeArrowheads="1"/>
              </p:cNvPicPr>
              <p:nvPr/>
            </p:nvPicPr>
            <p:blipFill>
              <a:blip r:embed="rId1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85289" y="2890178"/>
                <a:ext cx="476250" cy="5048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5" name="Picture 8"/>
              <p:cNvPicPr>
                <a:picLocks noChangeAspect="1" noChangeArrowheads="1"/>
              </p:cNvPicPr>
              <p:nvPr/>
            </p:nvPicPr>
            <p:blipFill>
              <a:blip r:embed="rId15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65559" y="2899996"/>
                <a:ext cx="485775" cy="4667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6" name="그림 75"/>
              <p:cNvPicPr>
                <a:picLocks noChangeAspect="1"/>
              </p:cNvPicPr>
              <p:nvPr/>
            </p:nvPicPr>
            <p:blipFill>
              <a:blip r:embed="rId16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2029503" y="2424353"/>
                <a:ext cx="742297" cy="506397"/>
              </a:xfrm>
              <a:prstGeom prst="rect">
                <a:avLst/>
              </a:prstGeom>
            </p:spPr>
          </p:pic>
          <p:pic>
            <p:nvPicPr>
              <p:cNvPr id="77" name="그림 76"/>
              <p:cNvPicPr>
                <a:picLocks noChangeAspect="1"/>
              </p:cNvPicPr>
              <p:nvPr/>
            </p:nvPicPr>
            <p:blipFill>
              <a:blip r:embed="rId1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07278" y="2413568"/>
                <a:ext cx="556044" cy="556044"/>
              </a:xfrm>
              <a:prstGeom prst="rect">
                <a:avLst/>
              </a:prstGeom>
            </p:spPr>
          </p:pic>
        </p:grpSp>
      </p:grpSp>
      <p:grpSp>
        <p:nvGrpSpPr>
          <p:cNvPr id="78" name="그룹 77"/>
          <p:cNvGrpSpPr/>
          <p:nvPr/>
        </p:nvGrpSpPr>
        <p:grpSpPr>
          <a:xfrm>
            <a:off x="3292088" y="2253273"/>
            <a:ext cx="1132237" cy="817046"/>
            <a:chOff x="0" y="228600"/>
            <a:chExt cx="9591675" cy="6400800"/>
          </a:xfrm>
        </p:grpSpPr>
        <p:pic>
          <p:nvPicPr>
            <p:cNvPr id="79" name="Picture 2"/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28600"/>
              <a:ext cx="9591675" cy="6400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0" name="직사각형 79"/>
            <p:cNvSpPr/>
            <p:nvPr/>
          </p:nvSpPr>
          <p:spPr>
            <a:xfrm>
              <a:off x="107504" y="1340768"/>
              <a:ext cx="8208912" cy="5040560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81" name="Picture 4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7655" y="2251222"/>
            <a:ext cx="1172083" cy="813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2" name="그룹 81"/>
          <p:cNvGrpSpPr/>
          <p:nvPr/>
        </p:nvGrpSpPr>
        <p:grpSpPr>
          <a:xfrm>
            <a:off x="7683901" y="2268593"/>
            <a:ext cx="1143689" cy="766485"/>
            <a:chOff x="1979712" y="2350178"/>
            <a:chExt cx="1584176" cy="1080000"/>
          </a:xfrm>
        </p:grpSpPr>
        <p:sp>
          <p:nvSpPr>
            <p:cNvPr id="83" name="직사각형 82"/>
            <p:cNvSpPr/>
            <p:nvPr/>
          </p:nvSpPr>
          <p:spPr>
            <a:xfrm>
              <a:off x="1979712" y="2350178"/>
              <a:ext cx="1584176" cy="1080000"/>
            </a:xfrm>
            <a:prstGeom prst="rect">
              <a:avLst/>
            </a:prstGeom>
            <a:noFill/>
            <a:ln w="3175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84" name="그룹 83"/>
            <p:cNvGrpSpPr/>
            <p:nvPr/>
          </p:nvGrpSpPr>
          <p:grpSpPr>
            <a:xfrm>
              <a:off x="1979712" y="2413568"/>
              <a:ext cx="1471622" cy="981435"/>
              <a:chOff x="1979712" y="2413568"/>
              <a:chExt cx="1471622" cy="981435"/>
            </a:xfrm>
          </p:grpSpPr>
          <p:pic>
            <p:nvPicPr>
              <p:cNvPr id="85" name="Picture 6"/>
              <p:cNvPicPr>
                <a:picLocks noChangeAspect="1" noChangeArrowheads="1"/>
              </p:cNvPicPr>
              <p:nvPr/>
            </p:nvPicPr>
            <p:blipFill>
              <a:blip r:embed="rId1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79712" y="2899996"/>
                <a:ext cx="504825" cy="4667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6" name="Picture 7"/>
              <p:cNvPicPr>
                <a:picLocks noChangeAspect="1" noChangeArrowheads="1"/>
              </p:cNvPicPr>
              <p:nvPr/>
            </p:nvPicPr>
            <p:blipFill>
              <a:blip r:embed="rId1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85289" y="2890178"/>
                <a:ext cx="476250" cy="5048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7" name="Picture 8"/>
              <p:cNvPicPr>
                <a:picLocks noChangeAspect="1" noChangeArrowheads="1"/>
              </p:cNvPicPr>
              <p:nvPr/>
            </p:nvPicPr>
            <p:blipFill>
              <a:blip r:embed="rId15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65559" y="2899996"/>
                <a:ext cx="485775" cy="4667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8" name="그림 87"/>
              <p:cNvPicPr>
                <a:picLocks noChangeAspect="1"/>
              </p:cNvPicPr>
              <p:nvPr/>
            </p:nvPicPr>
            <p:blipFill>
              <a:blip r:embed="rId16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2029503" y="2424353"/>
                <a:ext cx="742297" cy="506397"/>
              </a:xfrm>
              <a:prstGeom prst="rect">
                <a:avLst/>
              </a:prstGeom>
            </p:spPr>
          </p:pic>
          <p:pic>
            <p:nvPicPr>
              <p:cNvPr id="89" name="그림 88"/>
              <p:cNvPicPr>
                <a:picLocks noChangeAspect="1"/>
              </p:cNvPicPr>
              <p:nvPr/>
            </p:nvPicPr>
            <p:blipFill>
              <a:blip r:embed="rId1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07278" y="2413568"/>
                <a:ext cx="556044" cy="556044"/>
              </a:xfrm>
              <a:prstGeom prst="rect">
                <a:avLst/>
              </a:prstGeom>
            </p:spPr>
          </p:pic>
        </p:grpSp>
      </p:grpSp>
      <p:sp>
        <p:nvSpPr>
          <p:cNvPr id="90" name="오른쪽 화살표 89"/>
          <p:cNvSpPr/>
          <p:nvPr/>
        </p:nvSpPr>
        <p:spPr>
          <a:xfrm>
            <a:off x="2621882" y="1491658"/>
            <a:ext cx="390431" cy="176729"/>
          </a:xfrm>
          <a:prstGeom prst="rightArrow">
            <a:avLst>
              <a:gd name="adj1" fmla="val 50000"/>
              <a:gd name="adj2" fmla="val 46078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100"/>
          </a:p>
        </p:txBody>
      </p:sp>
      <p:sp>
        <p:nvSpPr>
          <p:cNvPr id="91" name="오른쪽 화살표 90"/>
          <p:cNvSpPr/>
          <p:nvPr/>
        </p:nvSpPr>
        <p:spPr>
          <a:xfrm>
            <a:off x="4784193" y="1483554"/>
            <a:ext cx="390431" cy="176729"/>
          </a:xfrm>
          <a:prstGeom prst="rightArrow">
            <a:avLst>
              <a:gd name="adj1" fmla="val 50000"/>
              <a:gd name="adj2" fmla="val 46078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100"/>
          </a:p>
        </p:txBody>
      </p:sp>
      <p:sp>
        <p:nvSpPr>
          <p:cNvPr id="92" name="오른쪽 화살표 91"/>
          <p:cNvSpPr/>
          <p:nvPr/>
        </p:nvSpPr>
        <p:spPr>
          <a:xfrm>
            <a:off x="6983587" y="1497835"/>
            <a:ext cx="390431" cy="176729"/>
          </a:xfrm>
          <a:prstGeom prst="rightArrow">
            <a:avLst>
              <a:gd name="adj1" fmla="val 50000"/>
              <a:gd name="adj2" fmla="val 46078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100"/>
          </a:p>
        </p:txBody>
      </p:sp>
    </p:spTree>
    <p:extLst>
      <p:ext uri="{BB962C8B-B14F-4D97-AF65-F5344CB8AC3E}">
        <p14:creationId xmlns:p14="http://schemas.microsoft.com/office/powerpoint/2010/main" val="280053761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363530" y="434401"/>
            <a:ext cx="161939" cy="157326"/>
          </a:xfrm>
          <a:prstGeom prst="rect">
            <a:avLst/>
          </a:prstGeom>
          <a:pattFill prst="ltUpDiag">
            <a:fgClr>
              <a:schemeClr val="bg1"/>
            </a:fgClr>
            <a:bgClr>
              <a:schemeClr val="tx1">
                <a:lumMod val="50000"/>
                <a:lumOff val="50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b="1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7190" y="331719"/>
            <a:ext cx="533617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ko-KR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DEEK </a:t>
            </a:r>
            <a:r>
              <a:rPr lang="ko-KR" altLang="en-US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보안카메라 개발 </a:t>
            </a:r>
            <a:r>
              <a:rPr lang="en-US" altLang="ko-KR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Roadmap</a:t>
            </a:r>
            <a:r>
              <a:rPr lang="ko-KR" altLang="en-US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 </a:t>
            </a:r>
            <a:endParaRPr lang="ko-KR" altLang="en-US" b="1" spc="-150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grpSp>
        <p:nvGrpSpPr>
          <p:cNvPr id="4" name="Group 85"/>
          <p:cNvGrpSpPr/>
          <p:nvPr/>
        </p:nvGrpSpPr>
        <p:grpSpPr>
          <a:xfrm>
            <a:off x="758520" y="881376"/>
            <a:ext cx="371819" cy="321281"/>
            <a:chOff x="504994" y="5962425"/>
            <a:chExt cx="449901" cy="388750"/>
          </a:xfrm>
          <a:solidFill>
            <a:srgbClr val="2E6CA4"/>
          </a:solidFill>
        </p:grpSpPr>
        <p:sp>
          <p:nvSpPr>
            <p:cNvPr id="5" name="Freeform 591"/>
            <p:cNvSpPr>
              <a:spLocks noEditPoints="1"/>
            </p:cNvSpPr>
            <p:nvPr/>
          </p:nvSpPr>
          <p:spPr bwMode="auto">
            <a:xfrm>
              <a:off x="504994" y="5962425"/>
              <a:ext cx="449901" cy="388750"/>
            </a:xfrm>
            <a:custGeom>
              <a:avLst/>
              <a:gdLst>
                <a:gd name="T0" fmla="*/ 55 w 927"/>
                <a:gd name="T1" fmla="*/ 39 h 800"/>
                <a:gd name="T2" fmla="*/ 48 w 927"/>
                <a:gd name="T3" fmla="*/ 42 h 800"/>
                <a:gd name="T4" fmla="*/ 42 w 927"/>
                <a:gd name="T5" fmla="*/ 46 h 800"/>
                <a:gd name="T6" fmla="*/ 39 w 927"/>
                <a:gd name="T7" fmla="*/ 54 h 800"/>
                <a:gd name="T8" fmla="*/ 39 w 927"/>
                <a:gd name="T9" fmla="*/ 559 h 800"/>
                <a:gd name="T10" fmla="*/ 40 w 927"/>
                <a:gd name="T11" fmla="*/ 568 h 800"/>
                <a:gd name="T12" fmla="*/ 45 w 927"/>
                <a:gd name="T13" fmla="*/ 573 h 800"/>
                <a:gd name="T14" fmla="*/ 50 w 927"/>
                <a:gd name="T15" fmla="*/ 578 h 800"/>
                <a:gd name="T16" fmla="*/ 58 w 927"/>
                <a:gd name="T17" fmla="*/ 579 h 800"/>
                <a:gd name="T18" fmla="*/ 154 w 927"/>
                <a:gd name="T19" fmla="*/ 706 h 800"/>
                <a:gd name="T20" fmla="*/ 868 w 927"/>
                <a:gd name="T21" fmla="*/ 579 h 800"/>
                <a:gd name="T22" fmla="*/ 877 w 927"/>
                <a:gd name="T23" fmla="*/ 578 h 800"/>
                <a:gd name="T24" fmla="*/ 883 w 927"/>
                <a:gd name="T25" fmla="*/ 573 h 800"/>
                <a:gd name="T26" fmla="*/ 887 w 927"/>
                <a:gd name="T27" fmla="*/ 568 h 800"/>
                <a:gd name="T28" fmla="*/ 888 w 927"/>
                <a:gd name="T29" fmla="*/ 559 h 800"/>
                <a:gd name="T30" fmla="*/ 888 w 927"/>
                <a:gd name="T31" fmla="*/ 54 h 800"/>
                <a:gd name="T32" fmla="*/ 886 w 927"/>
                <a:gd name="T33" fmla="*/ 46 h 800"/>
                <a:gd name="T34" fmla="*/ 880 w 927"/>
                <a:gd name="T35" fmla="*/ 42 h 800"/>
                <a:gd name="T36" fmla="*/ 873 w 927"/>
                <a:gd name="T37" fmla="*/ 39 h 800"/>
                <a:gd name="T38" fmla="*/ 58 w 927"/>
                <a:gd name="T39" fmla="*/ 38 h 800"/>
                <a:gd name="T40" fmla="*/ 115 w 927"/>
                <a:gd name="T41" fmla="*/ 618 h 800"/>
                <a:gd name="T42" fmla="*/ 46 w 927"/>
                <a:gd name="T43" fmla="*/ 617 h 800"/>
                <a:gd name="T44" fmla="*/ 26 w 927"/>
                <a:gd name="T45" fmla="*/ 608 h 800"/>
                <a:gd name="T46" fmla="*/ 10 w 927"/>
                <a:gd name="T47" fmla="*/ 592 h 800"/>
                <a:gd name="T48" fmla="*/ 1 w 927"/>
                <a:gd name="T49" fmla="*/ 571 h 800"/>
                <a:gd name="T50" fmla="*/ 0 w 927"/>
                <a:gd name="T51" fmla="*/ 58 h 800"/>
                <a:gd name="T52" fmla="*/ 4 w 927"/>
                <a:gd name="T53" fmla="*/ 35 h 800"/>
                <a:gd name="T54" fmla="*/ 17 w 927"/>
                <a:gd name="T55" fmla="*/ 16 h 800"/>
                <a:gd name="T56" fmla="*/ 36 w 927"/>
                <a:gd name="T57" fmla="*/ 5 h 800"/>
                <a:gd name="T58" fmla="*/ 58 w 927"/>
                <a:gd name="T59" fmla="*/ 0 h 800"/>
                <a:gd name="T60" fmla="*/ 881 w 927"/>
                <a:gd name="T61" fmla="*/ 0 h 800"/>
                <a:gd name="T62" fmla="*/ 901 w 927"/>
                <a:gd name="T63" fmla="*/ 9 h 800"/>
                <a:gd name="T64" fmla="*/ 917 w 927"/>
                <a:gd name="T65" fmla="*/ 25 h 800"/>
                <a:gd name="T66" fmla="*/ 926 w 927"/>
                <a:gd name="T67" fmla="*/ 46 h 800"/>
                <a:gd name="T68" fmla="*/ 927 w 927"/>
                <a:gd name="T69" fmla="*/ 559 h 800"/>
                <a:gd name="T70" fmla="*/ 922 w 927"/>
                <a:gd name="T71" fmla="*/ 582 h 800"/>
                <a:gd name="T72" fmla="*/ 910 w 927"/>
                <a:gd name="T73" fmla="*/ 601 h 800"/>
                <a:gd name="T74" fmla="*/ 891 w 927"/>
                <a:gd name="T75" fmla="*/ 612 h 800"/>
                <a:gd name="T76" fmla="*/ 868 w 927"/>
                <a:gd name="T77" fmla="*/ 618 h 800"/>
                <a:gd name="T78" fmla="*/ 115 w 927"/>
                <a:gd name="T79" fmla="*/ 80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27" h="800">
                  <a:moveTo>
                    <a:pt x="58" y="38"/>
                  </a:moveTo>
                  <a:lnTo>
                    <a:pt x="55" y="39"/>
                  </a:lnTo>
                  <a:lnTo>
                    <a:pt x="50" y="39"/>
                  </a:lnTo>
                  <a:lnTo>
                    <a:pt x="48" y="42"/>
                  </a:lnTo>
                  <a:lnTo>
                    <a:pt x="45" y="43"/>
                  </a:lnTo>
                  <a:lnTo>
                    <a:pt x="42" y="46"/>
                  </a:lnTo>
                  <a:lnTo>
                    <a:pt x="40" y="51"/>
                  </a:lnTo>
                  <a:lnTo>
                    <a:pt x="39" y="54"/>
                  </a:lnTo>
                  <a:lnTo>
                    <a:pt x="39" y="58"/>
                  </a:lnTo>
                  <a:lnTo>
                    <a:pt x="39" y="559"/>
                  </a:lnTo>
                  <a:lnTo>
                    <a:pt x="39" y="563"/>
                  </a:lnTo>
                  <a:lnTo>
                    <a:pt x="40" y="568"/>
                  </a:lnTo>
                  <a:lnTo>
                    <a:pt x="42" y="571"/>
                  </a:lnTo>
                  <a:lnTo>
                    <a:pt x="45" y="573"/>
                  </a:lnTo>
                  <a:lnTo>
                    <a:pt x="48" y="575"/>
                  </a:lnTo>
                  <a:lnTo>
                    <a:pt x="50" y="578"/>
                  </a:lnTo>
                  <a:lnTo>
                    <a:pt x="55" y="579"/>
                  </a:lnTo>
                  <a:lnTo>
                    <a:pt x="58" y="579"/>
                  </a:lnTo>
                  <a:lnTo>
                    <a:pt x="154" y="579"/>
                  </a:lnTo>
                  <a:lnTo>
                    <a:pt x="154" y="706"/>
                  </a:lnTo>
                  <a:lnTo>
                    <a:pt x="282" y="579"/>
                  </a:lnTo>
                  <a:lnTo>
                    <a:pt x="868" y="579"/>
                  </a:lnTo>
                  <a:lnTo>
                    <a:pt x="873" y="579"/>
                  </a:lnTo>
                  <a:lnTo>
                    <a:pt x="877" y="578"/>
                  </a:lnTo>
                  <a:lnTo>
                    <a:pt x="880" y="575"/>
                  </a:lnTo>
                  <a:lnTo>
                    <a:pt x="883" y="573"/>
                  </a:lnTo>
                  <a:lnTo>
                    <a:pt x="886" y="571"/>
                  </a:lnTo>
                  <a:lnTo>
                    <a:pt x="887" y="568"/>
                  </a:lnTo>
                  <a:lnTo>
                    <a:pt x="888" y="563"/>
                  </a:lnTo>
                  <a:lnTo>
                    <a:pt x="888" y="559"/>
                  </a:lnTo>
                  <a:lnTo>
                    <a:pt x="888" y="58"/>
                  </a:lnTo>
                  <a:lnTo>
                    <a:pt x="888" y="54"/>
                  </a:lnTo>
                  <a:lnTo>
                    <a:pt x="887" y="51"/>
                  </a:lnTo>
                  <a:lnTo>
                    <a:pt x="886" y="46"/>
                  </a:lnTo>
                  <a:lnTo>
                    <a:pt x="883" y="43"/>
                  </a:lnTo>
                  <a:lnTo>
                    <a:pt x="880" y="42"/>
                  </a:lnTo>
                  <a:lnTo>
                    <a:pt x="877" y="39"/>
                  </a:lnTo>
                  <a:lnTo>
                    <a:pt x="873" y="39"/>
                  </a:lnTo>
                  <a:lnTo>
                    <a:pt x="868" y="38"/>
                  </a:lnTo>
                  <a:lnTo>
                    <a:pt x="58" y="38"/>
                  </a:lnTo>
                  <a:close/>
                  <a:moveTo>
                    <a:pt x="115" y="800"/>
                  </a:moveTo>
                  <a:lnTo>
                    <a:pt x="115" y="618"/>
                  </a:lnTo>
                  <a:lnTo>
                    <a:pt x="58" y="618"/>
                  </a:lnTo>
                  <a:lnTo>
                    <a:pt x="46" y="617"/>
                  </a:lnTo>
                  <a:lnTo>
                    <a:pt x="36" y="612"/>
                  </a:lnTo>
                  <a:lnTo>
                    <a:pt x="26" y="608"/>
                  </a:lnTo>
                  <a:lnTo>
                    <a:pt x="17" y="601"/>
                  </a:lnTo>
                  <a:lnTo>
                    <a:pt x="10" y="592"/>
                  </a:lnTo>
                  <a:lnTo>
                    <a:pt x="4" y="582"/>
                  </a:lnTo>
                  <a:lnTo>
                    <a:pt x="1" y="571"/>
                  </a:lnTo>
                  <a:lnTo>
                    <a:pt x="0" y="559"/>
                  </a:lnTo>
                  <a:lnTo>
                    <a:pt x="0" y="58"/>
                  </a:lnTo>
                  <a:lnTo>
                    <a:pt x="1" y="46"/>
                  </a:lnTo>
                  <a:lnTo>
                    <a:pt x="4" y="35"/>
                  </a:lnTo>
                  <a:lnTo>
                    <a:pt x="10" y="25"/>
                  </a:lnTo>
                  <a:lnTo>
                    <a:pt x="17" y="16"/>
                  </a:lnTo>
                  <a:lnTo>
                    <a:pt x="26" y="9"/>
                  </a:lnTo>
                  <a:lnTo>
                    <a:pt x="36" y="5"/>
                  </a:lnTo>
                  <a:lnTo>
                    <a:pt x="46" y="0"/>
                  </a:lnTo>
                  <a:lnTo>
                    <a:pt x="58" y="0"/>
                  </a:lnTo>
                  <a:lnTo>
                    <a:pt x="868" y="0"/>
                  </a:lnTo>
                  <a:lnTo>
                    <a:pt x="881" y="0"/>
                  </a:lnTo>
                  <a:lnTo>
                    <a:pt x="891" y="5"/>
                  </a:lnTo>
                  <a:lnTo>
                    <a:pt x="901" y="9"/>
                  </a:lnTo>
                  <a:lnTo>
                    <a:pt x="910" y="16"/>
                  </a:lnTo>
                  <a:lnTo>
                    <a:pt x="917" y="25"/>
                  </a:lnTo>
                  <a:lnTo>
                    <a:pt x="922" y="35"/>
                  </a:lnTo>
                  <a:lnTo>
                    <a:pt x="926" y="46"/>
                  </a:lnTo>
                  <a:lnTo>
                    <a:pt x="927" y="58"/>
                  </a:lnTo>
                  <a:lnTo>
                    <a:pt x="927" y="559"/>
                  </a:lnTo>
                  <a:lnTo>
                    <a:pt x="926" y="571"/>
                  </a:lnTo>
                  <a:lnTo>
                    <a:pt x="922" y="582"/>
                  </a:lnTo>
                  <a:lnTo>
                    <a:pt x="917" y="592"/>
                  </a:lnTo>
                  <a:lnTo>
                    <a:pt x="910" y="601"/>
                  </a:lnTo>
                  <a:lnTo>
                    <a:pt x="901" y="608"/>
                  </a:lnTo>
                  <a:lnTo>
                    <a:pt x="891" y="612"/>
                  </a:lnTo>
                  <a:lnTo>
                    <a:pt x="881" y="617"/>
                  </a:lnTo>
                  <a:lnTo>
                    <a:pt x="868" y="618"/>
                  </a:lnTo>
                  <a:lnTo>
                    <a:pt x="298" y="618"/>
                  </a:lnTo>
                  <a:lnTo>
                    <a:pt x="115" y="8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592"/>
            <p:cNvSpPr>
              <a:spLocks/>
            </p:cNvSpPr>
            <p:nvPr/>
          </p:nvSpPr>
          <p:spPr bwMode="auto">
            <a:xfrm>
              <a:off x="636033" y="6093464"/>
              <a:ext cx="37856" cy="37856"/>
            </a:xfrm>
            <a:custGeom>
              <a:avLst/>
              <a:gdLst>
                <a:gd name="T0" fmla="*/ 39 w 76"/>
                <a:gd name="T1" fmla="*/ 0 h 77"/>
                <a:gd name="T2" fmla="*/ 46 w 76"/>
                <a:gd name="T3" fmla="*/ 1 h 77"/>
                <a:gd name="T4" fmla="*/ 53 w 76"/>
                <a:gd name="T5" fmla="*/ 2 h 77"/>
                <a:gd name="T6" fmla="*/ 60 w 76"/>
                <a:gd name="T7" fmla="*/ 7 h 77"/>
                <a:gd name="T8" fmla="*/ 66 w 76"/>
                <a:gd name="T9" fmla="*/ 11 h 77"/>
                <a:gd name="T10" fmla="*/ 70 w 76"/>
                <a:gd name="T11" fmla="*/ 17 h 77"/>
                <a:gd name="T12" fmla="*/ 73 w 76"/>
                <a:gd name="T13" fmla="*/ 24 h 77"/>
                <a:gd name="T14" fmla="*/ 76 w 76"/>
                <a:gd name="T15" fmla="*/ 31 h 77"/>
                <a:gd name="T16" fmla="*/ 76 w 76"/>
                <a:gd name="T17" fmla="*/ 38 h 77"/>
                <a:gd name="T18" fmla="*/ 76 w 76"/>
                <a:gd name="T19" fmla="*/ 46 h 77"/>
                <a:gd name="T20" fmla="*/ 73 w 76"/>
                <a:gd name="T21" fmla="*/ 53 h 77"/>
                <a:gd name="T22" fmla="*/ 70 w 76"/>
                <a:gd name="T23" fmla="*/ 60 h 77"/>
                <a:gd name="T24" fmla="*/ 66 w 76"/>
                <a:gd name="T25" fmla="*/ 66 h 77"/>
                <a:gd name="T26" fmla="*/ 60 w 76"/>
                <a:gd name="T27" fmla="*/ 70 h 77"/>
                <a:gd name="T28" fmla="*/ 53 w 76"/>
                <a:gd name="T29" fmla="*/ 74 h 77"/>
                <a:gd name="T30" fmla="*/ 46 w 76"/>
                <a:gd name="T31" fmla="*/ 76 h 77"/>
                <a:gd name="T32" fmla="*/ 39 w 76"/>
                <a:gd name="T33" fmla="*/ 77 h 77"/>
                <a:gd name="T34" fmla="*/ 30 w 76"/>
                <a:gd name="T35" fmla="*/ 76 h 77"/>
                <a:gd name="T36" fmla="*/ 23 w 76"/>
                <a:gd name="T37" fmla="*/ 74 h 77"/>
                <a:gd name="T38" fmla="*/ 17 w 76"/>
                <a:gd name="T39" fmla="*/ 70 h 77"/>
                <a:gd name="T40" fmla="*/ 11 w 76"/>
                <a:gd name="T41" fmla="*/ 66 h 77"/>
                <a:gd name="T42" fmla="*/ 5 w 76"/>
                <a:gd name="T43" fmla="*/ 60 h 77"/>
                <a:gd name="T44" fmla="*/ 3 w 76"/>
                <a:gd name="T45" fmla="*/ 53 h 77"/>
                <a:gd name="T46" fmla="*/ 0 w 76"/>
                <a:gd name="T47" fmla="*/ 46 h 77"/>
                <a:gd name="T48" fmla="*/ 0 w 76"/>
                <a:gd name="T49" fmla="*/ 38 h 77"/>
                <a:gd name="T50" fmla="*/ 0 w 76"/>
                <a:gd name="T51" fmla="*/ 31 h 77"/>
                <a:gd name="T52" fmla="*/ 3 w 76"/>
                <a:gd name="T53" fmla="*/ 24 h 77"/>
                <a:gd name="T54" fmla="*/ 5 w 76"/>
                <a:gd name="T55" fmla="*/ 17 h 77"/>
                <a:gd name="T56" fmla="*/ 11 w 76"/>
                <a:gd name="T57" fmla="*/ 11 h 77"/>
                <a:gd name="T58" fmla="*/ 17 w 76"/>
                <a:gd name="T59" fmla="*/ 7 h 77"/>
                <a:gd name="T60" fmla="*/ 23 w 76"/>
                <a:gd name="T61" fmla="*/ 2 h 77"/>
                <a:gd name="T62" fmla="*/ 30 w 76"/>
                <a:gd name="T63" fmla="*/ 1 h 77"/>
                <a:gd name="T64" fmla="*/ 39 w 76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6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3" y="24"/>
                  </a:lnTo>
                  <a:lnTo>
                    <a:pt x="76" y="31"/>
                  </a:lnTo>
                  <a:lnTo>
                    <a:pt x="76" y="38"/>
                  </a:lnTo>
                  <a:lnTo>
                    <a:pt x="76" y="46"/>
                  </a:lnTo>
                  <a:lnTo>
                    <a:pt x="73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5" y="60"/>
                  </a:lnTo>
                  <a:lnTo>
                    <a:pt x="3" y="53"/>
                  </a:lnTo>
                  <a:lnTo>
                    <a:pt x="0" y="46"/>
                  </a:lnTo>
                  <a:lnTo>
                    <a:pt x="0" y="38"/>
                  </a:lnTo>
                  <a:lnTo>
                    <a:pt x="0" y="31"/>
                  </a:lnTo>
                  <a:lnTo>
                    <a:pt x="3" y="24"/>
                  </a:lnTo>
                  <a:lnTo>
                    <a:pt x="5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593"/>
            <p:cNvSpPr>
              <a:spLocks/>
            </p:cNvSpPr>
            <p:nvPr/>
          </p:nvSpPr>
          <p:spPr bwMode="auto">
            <a:xfrm>
              <a:off x="786000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7 w 78"/>
                <a:gd name="T3" fmla="*/ 1 h 77"/>
                <a:gd name="T4" fmla="*/ 55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5 w 78"/>
                <a:gd name="T29" fmla="*/ 74 h 77"/>
                <a:gd name="T30" fmla="*/ 47 w 78"/>
                <a:gd name="T31" fmla="*/ 76 h 77"/>
                <a:gd name="T32" fmla="*/ 39 w 78"/>
                <a:gd name="T33" fmla="*/ 77 h 77"/>
                <a:gd name="T34" fmla="*/ 32 w 78"/>
                <a:gd name="T35" fmla="*/ 76 h 77"/>
                <a:gd name="T36" fmla="*/ 24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4 w 78"/>
                <a:gd name="T61" fmla="*/ 2 h 77"/>
                <a:gd name="T62" fmla="*/ 32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7" y="1"/>
                  </a:lnTo>
                  <a:lnTo>
                    <a:pt x="55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5" y="74"/>
                  </a:lnTo>
                  <a:lnTo>
                    <a:pt x="47" y="76"/>
                  </a:lnTo>
                  <a:lnTo>
                    <a:pt x="39" y="77"/>
                  </a:lnTo>
                  <a:lnTo>
                    <a:pt x="32" y="76"/>
                  </a:lnTo>
                  <a:lnTo>
                    <a:pt x="24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4" y="2"/>
                  </a:lnTo>
                  <a:lnTo>
                    <a:pt x="32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594"/>
            <p:cNvSpPr>
              <a:spLocks/>
            </p:cNvSpPr>
            <p:nvPr/>
          </p:nvSpPr>
          <p:spPr bwMode="auto">
            <a:xfrm>
              <a:off x="711745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6 w 78"/>
                <a:gd name="T3" fmla="*/ 1 h 77"/>
                <a:gd name="T4" fmla="*/ 53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3 w 78"/>
                <a:gd name="T29" fmla="*/ 74 h 77"/>
                <a:gd name="T30" fmla="*/ 46 w 78"/>
                <a:gd name="T31" fmla="*/ 76 h 77"/>
                <a:gd name="T32" fmla="*/ 39 w 78"/>
                <a:gd name="T33" fmla="*/ 77 h 77"/>
                <a:gd name="T34" fmla="*/ 30 w 78"/>
                <a:gd name="T35" fmla="*/ 76 h 77"/>
                <a:gd name="T36" fmla="*/ 23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3 w 78"/>
                <a:gd name="T61" fmla="*/ 2 h 77"/>
                <a:gd name="T62" fmla="*/ 30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242020" y="881376"/>
            <a:ext cx="819154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ko-KR" sz="1200" b="1" spc="-150" dirty="0" smtClean="0">
                <a:latin typeface="+mn-ea"/>
              </a:rPr>
              <a:t>DEEK </a:t>
            </a:r>
            <a:r>
              <a:rPr lang="ko-KR" altLang="en-US" sz="1200" b="1" spc="-150" dirty="0" smtClean="0">
                <a:latin typeface="+mn-ea"/>
              </a:rPr>
              <a:t>보안카메라 개발 </a:t>
            </a:r>
            <a:r>
              <a:rPr lang="ko-KR" altLang="en-US" sz="1200" b="1" spc="-150" dirty="0" err="1" smtClean="0">
                <a:latin typeface="+mn-ea"/>
              </a:rPr>
              <a:t>로드맵</a:t>
            </a:r>
            <a:r>
              <a:rPr lang="ko-KR" altLang="en-US" sz="1200" b="1" spc="-150" dirty="0" smtClean="0">
                <a:latin typeface="+mn-ea"/>
              </a:rPr>
              <a:t> </a:t>
            </a:r>
            <a:r>
              <a:rPr lang="en-US" altLang="ko-KR" sz="1200" b="1" spc="-150" dirty="0" smtClean="0">
                <a:latin typeface="+mn-ea"/>
              </a:rPr>
              <a:t>(DK-ED201BVP).</a:t>
            </a:r>
            <a:endParaRPr lang="ko-KR" altLang="en-US" sz="1050" b="1" spc="-150" dirty="0">
              <a:latin typeface="+mn-ea"/>
            </a:endParaRPr>
          </a:p>
        </p:txBody>
      </p:sp>
      <p:sp>
        <p:nvSpPr>
          <p:cNvPr id="10" name="양쪽 모서리가 둥근 사각형 9"/>
          <p:cNvSpPr/>
          <p:nvPr/>
        </p:nvSpPr>
        <p:spPr>
          <a:xfrm>
            <a:off x="641084" y="1286205"/>
            <a:ext cx="8684119" cy="4673530"/>
          </a:xfrm>
          <a:prstGeom prst="round2SameRect">
            <a:avLst>
              <a:gd name="adj1" fmla="val 1067"/>
              <a:gd name="adj2" fmla="val 1684"/>
            </a:avLst>
          </a:prstGeom>
          <a:solidFill>
            <a:schemeClr val="bg1"/>
          </a:solidFill>
          <a:ln w="3175" algn="ctr">
            <a:solidFill>
              <a:srgbClr val="9B9B9B"/>
            </a:solidFill>
            <a:miter lim="800000"/>
            <a:headEnd/>
            <a:tailEnd/>
          </a:ln>
          <a:effectLst>
            <a:outerShdw dist="38100" dir="5400000" algn="t" rotWithShape="0">
              <a:prstClr val="black">
                <a:alpha val="14000"/>
              </a:prstClr>
            </a:outerShdw>
          </a:effectLst>
        </p:spPr>
        <p:txBody>
          <a:bodyPr wrap="none" tIns="72000" anchor="t" anchorCtr="0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90488" algn="ctr" defTabSz="874713" rtl="0" eaLnBrk="0" latinLnBrk="0" hangingPunct="0">
              <a:lnSpc>
                <a:spcPct val="90000"/>
              </a:lnSpc>
              <a:buClr>
                <a:schemeClr val="bg1">
                  <a:lumMod val="65000"/>
                </a:schemeClr>
              </a:buClr>
              <a:buSzPct val="80000"/>
              <a:buFont typeface="Wingdings" pitchFamily="2" charset="2"/>
              <a:buChar char="§"/>
              <a:tabLst>
                <a:tab pos="5648325" algn="l"/>
              </a:tabLst>
              <a:defRPr/>
            </a:pPr>
            <a:endParaRPr lang="ko-KR" altLang="en-US" sz="1400" kern="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  <a:sym typeface="Monotype Sorts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759127" y="4500296"/>
            <a:ext cx="1904624" cy="1269231"/>
            <a:chOff x="10173613" y="5523430"/>
            <a:chExt cx="2930524" cy="1515641"/>
          </a:xfrm>
        </p:grpSpPr>
        <p:sp>
          <p:nvSpPr>
            <p:cNvPr id="14" name="대각선 방향의 모서리가 둥근 사각형 13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5" name="양쪽 모서리가 둥근 사각형 14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카메라 </a:t>
              </a:r>
              <a:r>
                <a:rPr lang="ko-KR" altLang="en-US" sz="1400" b="1" dirty="0" err="1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스팩</a:t>
              </a: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 설정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16" name="그룹 15"/>
          <p:cNvGrpSpPr/>
          <p:nvPr/>
        </p:nvGrpSpPr>
        <p:grpSpPr>
          <a:xfrm>
            <a:off x="2921546" y="4500296"/>
            <a:ext cx="1904624" cy="1269231"/>
            <a:chOff x="10173613" y="5523430"/>
            <a:chExt cx="2930524" cy="1515641"/>
          </a:xfrm>
        </p:grpSpPr>
        <p:sp>
          <p:nvSpPr>
            <p:cNvPr id="17" name="대각선 방향의 모서리가 둥근 사각형 16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8" name="양쪽 모서리가 둥근 사각형 17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en-US" altLang="ko-KR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KEV </a:t>
              </a: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보안모듈개발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5143120" y="4500296"/>
            <a:ext cx="1904624" cy="1269231"/>
            <a:chOff x="10173613" y="5523430"/>
            <a:chExt cx="2930524" cy="1515641"/>
          </a:xfrm>
        </p:grpSpPr>
        <p:sp>
          <p:nvSpPr>
            <p:cNvPr id="20" name="대각선 방향의 모서리가 둥근 사각형 19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1" name="양쪽 모서리가 둥근 사각형 20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en-US" altLang="ko-KR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API </a:t>
              </a: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드라이버 적용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22" name="그룹 21"/>
          <p:cNvGrpSpPr/>
          <p:nvPr/>
        </p:nvGrpSpPr>
        <p:grpSpPr>
          <a:xfrm>
            <a:off x="7305539" y="4500296"/>
            <a:ext cx="1904624" cy="1269231"/>
            <a:chOff x="10173613" y="5523430"/>
            <a:chExt cx="2930524" cy="1515641"/>
          </a:xfrm>
        </p:grpSpPr>
        <p:sp>
          <p:nvSpPr>
            <p:cNvPr id="23" name="대각선 방향의 모서리가 둥근 사각형 22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4" name="양쪽 모서리가 둥근 사각형 23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en-US" altLang="ko-KR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PC View</a:t>
              </a: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 데모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752962" y="3179443"/>
            <a:ext cx="1904624" cy="1269231"/>
            <a:chOff x="10173613" y="5523430"/>
            <a:chExt cx="2930524" cy="1515641"/>
          </a:xfrm>
        </p:grpSpPr>
        <p:sp>
          <p:nvSpPr>
            <p:cNvPr id="28" name="대각선 방향의 모서리가 둥근 사각형 27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9" name="양쪽 모서리가 둥근 사각형 28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제품 군 선정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30" name="그룹 29"/>
          <p:cNvGrpSpPr/>
          <p:nvPr/>
        </p:nvGrpSpPr>
        <p:grpSpPr>
          <a:xfrm>
            <a:off x="2915381" y="3179443"/>
            <a:ext cx="1904624" cy="1269231"/>
            <a:chOff x="10173613" y="5523430"/>
            <a:chExt cx="2930524" cy="1515641"/>
          </a:xfrm>
        </p:grpSpPr>
        <p:sp>
          <p:nvSpPr>
            <p:cNvPr id="31" name="대각선 방향의 모서리가 둥근 사각형 30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2" name="양쪽 모서리가 둥근 사각형 31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메인보드 개발 구현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5136955" y="3179443"/>
            <a:ext cx="1904624" cy="1269231"/>
            <a:chOff x="10173613" y="5523430"/>
            <a:chExt cx="2930524" cy="1515641"/>
          </a:xfrm>
        </p:grpSpPr>
        <p:sp>
          <p:nvSpPr>
            <p:cNvPr id="34" name="대각선 방향의 모서리가 둥근 사각형 33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5" name="양쪽 모서리가 둥근 사각형 34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en-US" altLang="ko-KR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SPI </a:t>
              </a: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드라이버개발 </a:t>
              </a:r>
              <a:r>
                <a:rPr lang="ko-KR" altLang="en-US" sz="1400" b="1" dirty="0" err="1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포팅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36" name="그룹 35"/>
          <p:cNvGrpSpPr/>
          <p:nvPr/>
        </p:nvGrpSpPr>
        <p:grpSpPr>
          <a:xfrm>
            <a:off x="7299374" y="3179443"/>
            <a:ext cx="1904624" cy="1269231"/>
            <a:chOff x="10173613" y="5523430"/>
            <a:chExt cx="2930524" cy="1515641"/>
          </a:xfrm>
        </p:grpSpPr>
        <p:sp>
          <p:nvSpPr>
            <p:cNvPr id="37" name="대각선 방향의 모서리가 둥근 사각형 36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8" name="양쪽 모서리가 둥근 사각형 37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ko-KR" altLang="en-US" sz="1400" b="1" dirty="0" err="1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암복호</a:t>
              </a: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 호환 </a:t>
              </a:r>
              <a:r>
                <a:rPr lang="en-US" altLang="ko-KR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Test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758520" y="1850880"/>
            <a:ext cx="1904624" cy="1269231"/>
            <a:chOff x="10173613" y="5523430"/>
            <a:chExt cx="2930524" cy="1515641"/>
          </a:xfrm>
        </p:grpSpPr>
        <p:sp>
          <p:nvSpPr>
            <p:cNvPr id="42" name="대각선 방향의 모서리가 둥근 사각형 41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43" name="양쪽 모서리가 둥근 사각형 42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개발 </a:t>
              </a:r>
              <a:r>
                <a:rPr lang="en-US" altLang="ko-KR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CPU  </a:t>
              </a: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선정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44" name="그룹 43"/>
          <p:cNvGrpSpPr/>
          <p:nvPr/>
        </p:nvGrpSpPr>
        <p:grpSpPr>
          <a:xfrm>
            <a:off x="2920939" y="1850880"/>
            <a:ext cx="1904624" cy="1269231"/>
            <a:chOff x="10173613" y="5523430"/>
            <a:chExt cx="2930524" cy="1515641"/>
          </a:xfrm>
        </p:grpSpPr>
        <p:sp>
          <p:nvSpPr>
            <p:cNvPr id="45" name="대각선 방향의 모서리가 둥근 사각형 44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46" name="양쪽 모서리가 둥근 사각형 45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en-US" altLang="ko-KR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H/W </a:t>
              </a: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설계 </a:t>
              </a:r>
              <a:r>
                <a:rPr lang="en-US" altLang="ko-KR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/ SPI </a:t>
              </a: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포트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47" name="그룹 46"/>
          <p:cNvGrpSpPr/>
          <p:nvPr/>
        </p:nvGrpSpPr>
        <p:grpSpPr>
          <a:xfrm>
            <a:off x="5142513" y="1850880"/>
            <a:ext cx="1904624" cy="1269231"/>
            <a:chOff x="10173613" y="5523430"/>
            <a:chExt cx="2930524" cy="1515641"/>
          </a:xfrm>
        </p:grpSpPr>
        <p:sp>
          <p:nvSpPr>
            <p:cNvPr id="48" name="대각선 방향의 모서리가 둥근 사각형 47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49" name="양쪽 모서리가 둥근 사각형 48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작업 환경 설정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7304932" y="1850880"/>
            <a:ext cx="1904624" cy="1269231"/>
            <a:chOff x="10173613" y="5523430"/>
            <a:chExt cx="2930524" cy="1515641"/>
          </a:xfrm>
        </p:grpSpPr>
        <p:sp>
          <p:nvSpPr>
            <p:cNvPr id="51" name="대각선 방향의 모서리가 둥근 사각형 50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52" name="양쪽 모서리가 둥근 사각형 51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ko-KR" altLang="en-US" sz="1400" b="1" dirty="0" err="1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복호화</a:t>
              </a: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 </a:t>
              </a:r>
              <a:r>
                <a:rPr lang="en-US" altLang="ko-KR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SDK</a:t>
              </a: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분석적용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56" name="모서리가 둥근 직사각형 55"/>
          <p:cNvSpPr/>
          <p:nvPr/>
        </p:nvSpPr>
        <p:spPr>
          <a:xfrm>
            <a:off x="986303" y="1438642"/>
            <a:ext cx="1446302" cy="282763"/>
          </a:xfrm>
          <a:prstGeom prst="roundRect">
            <a:avLst/>
          </a:prstGeom>
          <a:solidFill>
            <a:srgbClr val="4BACC6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lvl="0" algn="ctr" latinLnBrk="0">
              <a:defRPr/>
            </a:pPr>
            <a:r>
              <a:rPr lang="ko-KR" altLang="en-US" sz="1200" b="1" kern="0" noProof="0" dirty="0" smtClean="0">
                <a:solidFill>
                  <a:prstClr val="white"/>
                </a:solidFill>
                <a:latin typeface="+mj-ea"/>
                <a:ea typeface="+mj-ea"/>
              </a:rPr>
              <a:t>개발 사전 준비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7" name="모서리가 둥근 직사각형 56"/>
          <p:cNvSpPr/>
          <p:nvPr/>
        </p:nvSpPr>
        <p:spPr>
          <a:xfrm>
            <a:off x="3143758" y="1428594"/>
            <a:ext cx="1446302" cy="282763"/>
          </a:xfrm>
          <a:prstGeom prst="roundRect">
            <a:avLst/>
          </a:prstGeom>
          <a:solidFill>
            <a:srgbClr val="4BACC6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lvl="0" algn="ctr" latinLnBrk="0">
              <a:defRPr/>
            </a:pPr>
            <a:r>
              <a:rPr lang="en-US" altLang="ko-KR" sz="1200" b="1" kern="0" noProof="0" dirty="0" smtClean="0">
                <a:solidFill>
                  <a:prstClr val="white"/>
                </a:solidFill>
                <a:latin typeface="+mj-ea"/>
                <a:ea typeface="+mj-ea"/>
              </a:rPr>
              <a:t>Hard Ware </a:t>
            </a:r>
            <a:r>
              <a:rPr lang="ko-KR" altLang="en-US" sz="1200" b="1" kern="0" noProof="0" dirty="0" smtClean="0">
                <a:solidFill>
                  <a:prstClr val="white"/>
                </a:solidFill>
                <a:latin typeface="+mj-ea"/>
                <a:ea typeface="+mj-ea"/>
              </a:rPr>
              <a:t>개발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8" name="모서리가 둥근 직사각형 57"/>
          <p:cNvSpPr/>
          <p:nvPr/>
        </p:nvSpPr>
        <p:spPr>
          <a:xfrm>
            <a:off x="5337790" y="1434626"/>
            <a:ext cx="1446302" cy="282763"/>
          </a:xfrm>
          <a:prstGeom prst="roundRect">
            <a:avLst/>
          </a:prstGeom>
          <a:solidFill>
            <a:srgbClr val="4BACC6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lvl="0" algn="ctr" latinLnBrk="0">
              <a:defRPr/>
            </a:pPr>
            <a:r>
              <a:rPr lang="en-US" altLang="ko-KR" sz="1200" b="1" kern="0" noProof="0" dirty="0" smtClean="0">
                <a:solidFill>
                  <a:prstClr val="white"/>
                </a:solidFill>
                <a:latin typeface="+mj-ea"/>
                <a:ea typeface="+mj-ea"/>
              </a:rPr>
              <a:t>Firm</a:t>
            </a: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t> Ware </a:t>
            </a:r>
            <a:r>
              <a:rPr kumimoji="0" lang="ko-KR" alt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t>개발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9" name="모서리가 둥근 직사각형 58"/>
          <p:cNvSpPr/>
          <p:nvPr/>
        </p:nvSpPr>
        <p:spPr>
          <a:xfrm>
            <a:off x="7586446" y="1423342"/>
            <a:ext cx="1446302" cy="282763"/>
          </a:xfrm>
          <a:prstGeom prst="roundRect">
            <a:avLst/>
          </a:prstGeom>
          <a:solidFill>
            <a:srgbClr val="4BACC6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lvl="0" algn="ctr" latinLnBrk="0">
              <a:defRPr/>
            </a:pPr>
            <a:r>
              <a:rPr lang="en-US" altLang="ko-KR" sz="1200" b="1" kern="0" dirty="0" smtClean="0">
                <a:solidFill>
                  <a:prstClr val="white"/>
                </a:solidFill>
                <a:latin typeface="+mj-ea"/>
                <a:ea typeface="+mj-ea"/>
              </a:rPr>
              <a:t>Soft Ware </a:t>
            </a:r>
            <a:r>
              <a:rPr lang="ko-KR" altLang="en-US" sz="1200" b="1" kern="0" dirty="0" smtClean="0">
                <a:solidFill>
                  <a:prstClr val="white"/>
                </a:solidFill>
                <a:latin typeface="+mj-ea"/>
                <a:ea typeface="+mj-ea"/>
              </a:rPr>
              <a:t>개발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pic>
        <p:nvPicPr>
          <p:cNvPr id="60" name="Picture 10" descr="IP Camera bullet specì ëí ì´ë¯¸ì§ ê²ìê²°ê³¼"/>
          <p:cNvPicPr preferRelativeResize="0"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992" y="4871304"/>
            <a:ext cx="1143562" cy="843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2" name="Picture 3"/>
          <p:cNvPicPr preferRelativeResize="0"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4037" y="4922784"/>
            <a:ext cx="1134000" cy="7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" name="图片 19"/>
          <p:cNvPicPr preferRelativeResize="0"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7742597" y="4909471"/>
            <a:ext cx="1134000" cy="766800"/>
          </a:xfrm>
          <a:prstGeom prst="rect">
            <a:avLst/>
          </a:prstGeom>
        </p:spPr>
      </p:pic>
      <p:pic>
        <p:nvPicPr>
          <p:cNvPr id="144" name="Picture 2"/>
          <p:cNvPicPr preferRelativeResize="0"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0868" y="3589366"/>
            <a:ext cx="1172082" cy="765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5" name="Picture 5"/>
          <p:cNvPicPr preferRelativeResize="0"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339" y="2290452"/>
            <a:ext cx="1134000" cy="7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6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992" y="3562681"/>
            <a:ext cx="1141090" cy="901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7" name="Picture 8"/>
          <p:cNvPicPr preferRelativeResize="0"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5275" y="2295624"/>
            <a:ext cx="1134000" cy="7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8" name="그림 147"/>
          <p:cNvPicPr preferRelativeResize="0">
            <a:picLocks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84" t="33003" r="27873" b="36014"/>
          <a:stretch/>
        </p:blipFill>
        <p:spPr>
          <a:xfrm>
            <a:off x="3299909" y="4909471"/>
            <a:ext cx="1134000" cy="766800"/>
          </a:xfrm>
          <a:prstGeom prst="rect">
            <a:avLst/>
          </a:prstGeom>
        </p:spPr>
      </p:pic>
      <p:pic>
        <p:nvPicPr>
          <p:cNvPr id="149" name="Picture 7"/>
          <p:cNvPicPr preferRelativeResize="0"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8432" y="3592826"/>
            <a:ext cx="1134000" cy="7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0" name="Picture 2"/>
          <p:cNvPicPr preferRelativeResize="0">
            <a:picLocks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085" y="2263478"/>
            <a:ext cx="1134000" cy="7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1" name="Picture 4"/>
          <p:cNvPicPr preferRelativeResize="0"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2385" y="2278402"/>
            <a:ext cx="1134000" cy="7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2" name="Picture 2"/>
          <p:cNvPicPr preferRelativeResize="0">
            <a:picLocks noChangeArrowheads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0391" y="3842289"/>
            <a:ext cx="1247558" cy="367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" name="오른쪽 화살표 152"/>
          <p:cNvSpPr/>
          <p:nvPr/>
        </p:nvSpPr>
        <p:spPr>
          <a:xfrm>
            <a:off x="4816122" y="1481609"/>
            <a:ext cx="390431" cy="176729"/>
          </a:xfrm>
          <a:prstGeom prst="rightArrow">
            <a:avLst>
              <a:gd name="adj1" fmla="val 50000"/>
              <a:gd name="adj2" fmla="val 46078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100"/>
          </a:p>
        </p:txBody>
      </p:sp>
      <p:sp>
        <p:nvSpPr>
          <p:cNvPr id="154" name="오른쪽 화살표 153"/>
          <p:cNvSpPr/>
          <p:nvPr/>
        </p:nvSpPr>
        <p:spPr>
          <a:xfrm>
            <a:off x="2621882" y="1491658"/>
            <a:ext cx="390431" cy="176729"/>
          </a:xfrm>
          <a:prstGeom prst="rightArrow">
            <a:avLst>
              <a:gd name="adj1" fmla="val 50000"/>
              <a:gd name="adj2" fmla="val 46078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100"/>
          </a:p>
        </p:txBody>
      </p:sp>
      <p:sp>
        <p:nvSpPr>
          <p:cNvPr id="155" name="오른쪽 화살표 154"/>
          <p:cNvSpPr/>
          <p:nvPr/>
        </p:nvSpPr>
        <p:spPr>
          <a:xfrm>
            <a:off x="7036021" y="1476358"/>
            <a:ext cx="390431" cy="176729"/>
          </a:xfrm>
          <a:prstGeom prst="rightArrow">
            <a:avLst>
              <a:gd name="adj1" fmla="val 50000"/>
              <a:gd name="adj2" fmla="val 46078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100"/>
          </a:p>
        </p:txBody>
      </p:sp>
    </p:spTree>
    <p:extLst>
      <p:ext uri="{BB962C8B-B14F-4D97-AF65-F5344CB8AC3E}">
        <p14:creationId xmlns:p14="http://schemas.microsoft.com/office/powerpoint/2010/main" val="363419660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/>
          <p:nvPr/>
        </p:nvSpPr>
        <p:spPr>
          <a:xfrm>
            <a:off x="363530" y="434401"/>
            <a:ext cx="161939" cy="157326"/>
          </a:xfrm>
          <a:prstGeom prst="rect">
            <a:avLst/>
          </a:prstGeom>
          <a:pattFill prst="ltUpDiag">
            <a:fgClr>
              <a:schemeClr val="bg1"/>
            </a:fgClr>
            <a:bgClr>
              <a:schemeClr val="tx1">
                <a:lumMod val="50000"/>
                <a:lumOff val="50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b="1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7190" y="331719"/>
            <a:ext cx="533617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ko-KR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DEEK </a:t>
            </a:r>
            <a:r>
              <a:rPr lang="ko-KR" altLang="en-US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보안카메라 개발 </a:t>
            </a:r>
            <a:r>
              <a:rPr lang="en-US" altLang="ko-KR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Roadmap</a:t>
            </a:r>
            <a:r>
              <a:rPr lang="ko-KR" altLang="en-US" sz="2400" b="1" spc="-150" dirty="0" smtClean="0">
                <a:latin typeface="나눔고딕 Bold" panose="020D0804000000000000" pitchFamily="50" charset="-127"/>
                <a:ea typeface="나눔고딕 Bold" panose="020D0804000000000000" pitchFamily="50" charset="-127"/>
              </a:rPr>
              <a:t> </a:t>
            </a:r>
            <a:endParaRPr lang="ko-KR" altLang="en-US" b="1" spc="-150" dirty="0">
              <a:latin typeface="나눔고딕 Bold" panose="020D0804000000000000" pitchFamily="50" charset="-127"/>
              <a:ea typeface="나눔고딕 Bold" panose="020D0804000000000000" pitchFamily="50" charset="-127"/>
            </a:endParaRPr>
          </a:p>
        </p:txBody>
      </p:sp>
      <p:grpSp>
        <p:nvGrpSpPr>
          <p:cNvPr id="4" name="Group 85"/>
          <p:cNvGrpSpPr/>
          <p:nvPr/>
        </p:nvGrpSpPr>
        <p:grpSpPr>
          <a:xfrm>
            <a:off x="758520" y="881376"/>
            <a:ext cx="371819" cy="321281"/>
            <a:chOff x="504994" y="5962425"/>
            <a:chExt cx="449901" cy="388750"/>
          </a:xfrm>
          <a:solidFill>
            <a:srgbClr val="2E6CA4"/>
          </a:solidFill>
        </p:grpSpPr>
        <p:sp>
          <p:nvSpPr>
            <p:cNvPr id="5" name="Freeform 591"/>
            <p:cNvSpPr>
              <a:spLocks noEditPoints="1"/>
            </p:cNvSpPr>
            <p:nvPr/>
          </p:nvSpPr>
          <p:spPr bwMode="auto">
            <a:xfrm>
              <a:off x="504994" y="5962425"/>
              <a:ext cx="449901" cy="388750"/>
            </a:xfrm>
            <a:custGeom>
              <a:avLst/>
              <a:gdLst>
                <a:gd name="T0" fmla="*/ 55 w 927"/>
                <a:gd name="T1" fmla="*/ 39 h 800"/>
                <a:gd name="T2" fmla="*/ 48 w 927"/>
                <a:gd name="T3" fmla="*/ 42 h 800"/>
                <a:gd name="T4" fmla="*/ 42 w 927"/>
                <a:gd name="T5" fmla="*/ 46 h 800"/>
                <a:gd name="T6" fmla="*/ 39 w 927"/>
                <a:gd name="T7" fmla="*/ 54 h 800"/>
                <a:gd name="T8" fmla="*/ 39 w 927"/>
                <a:gd name="T9" fmla="*/ 559 h 800"/>
                <a:gd name="T10" fmla="*/ 40 w 927"/>
                <a:gd name="T11" fmla="*/ 568 h 800"/>
                <a:gd name="T12" fmla="*/ 45 w 927"/>
                <a:gd name="T13" fmla="*/ 573 h 800"/>
                <a:gd name="T14" fmla="*/ 50 w 927"/>
                <a:gd name="T15" fmla="*/ 578 h 800"/>
                <a:gd name="T16" fmla="*/ 58 w 927"/>
                <a:gd name="T17" fmla="*/ 579 h 800"/>
                <a:gd name="T18" fmla="*/ 154 w 927"/>
                <a:gd name="T19" fmla="*/ 706 h 800"/>
                <a:gd name="T20" fmla="*/ 868 w 927"/>
                <a:gd name="T21" fmla="*/ 579 h 800"/>
                <a:gd name="T22" fmla="*/ 877 w 927"/>
                <a:gd name="T23" fmla="*/ 578 h 800"/>
                <a:gd name="T24" fmla="*/ 883 w 927"/>
                <a:gd name="T25" fmla="*/ 573 h 800"/>
                <a:gd name="T26" fmla="*/ 887 w 927"/>
                <a:gd name="T27" fmla="*/ 568 h 800"/>
                <a:gd name="T28" fmla="*/ 888 w 927"/>
                <a:gd name="T29" fmla="*/ 559 h 800"/>
                <a:gd name="T30" fmla="*/ 888 w 927"/>
                <a:gd name="T31" fmla="*/ 54 h 800"/>
                <a:gd name="T32" fmla="*/ 886 w 927"/>
                <a:gd name="T33" fmla="*/ 46 h 800"/>
                <a:gd name="T34" fmla="*/ 880 w 927"/>
                <a:gd name="T35" fmla="*/ 42 h 800"/>
                <a:gd name="T36" fmla="*/ 873 w 927"/>
                <a:gd name="T37" fmla="*/ 39 h 800"/>
                <a:gd name="T38" fmla="*/ 58 w 927"/>
                <a:gd name="T39" fmla="*/ 38 h 800"/>
                <a:gd name="T40" fmla="*/ 115 w 927"/>
                <a:gd name="T41" fmla="*/ 618 h 800"/>
                <a:gd name="T42" fmla="*/ 46 w 927"/>
                <a:gd name="T43" fmla="*/ 617 h 800"/>
                <a:gd name="T44" fmla="*/ 26 w 927"/>
                <a:gd name="T45" fmla="*/ 608 h 800"/>
                <a:gd name="T46" fmla="*/ 10 w 927"/>
                <a:gd name="T47" fmla="*/ 592 h 800"/>
                <a:gd name="T48" fmla="*/ 1 w 927"/>
                <a:gd name="T49" fmla="*/ 571 h 800"/>
                <a:gd name="T50" fmla="*/ 0 w 927"/>
                <a:gd name="T51" fmla="*/ 58 h 800"/>
                <a:gd name="T52" fmla="*/ 4 w 927"/>
                <a:gd name="T53" fmla="*/ 35 h 800"/>
                <a:gd name="T54" fmla="*/ 17 w 927"/>
                <a:gd name="T55" fmla="*/ 16 h 800"/>
                <a:gd name="T56" fmla="*/ 36 w 927"/>
                <a:gd name="T57" fmla="*/ 5 h 800"/>
                <a:gd name="T58" fmla="*/ 58 w 927"/>
                <a:gd name="T59" fmla="*/ 0 h 800"/>
                <a:gd name="T60" fmla="*/ 881 w 927"/>
                <a:gd name="T61" fmla="*/ 0 h 800"/>
                <a:gd name="T62" fmla="*/ 901 w 927"/>
                <a:gd name="T63" fmla="*/ 9 h 800"/>
                <a:gd name="T64" fmla="*/ 917 w 927"/>
                <a:gd name="T65" fmla="*/ 25 h 800"/>
                <a:gd name="T66" fmla="*/ 926 w 927"/>
                <a:gd name="T67" fmla="*/ 46 h 800"/>
                <a:gd name="T68" fmla="*/ 927 w 927"/>
                <a:gd name="T69" fmla="*/ 559 h 800"/>
                <a:gd name="T70" fmla="*/ 922 w 927"/>
                <a:gd name="T71" fmla="*/ 582 h 800"/>
                <a:gd name="T72" fmla="*/ 910 w 927"/>
                <a:gd name="T73" fmla="*/ 601 h 800"/>
                <a:gd name="T74" fmla="*/ 891 w 927"/>
                <a:gd name="T75" fmla="*/ 612 h 800"/>
                <a:gd name="T76" fmla="*/ 868 w 927"/>
                <a:gd name="T77" fmla="*/ 618 h 800"/>
                <a:gd name="T78" fmla="*/ 115 w 927"/>
                <a:gd name="T79" fmla="*/ 80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27" h="800">
                  <a:moveTo>
                    <a:pt x="58" y="38"/>
                  </a:moveTo>
                  <a:lnTo>
                    <a:pt x="55" y="39"/>
                  </a:lnTo>
                  <a:lnTo>
                    <a:pt x="50" y="39"/>
                  </a:lnTo>
                  <a:lnTo>
                    <a:pt x="48" y="42"/>
                  </a:lnTo>
                  <a:lnTo>
                    <a:pt x="45" y="43"/>
                  </a:lnTo>
                  <a:lnTo>
                    <a:pt x="42" y="46"/>
                  </a:lnTo>
                  <a:lnTo>
                    <a:pt x="40" y="51"/>
                  </a:lnTo>
                  <a:lnTo>
                    <a:pt x="39" y="54"/>
                  </a:lnTo>
                  <a:lnTo>
                    <a:pt x="39" y="58"/>
                  </a:lnTo>
                  <a:lnTo>
                    <a:pt x="39" y="559"/>
                  </a:lnTo>
                  <a:lnTo>
                    <a:pt x="39" y="563"/>
                  </a:lnTo>
                  <a:lnTo>
                    <a:pt x="40" y="568"/>
                  </a:lnTo>
                  <a:lnTo>
                    <a:pt x="42" y="571"/>
                  </a:lnTo>
                  <a:lnTo>
                    <a:pt x="45" y="573"/>
                  </a:lnTo>
                  <a:lnTo>
                    <a:pt x="48" y="575"/>
                  </a:lnTo>
                  <a:lnTo>
                    <a:pt x="50" y="578"/>
                  </a:lnTo>
                  <a:lnTo>
                    <a:pt x="55" y="579"/>
                  </a:lnTo>
                  <a:lnTo>
                    <a:pt x="58" y="579"/>
                  </a:lnTo>
                  <a:lnTo>
                    <a:pt x="154" y="579"/>
                  </a:lnTo>
                  <a:lnTo>
                    <a:pt x="154" y="706"/>
                  </a:lnTo>
                  <a:lnTo>
                    <a:pt x="282" y="579"/>
                  </a:lnTo>
                  <a:lnTo>
                    <a:pt x="868" y="579"/>
                  </a:lnTo>
                  <a:lnTo>
                    <a:pt x="873" y="579"/>
                  </a:lnTo>
                  <a:lnTo>
                    <a:pt x="877" y="578"/>
                  </a:lnTo>
                  <a:lnTo>
                    <a:pt x="880" y="575"/>
                  </a:lnTo>
                  <a:lnTo>
                    <a:pt x="883" y="573"/>
                  </a:lnTo>
                  <a:lnTo>
                    <a:pt x="886" y="571"/>
                  </a:lnTo>
                  <a:lnTo>
                    <a:pt x="887" y="568"/>
                  </a:lnTo>
                  <a:lnTo>
                    <a:pt x="888" y="563"/>
                  </a:lnTo>
                  <a:lnTo>
                    <a:pt x="888" y="559"/>
                  </a:lnTo>
                  <a:lnTo>
                    <a:pt x="888" y="58"/>
                  </a:lnTo>
                  <a:lnTo>
                    <a:pt x="888" y="54"/>
                  </a:lnTo>
                  <a:lnTo>
                    <a:pt x="887" y="51"/>
                  </a:lnTo>
                  <a:lnTo>
                    <a:pt x="886" y="46"/>
                  </a:lnTo>
                  <a:lnTo>
                    <a:pt x="883" y="43"/>
                  </a:lnTo>
                  <a:lnTo>
                    <a:pt x="880" y="42"/>
                  </a:lnTo>
                  <a:lnTo>
                    <a:pt x="877" y="39"/>
                  </a:lnTo>
                  <a:lnTo>
                    <a:pt x="873" y="39"/>
                  </a:lnTo>
                  <a:lnTo>
                    <a:pt x="868" y="38"/>
                  </a:lnTo>
                  <a:lnTo>
                    <a:pt x="58" y="38"/>
                  </a:lnTo>
                  <a:close/>
                  <a:moveTo>
                    <a:pt x="115" y="800"/>
                  </a:moveTo>
                  <a:lnTo>
                    <a:pt x="115" y="618"/>
                  </a:lnTo>
                  <a:lnTo>
                    <a:pt x="58" y="618"/>
                  </a:lnTo>
                  <a:lnTo>
                    <a:pt x="46" y="617"/>
                  </a:lnTo>
                  <a:lnTo>
                    <a:pt x="36" y="612"/>
                  </a:lnTo>
                  <a:lnTo>
                    <a:pt x="26" y="608"/>
                  </a:lnTo>
                  <a:lnTo>
                    <a:pt x="17" y="601"/>
                  </a:lnTo>
                  <a:lnTo>
                    <a:pt x="10" y="592"/>
                  </a:lnTo>
                  <a:lnTo>
                    <a:pt x="4" y="582"/>
                  </a:lnTo>
                  <a:lnTo>
                    <a:pt x="1" y="571"/>
                  </a:lnTo>
                  <a:lnTo>
                    <a:pt x="0" y="559"/>
                  </a:lnTo>
                  <a:lnTo>
                    <a:pt x="0" y="58"/>
                  </a:lnTo>
                  <a:lnTo>
                    <a:pt x="1" y="46"/>
                  </a:lnTo>
                  <a:lnTo>
                    <a:pt x="4" y="35"/>
                  </a:lnTo>
                  <a:lnTo>
                    <a:pt x="10" y="25"/>
                  </a:lnTo>
                  <a:lnTo>
                    <a:pt x="17" y="16"/>
                  </a:lnTo>
                  <a:lnTo>
                    <a:pt x="26" y="9"/>
                  </a:lnTo>
                  <a:lnTo>
                    <a:pt x="36" y="5"/>
                  </a:lnTo>
                  <a:lnTo>
                    <a:pt x="46" y="0"/>
                  </a:lnTo>
                  <a:lnTo>
                    <a:pt x="58" y="0"/>
                  </a:lnTo>
                  <a:lnTo>
                    <a:pt x="868" y="0"/>
                  </a:lnTo>
                  <a:lnTo>
                    <a:pt x="881" y="0"/>
                  </a:lnTo>
                  <a:lnTo>
                    <a:pt x="891" y="5"/>
                  </a:lnTo>
                  <a:lnTo>
                    <a:pt x="901" y="9"/>
                  </a:lnTo>
                  <a:lnTo>
                    <a:pt x="910" y="16"/>
                  </a:lnTo>
                  <a:lnTo>
                    <a:pt x="917" y="25"/>
                  </a:lnTo>
                  <a:lnTo>
                    <a:pt x="922" y="35"/>
                  </a:lnTo>
                  <a:lnTo>
                    <a:pt x="926" y="46"/>
                  </a:lnTo>
                  <a:lnTo>
                    <a:pt x="927" y="58"/>
                  </a:lnTo>
                  <a:lnTo>
                    <a:pt x="927" y="559"/>
                  </a:lnTo>
                  <a:lnTo>
                    <a:pt x="926" y="571"/>
                  </a:lnTo>
                  <a:lnTo>
                    <a:pt x="922" y="582"/>
                  </a:lnTo>
                  <a:lnTo>
                    <a:pt x="917" y="592"/>
                  </a:lnTo>
                  <a:lnTo>
                    <a:pt x="910" y="601"/>
                  </a:lnTo>
                  <a:lnTo>
                    <a:pt x="901" y="608"/>
                  </a:lnTo>
                  <a:lnTo>
                    <a:pt x="891" y="612"/>
                  </a:lnTo>
                  <a:lnTo>
                    <a:pt x="881" y="617"/>
                  </a:lnTo>
                  <a:lnTo>
                    <a:pt x="868" y="618"/>
                  </a:lnTo>
                  <a:lnTo>
                    <a:pt x="298" y="618"/>
                  </a:lnTo>
                  <a:lnTo>
                    <a:pt x="115" y="8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592"/>
            <p:cNvSpPr>
              <a:spLocks/>
            </p:cNvSpPr>
            <p:nvPr/>
          </p:nvSpPr>
          <p:spPr bwMode="auto">
            <a:xfrm>
              <a:off x="636033" y="6093464"/>
              <a:ext cx="37856" cy="37856"/>
            </a:xfrm>
            <a:custGeom>
              <a:avLst/>
              <a:gdLst>
                <a:gd name="T0" fmla="*/ 39 w 76"/>
                <a:gd name="T1" fmla="*/ 0 h 77"/>
                <a:gd name="T2" fmla="*/ 46 w 76"/>
                <a:gd name="T3" fmla="*/ 1 h 77"/>
                <a:gd name="T4" fmla="*/ 53 w 76"/>
                <a:gd name="T5" fmla="*/ 2 h 77"/>
                <a:gd name="T6" fmla="*/ 60 w 76"/>
                <a:gd name="T7" fmla="*/ 7 h 77"/>
                <a:gd name="T8" fmla="*/ 66 w 76"/>
                <a:gd name="T9" fmla="*/ 11 h 77"/>
                <a:gd name="T10" fmla="*/ 70 w 76"/>
                <a:gd name="T11" fmla="*/ 17 h 77"/>
                <a:gd name="T12" fmla="*/ 73 w 76"/>
                <a:gd name="T13" fmla="*/ 24 h 77"/>
                <a:gd name="T14" fmla="*/ 76 w 76"/>
                <a:gd name="T15" fmla="*/ 31 h 77"/>
                <a:gd name="T16" fmla="*/ 76 w 76"/>
                <a:gd name="T17" fmla="*/ 38 h 77"/>
                <a:gd name="T18" fmla="*/ 76 w 76"/>
                <a:gd name="T19" fmla="*/ 46 h 77"/>
                <a:gd name="T20" fmla="*/ 73 w 76"/>
                <a:gd name="T21" fmla="*/ 53 h 77"/>
                <a:gd name="T22" fmla="*/ 70 w 76"/>
                <a:gd name="T23" fmla="*/ 60 h 77"/>
                <a:gd name="T24" fmla="*/ 66 w 76"/>
                <a:gd name="T25" fmla="*/ 66 h 77"/>
                <a:gd name="T26" fmla="*/ 60 w 76"/>
                <a:gd name="T27" fmla="*/ 70 h 77"/>
                <a:gd name="T28" fmla="*/ 53 w 76"/>
                <a:gd name="T29" fmla="*/ 74 h 77"/>
                <a:gd name="T30" fmla="*/ 46 w 76"/>
                <a:gd name="T31" fmla="*/ 76 h 77"/>
                <a:gd name="T32" fmla="*/ 39 w 76"/>
                <a:gd name="T33" fmla="*/ 77 h 77"/>
                <a:gd name="T34" fmla="*/ 30 w 76"/>
                <a:gd name="T35" fmla="*/ 76 h 77"/>
                <a:gd name="T36" fmla="*/ 23 w 76"/>
                <a:gd name="T37" fmla="*/ 74 h 77"/>
                <a:gd name="T38" fmla="*/ 17 w 76"/>
                <a:gd name="T39" fmla="*/ 70 h 77"/>
                <a:gd name="T40" fmla="*/ 11 w 76"/>
                <a:gd name="T41" fmla="*/ 66 h 77"/>
                <a:gd name="T42" fmla="*/ 5 w 76"/>
                <a:gd name="T43" fmla="*/ 60 h 77"/>
                <a:gd name="T44" fmla="*/ 3 w 76"/>
                <a:gd name="T45" fmla="*/ 53 h 77"/>
                <a:gd name="T46" fmla="*/ 0 w 76"/>
                <a:gd name="T47" fmla="*/ 46 h 77"/>
                <a:gd name="T48" fmla="*/ 0 w 76"/>
                <a:gd name="T49" fmla="*/ 38 h 77"/>
                <a:gd name="T50" fmla="*/ 0 w 76"/>
                <a:gd name="T51" fmla="*/ 31 h 77"/>
                <a:gd name="T52" fmla="*/ 3 w 76"/>
                <a:gd name="T53" fmla="*/ 24 h 77"/>
                <a:gd name="T54" fmla="*/ 5 w 76"/>
                <a:gd name="T55" fmla="*/ 17 h 77"/>
                <a:gd name="T56" fmla="*/ 11 w 76"/>
                <a:gd name="T57" fmla="*/ 11 h 77"/>
                <a:gd name="T58" fmla="*/ 17 w 76"/>
                <a:gd name="T59" fmla="*/ 7 h 77"/>
                <a:gd name="T60" fmla="*/ 23 w 76"/>
                <a:gd name="T61" fmla="*/ 2 h 77"/>
                <a:gd name="T62" fmla="*/ 30 w 76"/>
                <a:gd name="T63" fmla="*/ 1 h 77"/>
                <a:gd name="T64" fmla="*/ 39 w 76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6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3" y="24"/>
                  </a:lnTo>
                  <a:lnTo>
                    <a:pt x="76" y="31"/>
                  </a:lnTo>
                  <a:lnTo>
                    <a:pt x="76" y="38"/>
                  </a:lnTo>
                  <a:lnTo>
                    <a:pt x="76" y="46"/>
                  </a:lnTo>
                  <a:lnTo>
                    <a:pt x="73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5" y="60"/>
                  </a:lnTo>
                  <a:lnTo>
                    <a:pt x="3" y="53"/>
                  </a:lnTo>
                  <a:lnTo>
                    <a:pt x="0" y="46"/>
                  </a:lnTo>
                  <a:lnTo>
                    <a:pt x="0" y="38"/>
                  </a:lnTo>
                  <a:lnTo>
                    <a:pt x="0" y="31"/>
                  </a:lnTo>
                  <a:lnTo>
                    <a:pt x="3" y="24"/>
                  </a:lnTo>
                  <a:lnTo>
                    <a:pt x="5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593"/>
            <p:cNvSpPr>
              <a:spLocks/>
            </p:cNvSpPr>
            <p:nvPr/>
          </p:nvSpPr>
          <p:spPr bwMode="auto">
            <a:xfrm>
              <a:off x="786000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7 w 78"/>
                <a:gd name="T3" fmla="*/ 1 h 77"/>
                <a:gd name="T4" fmla="*/ 55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5 w 78"/>
                <a:gd name="T29" fmla="*/ 74 h 77"/>
                <a:gd name="T30" fmla="*/ 47 w 78"/>
                <a:gd name="T31" fmla="*/ 76 h 77"/>
                <a:gd name="T32" fmla="*/ 39 w 78"/>
                <a:gd name="T33" fmla="*/ 77 h 77"/>
                <a:gd name="T34" fmla="*/ 32 w 78"/>
                <a:gd name="T35" fmla="*/ 76 h 77"/>
                <a:gd name="T36" fmla="*/ 24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4 w 78"/>
                <a:gd name="T61" fmla="*/ 2 h 77"/>
                <a:gd name="T62" fmla="*/ 32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7" y="1"/>
                  </a:lnTo>
                  <a:lnTo>
                    <a:pt x="55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5" y="74"/>
                  </a:lnTo>
                  <a:lnTo>
                    <a:pt x="47" y="76"/>
                  </a:lnTo>
                  <a:lnTo>
                    <a:pt x="39" y="77"/>
                  </a:lnTo>
                  <a:lnTo>
                    <a:pt x="32" y="76"/>
                  </a:lnTo>
                  <a:lnTo>
                    <a:pt x="24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4" y="2"/>
                  </a:lnTo>
                  <a:lnTo>
                    <a:pt x="32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594"/>
            <p:cNvSpPr>
              <a:spLocks/>
            </p:cNvSpPr>
            <p:nvPr/>
          </p:nvSpPr>
          <p:spPr bwMode="auto">
            <a:xfrm>
              <a:off x="711745" y="6093464"/>
              <a:ext cx="37856" cy="37856"/>
            </a:xfrm>
            <a:custGeom>
              <a:avLst/>
              <a:gdLst>
                <a:gd name="T0" fmla="*/ 39 w 78"/>
                <a:gd name="T1" fmla="*/ 0 h 77"/>
                <a:gd name="T2" fmla="*/ 46 w 78"/>
                <a:gd name="T3" fmla="*/ 1 h 77"/>
                <a:gd name="T4" fmla="*/ 53 w 78"/>
                <a:gd name="T5" fmla="*/ 2 h 77"/>
                <a:gd name="T6" fmla="*/ 60 w 78"/>
                <a:gd name="T7" fmla="*/ 7 h 77"/>
                <a:gd name="T8" fmla="*/ 66 w 78"/>
                <a:gd name="T9" fmla="*/ 11 h 77"/>
                <a:gd name="T10" fmla="*/ 70 w 78"/>
                <a:gd name="T11" fmla="*/ 17 h 77"/>
                <a:gd name="T12" fmla="*/ 75 w 78"/>
                <a:gd name="T13" fmla="*/ 24 h 77"/>
                <a:gd name="T14" fmla="*/ 76 w 78"/>
                <a:gd name="T15" fmla="*/ 31 h 77"/>
                <a:gd name="T16" fmla="*/ 78 w 78"/>
                <a:gd name="T17" fmla="*/ 38 h 77"/>
                <a:gd name="T18" fmla="*/ 76 w 78"/>
                <a:gd name="T19" fmla="*/ 46 h 77"/>
                <a:gd name="T20" fmla="*/ 75 w 78"/>
                <a:gd name="T21" fmla="*/ 53 h 77"/>
                <a:gd name="T22" fmla="*/ 70 w 78"/>
                <a:gd name="T23" fmla="*/ 60 h 77"/>
                <a:gd name="T24" fmla="*/ 66 w 78"/>
                <a:gd name="T25" fmla="*/ 66 h 77"/>
                <a:gd name="T26" fmla="*/ 60 w 78"/>
                <a:gd name="T27" fmla="*/ 70 h 77"/>
                <a:gd name="T28" fmla="*/ 53 w 78"/>
                <a:gd name="T29" fmla="*/ 74 h 77"/>
                <a:gd name="T30" fmla="*/ 46 w 78"/>
                <a:gd name="T31" fmla="*/ 76 h 77"/>
                <a:gd name="T32" fmla="*/ 39 w 78"/>
                <a:gd name="T33" fmla="*/ 77 h 77"/>
                <a:gd name="T34" fmla="*/ 30 w 78"/>
                <a:gd name="T35" fmla="*/ 76 h 77"/>
                <a:gd name="T36" fmla="*/ 23 w 78"/>
                <a:gd name="T37" fmla="*/ 74 h 77"/>
                <a:gd name="T38" fmla="*/ 17 w 78"/>
                <a:gd name="T39" fmla="*/ 70 h 77"/>
                <a:gd name="T40" fmla="*/ 11 w 78"/>
                <a:gd name="T41" fmla="*/ 66 h 77"/>
                <a:gd name="T42" fmla="*/ 7 w 78"/>
                <a:gd name="T43" fmla="*/ 60 h 77"/>
                <a:gd name="T44" fmla="*/ 3 w 78"/>
                <a:gd name="T45" fmla="*/ 53 h 77"/>
                <a:gd name="T46" fmla="*/ 1 w 78"/>
                <a:gd name="T47" fmla="*/ 46 h 77"/>
                <a:gd name="T48" fmla="*/ 0 w 78"/>
                <a:gd name="T49" fmla="*/ 38 h 77"/>
                <a:gd name="T50" fmla="*/ 1 w 78"/>
                <a:gd name="T51" fmla="*/ 31 h 77"/>
                <a:gd name="T52" fmla="*/ 3 w 78"/>
                <a:gd name="T53" fmla="*/ 24 h 77"/>
                <a:gd name="T54" fmla="*/ 7 w 78"/>
                <a:gd name="T55" fmla="*/ 17 h 77"/>
                <a:gd name="T56" fmla="*/ 11 w 78"/>
                <a:gd name="T57" fmla="*/ 11 h 77"/>
                <a:gd name="T58" fmla="*/ 17 w 78"/>
                <a:gd name="T59" fmla="*/ 7 h 77"/>
                <a:gd name="T60" fmla="*/ 23 w 78"/>
                <a:gd name="T61" fmla="*/ 2 h 77"/>
                <a:gd name="T62" fmla="*/ 30 w 78"/>
                <a:gd name="T63" fmla="*/ 1 h 77"/>
                <a:gd name="T64" fmla="*/ 39 w 78"/>
                <a:gd name="T6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8" h="77">
                  <a:moveTo>
                    <a:pt x="39" y="0"/>
                  </a:moveTo>
                  <a:lnTo>
                    <a:pt x="46" y="1"/>
                  </a:lnTo>
                  <a:lnTo>
                    <a:pt x="53" y="2"/>
                  </a:lnTo>
                  <a:lnTo>
                    <a:pt x="60" y="7"/>
                  </a:lnTo>
                  <a:lnTo>
                    <a:pt x="66" y="11"/>
                  </a:lnTo>
                  <a:lnTo>
                    <a:pt x="70" y="17"/>
                  </a:lnTo>
                  <a:lnTo>
                    <a:pt x="75" y="24"/>
                  </a:lnTo>
                  <a:lnTo>
                    <a:pt x="76" y="31"/>
                  </a:lnTo>
                  <a:lnTo>
                    <a:pt x="78" y="38"/>
                  </a:lnTo>
                  <a:lnTo>
                    <a:pt x="76" y="46"/>
                  </a:lnTo>
                  <a:lnTo>
                    <a:pt x="75" y="53"/>
                  </a:lnTo>
                  <a:lnTo>
                    <a:pt x="70" y="60"/>
                  </a:lnTo>
                  <a:lnTo>
                    <a:pt x="66" y="66"/>
                  </a:lnTo>
                  <a:lnTo>
                    <a:pt x="60" y="70"/>
                  </a:lnTo>
                  <a:lnTo>
                    <a:pt x="53" y="74"/>
                  </a:lnTo>
                  <a:lnTo>
                    <a:pt x="46" y="76"/>
                  </a:lnTo>
                  <a:lnTo>
                    <a:pt x="39" y="77"/>
                  </a:lnTo>
                  <a:lnTo>
                    <a:pt x="30" y="76"/>
                  </a:lnTo>
                  <a:lnTo>
                    <a:pt x="23" y="74"/>
                  </a:lnTo>
                  <a:lnTo>
                    <a:pt x="17" y="70"/>
                  </a:lnTo>
                  <a:lnTo>
                    <a:pt x="11" y="66"/>
                  </a:lnTo>
                  <a:lnTo>
                    <a:pt x="7" y="60"/>
                  </a:lnTo>
                  <a:lnTo>
                    <a:pt x="3" y="53"/>
                  </a:lnTo>
                  <a:lnTo>
                    <a:pt x="1" y="46"/>
                  </a:lnTo>
                  <a:lnTo>
                    <a:pt x="0" y="38"/>
                  </a:lnTo>
                  <a:lnTo>
                    <a:pt x="1" y="31"/>
                  </a:lnTo>
                  <a:lnTo>
                    <a:pt x="3" y="24"/>
                  </a:lnTo>
                  <a:lnTo>
                    <a:pt x="7" y="17"/>
                  </a:lnTo>
                  <a:lnTo>
                    <a:pt x="11" y="11"/>
                  </a:lnTo>
                  <a:lnTo>
                    <a:pt x="17" y="7"/>
                  </a:lnTo>
                  <a:lnTo>
                    <a:pt x="23" y="2"/>
                  </a:lnTo>
                  <a:lnTo>
                    <a:pt x="30" y="1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242020" y="881376"/>
            <a:ext cx="819154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ko-KR" sz="1200" b="1" spc="-150" dirty="0" smtClean="0">
                <a:latin typeface="+mn-ea"/>
              </a:rPr>
              <a:t>DEEK </a:t>
            </a:r>
            <a:r>
              <a:rPr lang="ko-KR" altLang="en-US" sz="1200" b="1" spc="-150" dirty="0" smtClean="0">
                <a:latin typeface="+mn-ea"/>
              </a:rPr>
              <a:t>주요제품 조립 및 </a:t>
            </a:r>
            <a:r>
              <a:rPr lang="en-US" altLang="ko-KR" sz="1200" b="1" spc="-150" dirty="0" smtClean="0">
                <a:latin typeface="+mn-ea"/>
              </a:rPr>
              <a:t>TEST </a:t>
            </a:r>
            <a:r>
              <a:rPr lang="ko-KR" altLang="en-US" sz="1200" b="1" spc="-150" dirty="0" smtClean="0">
                <a:latin typeface="+mn-ea"/>
              </a:rPr>
              <a:t>과정 개요도 상세 설명하다</a:t>
            </a:r>
            <a:r>
              <a:rPr lang="en-US" altLang="ko-KR" sz="1200" b="1" spc="-150" dirty="0" smtClean="0">
                <a:latin typeface="+mn-ea"/>
              </a:rPr>
              <a:t>.</a:t>
            </a:r>
            <a:endParaRPr lang="ko-KR" altLang="en-US" sz="1050" b="1" spc="-150" dirty="0">
              <a:latin typeface="+mn-ea"/>
            </a:endParaRPr>
          </a:p>
        </p:txBody>
      </p:sp>
      <p:sp>
        <p:nvSpPr>
          <p:cNvPr id="10" name="양쪽 모서리가 둥근 사각형 9"/>
          <p:cNvSpPr/>
          <p:nvPr/>
        </p:nvSpPr>
        <p:spPr>
          <a:xfrm>
            <a:off x="641084" y="1286205"/>
            <a:ext cx="8684119" cy="4673530"/>
          </a:xfrm>
          <a:prstGeom prst="round2SameRect">
            <a:avLst>
              <a:gd name="adj1" fmla="val 1067"/>
              <a:gd name="adj2" fmla="val 1684"/>
            </a:avLst>
          </a:prstGeom>
          <a:solidFill>
            <a:schemeClr val="bg1"/>
          </a:solidFill>
          <a:ln w="3175" algn="ctr">
            <a:solidFill>
              <a:srgbClr val="9B9B9B"/>
            </a:solidFill>
            <a:miter lim="800000"/>
            <a:headEnd/>
            <a:tailEnd/>
          </a:ln>
          <a:effectLst>
            <a:outerShdw dist="38100" dir="5400000" algn="t" rotWithShape="0">
              <a:prstClr val="black">
                <a:alpha val="14000"/>
              </a:prstClr>
            </a:outerShdw>
          </a:effectLst>
        </p:spPr>
        <p:txBody>
          <a:bodyPr wrap="none" tIns="72000" anchor="t" anchorCtr="0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90488" algn="ctr" defTabSz="874713" rtl="0" eaLnBrk="0" latinLnBrk="0" hangingPunct="0">
              <a:lnSpc>
                <a:spcPct val="90000"/>
              </a:lnSpc>
              <a:buClr>
                <a:schemeClr val="bg1">
                  <a:lumMod val="65000"/>
                </a:schemeClr>
              </a:buClr>
              <a:buSzPct val="80000"/>
              <a:buFont typeface="Wingdings" pitchFamily="2" charset="2"/>
              <a:buChar char="§"/>
              <a:tabLst>
                <a:tab pos="5648325" algn="l"/>
              </a:tabLst>
              <a:defRPr/>
            </a:pPr>
            <a:endParaRPr lang="ko-KR" altLang="en-US" sz="1400" kern="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  <a:sym typeface="Monotype Sorts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759127" y="4500296"/>
            <a:ext cx="1904624" cy="1269231"/>
            <a:chOff x="10173613" y="5523430"/>
            <a:chExt cx="2930524" cy="1515641"/>
          </a:xfrm>
        </p:grpSpPr>
        <p:sp>
          <p:nvSpPr>
            <p:cNvPr id="14" name="대각선 방향의 모서리가 둥근 사각형 13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5" name="양쪽 모서리가 둥근 사각형 14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메인보드 결합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16" name="그룹 15"/>
          <p:cNvGrpSpPr/>
          <p:nvPr/>
        </p:nvGrpSpPr>
        <p:grpSpPr>
          <a:xfrm>
            <a:off x="2921546" y="4500296"/>
            <a:ext cx="1904624" cy="1269231"/>
            <a:chOff x="10173613" y="5523430"/>
            <a:chExt cx="2930524" cy="1515641"/>
          </a:xfrm>
        </p:grpSpPr>
        <p:sp>
          <p:nvSpPr>
            <p:cNvPr id="17" name="대각선 방향의 모서리가 둥근 사각형 16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8" name="양쪽 모서리가 둥근 사각형 17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메인보드 </a:t>
              </a:r>
              <a:r>
                <a:rPr lang="en-US" altLang="ko-KR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/ </a:t>
              </a: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이미지센서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5143120" y="4500296"/>
            <a:ext cx="1904624" cy="1269231"/>
            <a:chOff x="10173613" y="5523430"/>
            <a:chExt cx="2930524" cy="1515641"/>
          </a:xfrm>
        </p:grpSpPr>
        <p:sp>
          <p:nvSpPr>
            <p:cNvPr id="20" name="대각선 방향의 모서리가 둥근 사각형 19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1" name="양쪽 모서리가 둥근 사각형 20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보드연결 </a:t>
              </a:r>
              <a:r>
                <a:rPr lang="en-US" altLang="ko-KR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Test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22" name="그룹 21"/>
          <p:cNvGrpSpPr/>
          <p:nvPr/>
        </p:nvGrpSpPr>
        <p:grpSpPr>
          <a:xfrm>
            <a:off x="7305539" y="4500296"/>
            <a:ext cx="1904624" cy="1269231"/>
            <a:chOff x="10173613" y="5523430"/>
            <a:chExt cx="2930524" cy="1515641"/>
          </a:xfrm>
        </p:grpSpPr>
        <p:sp>
          <p:nvSpPr>
            <p:cNvPr id="23" name="대각선 방향의 모서리가 둥근 사각형 22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4" name="양쪽 모서리가 둥근 사각형 23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각종 인증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752962" y="3179443"/>
            <a:ext cx="1904624" cy="1269231"/>
            <a:chOff x="10173613" y="5523430"/>
            <a:chExt cx="2930524" cy="1515641"/>
          </a:xfrm>
        </p:grpSpPr>
        <p:sp>
          <p:nvSpPr>
            <p:cNvPr id="28" name="대각선 방향의 모서리가 둥근 사각형 27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9" name="양쪽 모서리가 둥근 사각형 28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en-US" altLang="ko-KR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Lens </a:t>
              </a: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결합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30" name="그룹 29"/>
          <p:cNvGrpSpPr/>
          <p:nvPr/>
        </p:nvGrpSpPr>
        <p:grpSpPr>
          <a:xfrm>
            <a:off x="2915381" y="3179443"/>
            <a:ext cx="1904624" cy="1269231"/>
            <a:chOff x="10173613" y="5523430"/>
            <a:chExt cx="2930524" cy="1515641"/>
          </a:xfrm>
        </p:grpSpPr>
        <p:sp>
          <p:nvSpPr>
            <p:cNvPr id="31" name="대각선 방향의 모서리가 둥근 사각형 30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2" name="양쪽 모서리가 둥근 사각형 31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ko-KR" altLang="en-US" sz="1400" b="1" dirty="0" err="1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메인모듈</a:t>
              </a: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 결합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5136955" y="3179443"/>
            <a:ext cx="1904624" cy="1269231"/>
            <a:chOff x="10173613" y="5523430"/>
            <a:chExt cx="2930524" cy="1515641"/>
          </a:xfrm>
        </p:grpSpPr>
        <p:sp>
          <p:nvSpPr>
            <p:cNvPr id="34" name="대각선 방향의 모서리가 둥근 사각형 33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5" name="양쪽 모서리가 둥근 사각형 34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en-US" altLang="ko-KR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Led </a:t>
              </a: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보드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36" name="그룹 35"/>
          <p:cNvGrpSpPr/>
          <p:nvPr/>
        </p:nvGrpSpPr>
        <p:grpSpPr>
          <a:xfrm>
            <a:off x="7299374" y="3179443"/>
            <a:ext cx="1904624" cy="1269231"/>
            <a:chOff x="10173613" y="5523430"/>
            <a:chExt cx="2930524" cy="1515641"/>
          </a:xfrm>
        </p:grpSpPr>
        <p:sp>
          <p:nvSpPr>
            <p:cNvPr id="37" name="대각선 방향의 모서리가 둥근 사각형 36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8" name="양쪽 모서리가 둥근 사각형 37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신뢰성 </a:t>
              </a:r>
              <a:r>
                <a:rPr lang="en-US" altLang="ko-KR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Test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758520" y="1850880"/>
            <a:ext cx="1904624" cy="1269231"/>
            <a:chOff x="10173613" y="5523430"/>
            <a:chExt cx="2930524" cy="1515641"/>
          </a:xfrm>
        </p:grpSpPr>
        <p:sp>
          <p:nvSpPr>
            <p:cNvPr id="42" name="대각선 방향의 모서리가 둥근 사각형 41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43" name="양쪽 모서리가 둥근 사각형 42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en-US" altLang="ko-KR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Image Sensor Board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44" name="그룹 43"/>
          <p:cNvGrpSpPr/>
          <p:nvPr/>
        </p:nvGrpSpPr>
        <p:grpSpPr>
          <a:xfrm>
            <a:off x="2920939" y="1850880"/>
            <a:ext cx="1904624" cy="1269231"/>
            <a:chOff x="10173613" y="5523430"/>
            <a:chExt cx="2930524" cy="1515641"/>
          </a:xfrm>
        </p:grpSpPr>
        <p:sp>
          <p:nvSpPr>
            <p:cNvPr id="45" name="대각선 방향의 모서리가 둥근 사각형 44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46" name="양쪽 모서리가 둥근 사각형 45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암호모듈 장착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47" name="그룹 46"/>
          <p:cNvGrpSpPr/>
          <p:nvPr/>
        </p:nvGrpSpPr>
        <p:grpSpPr>
          <a:xfrm>
            <a:off x="5142513" y="1850880"/>
            <a:ext cx="1904624" cy="1269231"/>
            <a:chOff x="10173613" y="5523430"/>
            <a:chExt cx="2930524" cy="1515641"/>
          </a:xfrm>
        </p:grpSpPr>
        <p:sp>
          <p:nvSpPr>
            <p:cNvPr id="48" name="대각선 방향의 모서리가 둥근 사각형 47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49" name="양쪽 모서리가 둥근 사각형 48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en-US" altLang="ko-KR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POE </a:t>
              </a: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보드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7304932" y="1850880"/>
            <a:ext cx="1904624" cy="1269231"/>
            <a:chOff x="10173613" y="5523430"/>
            <a:chExt cx="2930524" cy="1515641"/>
          </a:xfrm>
        </p:grpSpPr>
        <p:sp>
          <p:nvSpPr>
            <p:cNvPr id="51" name="대각선 방향의 모서리가 둥근 사각형 50"/>
            <p:cNvSpPr/>
            <p:nvPr/>
          </p:nvSpPr>
          <p:spPr>
            <a:xfrm>
              <a:off x="10179752" y="5669890"/>
              <a:ext cx="2915833" cy="1369181"/>
            </a:xfrm>
            <a:prstGeom prst="round2DiagRect">
              <a:avLst>
                <a:gd name="adj1" fmla="val 5582"/>
                <a:gd name="adj2" fmla="val 0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52" name="양쪽 모서리가 둥근 사각형 51"/>
            <p:cNvSpPr/>
            <p:nvPr/>
          </p:nvSpPr>
          <p:spPr>
            <a:xfrm>
              <a:off x="10173613" y="5523430"/>
              <a:ext cx="2930524" cy="387781"/>
            </a:xfrm>
            <a:prstGeom prst="round2SameRect">
              <a:avLst/>
            </a:prstGeom>
            <a:blipFill>
              <a:blip r:embed="rId2" cstate="email">
                <a:lum bright="-1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36000" rtlCol="0" anchor="ctr" anchorCtr="0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algn="ctr">
                <a:defRPr/>
              </a:pPr>
              <a:r>
                <a:rPr lang="ko-KR" altLang="en-US" sz="14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사용자형 기구선정</a:t>
              </a:r>
              <a:endParaRPr lang="ko-KR" altLang="en-US" sz="14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56" name="모서리가 둥근 직사각형 55"/>
          <p:cNvSpPr/>
          <p:nvPr/>
        </p:nvSpPr>
        <p:spPr>
          <a:xfrm>
            <a:off x="986303" y="1438642"/>
            <a:ext cx="1446302" cy="282763"/>
          </a:xfrm>
          <a:prstGeom prst="roundRect">
            <a:avLst/>
          </a:prstGeom>
          <a:solidFill>
            <a:srgbClr val="4BACC6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lvl="0" algn="ctr" latinLnBrk="0">
              <a:defRPr/>
            </a:pPr>
            <a:r>
              <a:rPr lang="ko-KR" altLang="en-US" sz="1200" b="1" kern="0" dirty="0" smtClean="0">
                <a:solidFill>
                  <a:prstClr val="white"/>
                </a:solidFill>
                <a:latin typeface="+mj-ea"/>
                <a:ea typeface="+mj-ea"/>
              </a:rPr>
              <a:t>메인보드 결합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7" name="모서리가 둥근 직사각형 56"/>
          <p:cNvSpPr/>
          <p:nvPr/>
        </p:nvSpPr>
        <p:spPr>
          <a:xfrm>
            <a:off x="2964265" y="1428594"/>
            <a:ext cx="1821713" cy="282763"/>
          </a:xfrm>
          <a:prstGeom prst="roundRect">
            <a:avLst/>
          </a:prstGeom>
          <a:solidFill>
            <a:srgbClr val="4BACC6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lvl="0" algn="ctr" latinLnBrk="0">
              <a:defRPr/>
            </a:pPr>
            <a:r>
              <a:rPr lang="en-US" altLang="ko-KR" sz="1200" b="1" kern="0" dirty="0" smtClean="0">
                <a:solidFill>
                  <a:prstClr val="white"/>
                </a:solidFill>
                <a:latin typeface="+mj-ea"/>
                <a:ea typeface="+mj-ea"/>
              </a:rPr>
              <a:t>H/W </a:t>
            </a:r>
            <a:r>
              <a:rPr lang="ko-KR" altLang="en-US" sz="1200" b="1" kern="0" dirty="0" smtClean="0">
                <a:solidFill>
                  <a:prstClr val="white"/>
                </a:solidFill>
                <a:latin typeface="+mj-ea"/>
                <a:ea typeface="+mj-ea"/>
              </a:rPr>
              <a:t>기반 </a:t>
            </a:r>
            <a:r>
              <a:rPr lang="ko-KR" altLang="en-US" sz="1200" b="1" kern="0" dirty="0" err="1" smtClean="0">
                <a:solidFill>
                  <a:prstClr val="white"/>
                </a:solidFill>
                <a:latin typeface="+mj-ea"/>
                <a:ea typeface="+mj-ea"/>
              </a:rPr>
              <a:t>암호칩</a:t>
            </a:r>
            <a:r>
              <a:rPr lang="ko-KR" altLang="en-US" sz="1200" b="1" kern="0" dirty="0" smtClean="0">
                <a:solidFill>
                  <a:prstClr val="white"/>
                </a:solidFill>
                <a:latin typeface="+mj-ea"/>
                <a:ea typeface="+mj-ea"/>
              </a:rPr>
              <a:t> 장착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8" name="모서리가 둥근 직사각형 57"/>
          <p:cNvSpPr/>
          <p:nvPr/>
        </p:nvSpPr>
        <p:spPr>
          <a:xfrm>
            <a:off x="5337790" y="1434626"/>
            <a:ext cx="1446302" cy="282763"/>
          </a:xfrm>
          <a:prstGeom prst="roundRect">
            <a:avLst/>
          </a:prstGeom>
          <a:solidFill>
            <a:srgbClr val="4BACC6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lvl="0" algn="ctr" latinLnBrk="0">
              <a:defRPr/>
            </a:pPr>
            <a:r>
              <a:rPr lang="en-US" altLang="ko-KR" sz="1200" b="1" kern="0" dirty="0" smtClean="0">
                <a:solidFill>
                  <a:prstClr val="white"/>
                </a:solidFill>
                <a:latin typeface="+mj-ea"/>
                <a:ea typeface="+mj-ea"/>
              </a:rPr>
              <a:t>POE / LED </a:t>
            </a:r>
            <a:r>
              <a:rPr lang="ko-KR" altLang="en-US" sz="1200" b="1" kern="0" dirty="0" smtClean="0">
                <a:solidFill>
                  <a:prstClr val="white"/>
                </a:solidFill>
                <a:latin typeface="+mj-ea"/>
                <a:ea typeface="+mj-ea"/>
              </a:rPr>
              <a:t>보드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9" name="모서리가 둥근 직사각형 58"/>
          <p:cNvSpPr/>
          <p:nvPr/>
        </p:nvSpPr>
        <p:spPr>
          <a:xfrm>
            <a:off x="7586446" y="1423342"/>
            <a:ext cx="1446302" cy="282763"/>
          </a:xfrm>
          <a:prstGeom prst="roundRect">
            <a:avLst/>
          </a:prstGeom>
          <a:solidFill>
            <a:srgbClr val="4BACC6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lvl="0" algn="ctr" latinLnBrk="0">
              <a:defRPr/>
            </a:pPr>
            <a:r>
              <a:rPr lang="ko-KR" altLang="en-US" sz="1200" b="1" kern="0" dirty="0" smtClean="0">
                <a:solidFill>
                  <a:prstClr val="white"/>
                </a:solidFill>
                <a:latin typeface="+mj-ea"/>
                <a:ea typeface="+mj-ea"/>
              </a:rPr>
              <a:t>기구 조립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pic>
        <p:nvPicPr>
          <p:cNvPr id="91" name="그림 90"/>
          <p:cNvPicPr preferRelativeResize="0"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34" r="13981" b="13411"/>
          <a:stretch/>
        </p:blipFill>
        <p:spPr>
          <a:xfrm>
            <a:off x="1130339" y="2268964"/>
            <a:ext cx="1134000" cy="766485"/>
          </a:xfrm>
          <a:prstGeom prst="rect">
            <a:avLst/>
          </a:prstGeom>
          <a:ln w="381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2" name="그림 91"/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99" t="759" r="24235" b="21007"/>
          <a:stretch/>
        </p:blipFill>
        <p:spPr>
          <a:xfrm>
            <a:off x="1130339" y="3592826"/>
            <a:ext cx="1134000" cy="766800"/>
          </a:xfrm>
          <a:prstGeom prst="rect">
            <a:avLst/>
          </a:prstGeom>
          <a:ln w="381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3" name="Picture 2"/>
          <p:cNvPicPr preferRelativeResize="0"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339" y="4914376"/>
            <a:ext cx="1220975" cy="765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" name="그림 93"/>
          <p:cNvPicPr preferRelativeResize="0">
            <a:picLocks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84" t="33003" r="27873" b="36014"/>
          <a:stretch/>
        </p:blipFill>
        <p:spPr>
          <a:xfrm>
            <a:off x="3306858" y="2313720"/>
            <a:ext cx="1134000" cy="766800"/>
          </a:xfrm>
          <a:prstGeom prst="rect">
            <a:avLst/>
          </a:prstGeom>
        </p:spPr>
      </p:pic>
      <p:pic>
        <p:nvPicPr>
          <p:cNvPr id="95" name="그림 94"/>
          <p:cNvPicPr preferRelativeResize="0">
            <a:picLocks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596" b="17845"/>
          <a:stretch/>
        </p:blipFill>
        <p:spPr>
          <a:xfrm>
            <a:off x="3299909" y="3617094"/>
            <a:ext cx="1134000" cy="766800"/>
          </a:xfrm>
          <a:prstGeom prst="rect">
            <a:avLst/>
          </a:prstGeom>
        </p:spPr>
      </p:pic>
      <p:pic>
        <p:nvPicPr>
          <p:cNvPr id="96" name="그림 95"/>
          <p:cNvPicPr preferRelativeResize="0"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9861" y="4909223"/>
            <a:ext cx="1140949" cy="766800"/>
          </a:xfrm>
          <a:prstGeom prst="rect">
            <a:avLst/>
          </a:prstGeom>
        </p:spPr>
      </p:pic>
      <p:pic>
        <p:nvPicPr>
          <p:cNvPr id="97" name="Picture 2"/>
          <p:cNvPicPr preferRelativeResize="0">
            <a:picLocks noChangeArrowheads="1"/>
          </p:cNvPicPr>
          <p:nvPr/>
        </p:nvPicPr>
        <p:blipFill>
          <a:blip r:embed="rId9" cstate="print"/>
          <a:srcRect l="23190" t="35146" r="29266" b="41302"/>
          <a:stretch>
            <a:fillRect/>
          </a:stretch>
        </p:blipFill>
        <p:spPr bwMode="auto">
          <a:xfrm>
            <a:off x="5518654" y="2280208"/>
            <a:ext cx="1134000" cy="7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8" name="그림 97" descr="20170710_212607.jpg"/>
          <p:cNvPicPr preferRelativeResize="0">
            <a:picLocks/>
          </p:cNvPicPr>
          <p:nvPr/>
        </p:nvPicPr>
        <p:blipFill>
          <a:blip r:embed="rId10" cstate="print"/>
          <a:srcRect l="21437" t="3047" r="9083" b="7768"/>
          <a:stretch>
            <a:fillRect/>
          </a:stretch>
        </p:blipFill>
        <p:spPr>
          <a:xfrm rot="10800000" flipH="1" flipV="1">
            <a:off x="5486601" y="3602874"/>
            <a:ext cx="1134000" cy="76680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99" name="그림 98" descr="20170710_223142.jpg"/>
          <p:cNvPicPr preferRelativeResize="0">
            <a:picLocks/>
          </p:cNvPicPr>
          <p:nvPr/>
        </p:nvPicPr>
        <p:blipFill>
          <a:blip r:embed="rId11" cstate="print"/>
          <a:srcRect l="17016" t="5030" r="32031" b="3460"/>
          <a:stretch>
            <a:fillRect/>
          </a:stretch>
        </p:blipFill>
        <p:spPr>
          <a:xfrm>
            <a:off x="5516744" y="4916684"/>
            <a:ext cx="1134001" cy="76680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00" name="그림 99" descr="20170710_224427.jpg"/>
          <p:cNvPicPr>
            <a:picLocks noChangeAspect="1"/>
          </p:cNvPicPr>
          <p:nvPr/>
        </p:nvPicPr>
        <p:blipFill>
          <a:blip r:embed="rId12" cstate="print"/>
          <a:srcRect l="8478" t="9599" r="16656" b="8333"/>
          <a:stretch>
            <a:fillRect/>
          </a:stretch>
        </p:blipFill>
        <p:spPr>
          <a:xfrm rot="5400000">
            <a:off x="7291475" y="2294322"/>
            <a:ext cx="939088" cy="805595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01" name="그림 100" descr="20170710_224523.jpg"/>
          <p:cNvPicPr>
            <a:picLocks noChangeAspect="1"/>
          </p:cNvPicPr>
          <p:nvPr/>
        </p:nvPicPr>
        <p:blipFill>
          <a:blip r:embed="rId13" cstate="print"/>
          <a:srcRect l="17135"/>
          <a:stretch>
            <a:fillRect/>
          </a:stretch>
        </p:blipFill>
        <p:spPr>
          <a:xfrm rot="5400000">
            <a:off x="8290113" y="2308377"/>
            <a:ext cx="939090" cy="777487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02" name="Picture 5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5303" y="5028657"/>
            <a:ext cx="390451" cy="549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7" descr="ê´ë ¨ ì´ë¯¸ì§"/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8244" y="4886372"/>
            <a:ext cx="578443" cy="411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" name="Picture 9" descr="ê´ë ¨ ì´ë¯¸ì§"/>
          <p:cNvPicPr>
            <a:picLocks noChangeAspect="1" noChangeArrowheads="1"/>
          </p:cNvPicPr>
          <p:nvPr/>
        </p:nvPicPr>
        <p:blipFill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8243" y="5238303"/>
            <a:ext cx="578443" cy="455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" name="Picture 2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4029" y="3612921"/>
            <a:ext cx="694395" cy="732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3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4673" y="3612921"/>
            <a:ext cx="903998" cy="732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0" name="오른쪽 화살표 109"/>
          <p:cNvSpPr/>
          <p:nvPr/>
        </p:nvSpPr>
        <p:spPr>
          <a:xfrm>
            <a:off x="6979306" y="1491658"/>
            <a:ext cx="390431" cy="176729"/>
          </a:xfrm>
          <a:prstGeom prst="rightArrow">
            <a:avLst>
              <a:gd name="adj1" fmla="val 50000"/>
              <a:gd name="adj2" fmla="val 46078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100"/>
          </a:p>
        </p:txBody>
      </p:sp>
      <p:sp>
        <p:nvSpPr>
          <p:cNvPr id="111" name="오른쪽 화살표 110"/>
          <p:cNvSpPr/>
          <p:nvPr/>
        </p:nvSpPr>
        <p:spPr>
          <a:xfrm>
            <a:off x="4849094" y="1481610"/>
            <a:ext cx="390431" cy="176729"/>
          </a:xfrm>
          <a:prstGeom prst="rightArrow">
            <a:avLst>
              <a:gd name="adj1" fmla="val 50000"/>
              <a:gd name="adj2" fmla="val 46078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100"/>
          </a:p>
        </p:txBody>
      </p:sp>
      <p:sp>
        <p:nvSpPr>
          <p:cNvPr id="112" name="오른쪽 화살표 111"/>
          <p:cNvSpPr/>
          <p:nvPr/>
        </p:nvSpPr>
        <p:spPr>
          <a:xfrm>
            <a:off x="2517729" y="1491658"/>
            <a:ext cx="390431" cy="176729"/>
          </a:xfrm>
          <a:prstGeom prst="rightArrow">
            <a:avLst>
              <a:gd name="adj1" fmla="val 50000"/>
              <a:gd name="adj2" fmla="val 46078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100"/>
          </a:p>
        </p:txBody>
      </p:sp>
    </p:spTree>
    <p:extLst>
      <p:ext uri="{BB962C8B-B14F-4D97-AF65-F5344CB8AC3E}">
        <p14:creationId xmlns:p14="http://schemas.microsoft.com/office/powerpoint/2010/main" val="380992244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2" descr="http://deek.co.kr/wp-content/uploads/2018/05/map-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923" y="4170946"/>
            <a:ext cx="830827" cy="480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모서리가 둥근 직사각형 17"/>
          <p:cNvSpPr/>
          <p:nvPr/>
        </p:nvSpPr>
        <p:spPr>
          <a:xfrm>
            <a:off x="876673" y="46946"/>
            <a:ext cx="6155635" cy="573742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12378" y="4991"/>
            <a:ext cx="728155" cy="64134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9644296" y="646331"/>
            <a:ext cx="242745" cy="595228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85411" y="-27384"/>
            <a:ext cx="56348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lang="en-US" altLang="ko-KR" sz="3600" spc="-773" dirty="0" smtClean="0">
                <a:solidFill>
                  <a:schemeClr val="bg1"/>
                </a:solidFill>
                <a:latin typeface="HY견고딕"/>
                <a:ea typeface="HY견고딕"/>
                <a:cs typeface="Arial"/>
              </a:rPr>
              <a:t>11</a:t>
            </a:r>
            <a:endParaRPr lang="ko-KR" altLang="en-US" sz="3600" spc="-773" dirty="0">
              <a:solidFill>
                <a:schemeClr val="bg1"/>
              </a:solidFill>
              <a:latin typeface="HY견고딕"/>
              <a:ea typeface="HY견고딕"/>
              <a:cs typeface="Arial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35453" y="6612330"/>
            <a:ext cx="9874662" cy="24567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87683" y="72206"/>
            <a:ext cx="5087899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eaLnBrk="0" hangingPunct="0">
              <a:defRPr/>
            </a:pPr>
            <a:r>
              <a:rPr lang="ko-KR" altLang="en-US" sz="28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개발 </a:t>
            </a:r>
            <a:r>
              <a:rPr lang="ko-KR" altLang="en-US" sz="2800" b="1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로드맵</a:t>
            </a:r>
            <a:r>
              <a:rPr lang="ko-KR" altLang="en-US" sz="28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altLang="ko-KR" sz="28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2018-2020</a:t>
            </a:r>
            <a:endParaRPr lang="ko-KR" altLang="en-US" sz="2800" b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9" name="Picture 2" descr="http://deek.co.kr/wp-content/uploads/2018/05/map-2.pn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80" y="1689154"/>
            <a:ext cx="9361040" cy="4913952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17185" y="3509761"/>
            <a:ext cx="6694677" cy="2404192"/>
          </a:xfrm>
          <a:prstGeom prst="rect">
            <a:avLst/>
          </a:prstGeom>
        </p:spPr>
      </p:pic>
      <p:grpSp>
        <p:nvGrpSpPr>
          <p:cNvPr id="12" name="Group 4"/>
          <p:cNvGrpSpPr>
            <a:grpSpLocks/>
          </p:cNvGrpSpPr>
          <p:nvPr/>
        </p:nvGrpSpPr>
        <p:grpSpPr bwMode="auto">
          <a:xfrm>
            <a:off x="3874420" y="3866140"/>
            <a:ext cx="922563" cy="784805"/>
            <a:chOff x="482" y="1851"/>
            <a:chExt cx="860" cy="796"/>
          </a:xfrm>
        </p:grpSpPr>
        <p:sp>
          <p:nvSpPr>
            <p:cNvPr id="13" name="Freeform 5"/>
            <p:cNvSpPr>
              <a:spLocks/>
            </p:cNvSpPr>
            <p:nvPr/>
          </p:nvSpPr>
          <p:spPr bwMode="gray">
            <a:xfrm>
              <a:off x="567" y="2464"/>
              <a:ext cx="335" cy="173"/>
            </a:xfrm>
            <a:custGeom>
              <a:avLst/>
              <a:gdLst>
                <a:gd name="T0" fmla="*/ 0 w 335"/>
                <a:gd name="T1" fmla="*/ 166 h 173"/>
                <a:gd name="T2" fmla="*/ 58 w 335"/>
                <a:gd name="T3" fmla="*/ 173 h 173"/>
                <a:gd name="T4" fmla="*/ 297 w 335"/>
                <a:gd name="T5" fmla="*/ 32 h 173"/>
                <a:gd name="T6" fmla="*/ 289 w 335"/>
                <a:gd name="T7" fmla="*/ 8 h 173"/>
                <a:gd name="T8" fmla="*/ 223 w 335"/>
                <a:gd name="T9" fmla="*/ 26 h 173"/>
                <a:gd name="T10" fmla="*/ 0 w 335"/>
                <a:gd name="T11" fmla="*/ 166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5" h="173">
                  <a:moveTo>
                    <a:pt x="0" y="166"/>
                  </a:moveTo>
                  <a:lnTo>
                    <a:pt x="58" y="173"/>
                  </a:lnTo>
                  <a:lnTo>
                    <a:pt x="297" y="32"/>
                  </a:lnTo>
                  <a:cubicBezTo>
                    <a:pt x="335" y="5"/>
                    <a:pt x="301" y="9"/>
                    <a:pt x="289" y="8"/>
                  </a:cubicBezTo>
                  <a:cubicBezTo>
                    <a:pt x="277" y="7"/>
                    <a:pt x="271" y="0"/>
                    <a:pt x="223" y="26"/>
                  </a:cubicBezTo>
                  <a:lnTo>
                    <a:pt x="0" y="166"/>
                  </a:lnTo>
                  <a:close/>
                </a:path>
              </a:pathLst>
            </a:custGeom>
            <a:gradFill rotWithShape="1">
              <a:gsLst>
                <a:gs pos="0">
                  <a:srgbClr val="1C1C1C">
                    <a:gamma/>
                    <a:shade val="85882"/>
                    <a:invGamma/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ko-KR" altLang="en-US" sz="1400"/>
            </a:p>
          </p:txBody>
        </p:sp>
        <p:sp>
          <p:nvSpPr>
            <p:cNvPr id="21" name="Freeform 6"/>
            <p:cNvSpPr>
              <a:spLocks/>
            </p:cNvSpPr>
            <p:nvPr/>
          </p:nvSpPr>
          <p:spPr bwMode="gray">
            <a:xfrm>
              <a:off x="797" y="2401"/>
              <a:ext cx="367" cy="170"/>
            </a:xfrm>
            <a:custGeom>
              <a:avLst/>
              <a:gdLst>
                <a:gd name="T0" fmla="*/ 0 w 367"/>
                <a:gd name="T1" fmla="*/ 158 h 170"/>
                <a:gd name="T2" fmla="*/ 80 w 367"/>
                <a:gd name="T3" fmla="*/ 170 h 170"/>
                <a:gd name="T4" fmla="*/ 332 w 367"/>
                <a:gd name="T5" fmla="*/ 37 h 170"/>
                <a:gd name="T6" fmla="*/ 292 w 367"/>
                <a:gd name="T7" fmla="*/ 1 h 170"/>
                <a:gd name="T8" fmla="*/ 230 w 367"/>
                <a:gd name="T9" fmla="*/ 29 h 170"/>
                <a:gd name="T10" fmla="*/ 0 w 367"/>
                <a:gd name="T11" fmla="*/ 158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7" h="170">
                  <a:moveTo>
                    <a:pt x="0" y="158"/>
                  </a:moveTo>
                  <a:lnTo>
                    <a:pt x="80" y="170"/>
                  </a:lnTo>
                  <a:lnTo>
                    <a:pt x="332" y="37"/>
                  </a:lnTo>
                  <a:cubicBezTo>
                    <a:pt x="367" y="9"/>
                    <a:pt x="309" y="2"/>
                    <a:pt x="292" y="1"/>
                  </a:cubicBezTo>
                  <a:cubicBezTo>
                    <a:pt x="280" y="0"/>
                    <a:pt x="279" y="3"/>
                    <a:pt x="230" y="29"/>
                  </a:cubicBezTo>
                  <a:lnTo>
                    <a:pt x="0" y="158"/>
                  </a:lnTo>
                  <a:close/>
                </a:path>
              </a:pathLst>
            </a:custGeom>
            <a:gradFill rotWithShape="1">
              <a:gsLst>
                <a:gs pos="0">
                  <a:srgbClr val="1C1C1C">
                    <a:gamma/>
                    <a:shade val="85882"/>
                    <a:invGamma/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ko-KR" altLang="en-US" sz="1400"/>
            </a:p>
          </p:txBody>
        </p:sp>
        <p:sp>
          <p:nvSpPr>
            <p:cNvPr id="22" name="Freeform 7"/>
            <p:cNvSpPr>
              <a:spLocks/>
            </p:cNvSpPr>
            <p:nvPr/>
          </p:nvSpPr>
          <p:spPr bwMode="gray">
            <a:xfrm>
              <a:off x="1035" y="2504"/>
              <a:ext cx="307" cy="143"/>
            </a:xfrm>
            <a:custGeom>
              <a:avLst/>
              <a:gdLst>
                <a:gd name="T0" fmla="*/ 0 w 307"/>
                <a:gd name="T1" fmla="*/ 134 h 143"/>
                <a:gd name="T2" fmla="*/ 66 w 307"/>
                <a:gd name="T3" fmla="*/ 143 h 143"/>
                <a:gd name="T4" fmla="*/ 282 w 307"/>
                <a:gd name="T5" fmla="*/ 35 h 143"/>
                <a:gd name="T6" fmla="*/ 219 w 307"/>
                <a:gd name="T7" fmla="*/ 17 h 143"/>
                <a:gd name="T8" fmla="*/ 0 w 307"/>
                <a:gd name="T9" fmla="*/ 13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143">
                  <a:moveTo>
                    <a:pt x="0" y="134"/>
                  </a:moveTo>
                  <a:lnTo>
                    <a:pt x="66" y="143"/>
                  </a:lnTo>
                  <a:lnTo>
                    <a:pt x="282" y="35"/>
                  </a:lnTo>
                  <a:cubicBezTo>
                    <a:pt x="307" y="14"/>
                    <a:pt x="266" y="0"/>
                    <a:pt x="219" y="17"/>
                  </a:cubicBezTo>
                  <a:lnTo>
                    <a:pt x="0" y="134"/>
                  </a:lnTo>
                  <a:close/>
                </a:path>
              </a:pathLst>
            </a:custGeom>
            <a:gradFill rotWithShape="1">
              <a:gsLst>
                <a:gs pos="0">
                  <a:srgbClr val="1C1C1C">
                    <a:gamma/>
                    <a:shade val="85882"/>
                    <a:invGamma/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ko-KR" altLang="en-US" sz="1400"/>
            </a:p>
          </p:txBody>
        </p:sp>
        <p:sp>
          <p:nvSpPr>
            <p:cNvPr id="23" name="Freeform 8"/>
            <p:cNvSpPr>
              <a:spLocks/>
            </p:cNvSpPr>
            <p:nvPr/>
          </p:nvSpPr>
          <p:spPr bwMode="gray">
            <a:xfrm>
              <a:off x="482" y="2066"/>
              <a:ext cx="224" cy="569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TopRight">
                <a:rot lat="0" lon="900000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  <a:contourClr>
                <a:srgbClr val="FFFFFF"/>
              </a:contour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sy="50000" rotWithShape="0">
                      <a:srgbClr val="1C1C1C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ko-KR" altLang="en-US" sz="1400"/>
            </a:p>
          </p:txBody>
        </p:sp>
        <p:sp>
          <p:nvSpPr>
            <p:cNvPr id="24" name="Freeform 9"/>
            <p:cNvSpPr>
              <a:spLocks/>
            </p:cNvSpPr>
            <p:nvPr/>
          </p:nvSpPr>
          <p:spPr bwMode="gray">
            <a:xfrm>
              <a:off x="698" y="1851"/>
              <a:ext cx="282" cy="716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TopRight">
                <a:rot lat="0" lon="900000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  <a:contourClr>
                <a:srgbClr val="FFFFFF"/>
              </a:contour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sy="50000" rotWithShape="0">
                      <a:srgbClr val="1C1C1C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ko-KR" altLang="en-US" sz="1400"/>
            </a:p>
          </p:txBody>
        </p:sp>
        <p:sp>
          <p:nvSpPr>
            <p:cNvPr id="25" name="Freeform 10"/>
            <p:cNvSpPr>
              <a:spLocks/>
            </p:cNvSpPr>
            <p:nvPr/>
          </p:nvSpPr>
          <p:spPr bwMode="gray">
            <a:xfrm>
              <a:off x="956" y="2078"/>
              <a:ext cx="224" cy="569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scene3d>
              <a:camera prst="legacyPerspectiveTopRight">
                <a:rot lat="0" lon="900000" rev="0"/>
              </a:camera>
              <a:lightRig rig="legacyFlat1" dir="t"/>
            </a:scene3d>
            <a:sp3d extrusionH="36500" prstMaterial="legacyMetal">
              <a:bevelT w="13500" h="13500" prst="angle"/>
              <a:bevelB w="13500" h="13500" prst="angle"/>
              <a:extrusionClr>
                <a:srgbClr val="333333"/>
              </a:extrusionClr>
              <a:contourClr>
                <a:srgbClr val="FFFFFF"/>
              </a:contourClr>
            </a:sp3d>
            <a:extLst>
              <a:ext uri="{91240B29-F687-4F45-9708-019B960494DF}">
                <a14:hiddenLine xmlns:a14="http://schemas.microsoft.com/office/drawing/2010/main" w="9525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sy="50000" rotWithShape="0">
                      <a:srgbClr val="1C1C1C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ko-KR" altLang="en-US" sz="1400"/>
            </a:p>
          </p:txBody>
        </p:sp>
      </p:grpSp>
      <p:cxnSp>
        <p:nvCxnSpPr>
          <p:cNvPr id="26" name="꺾인 연결선 25"/>
          <p:cNvCxnSpPr/>
          <p:nvPr/>
        </p:nvCxnSpPr>
        <p:spPr>
          <a:xfrm rot="5400000" flipH="1" flipV="1">
            <a:off x="4110191" y="4126958"/>
            <a:ext cx="1373584" cy="1"/>
          </a:xfrm>
          <a:prstGeom prst="bentConnector3">
            <a:avLst>
              <a:gd name="adj1" fmla="val 5000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꺾인 연결선 27"/>
          <p:cNvCxnSpPr/>
          <p:nvPr/>
        </p:nvCxnSpPr>
        <p:spPr>
          <a:xfrm rot="16200000" flipV="1">
            <a:off x="1733504" y="4803698"/>
            <a:ext cx="666360" cy="2"/>
          </a:xfrm>
          <a:prstGeom prst="bentConnector3">
            <a:avLst>
              <a:gd name="adj1" fmla="val 50000"/>
            </a:avLst>
          </a:prstGeom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꺾인 연결선 28"/>
          <p:cNvCxnSpPr/>
          <p:nvPr/>
        </p:nvCxnSpPr>
        <p:spPr>
          <a:xfrm rot="5400000" flipH="1" flipV="1">
            <a:off x="6896652" y="2476140"/>
            <a:ext cx="862790" cy="710516"/>
          </a:xfrm>
          <a:prstGeom prst="bentConnector3">
            <a:avLst>
              <a:gd name="adj1" fmla="val 50000"/>
            </a:avLst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그룹 30"/>
          <p:cNvGrpSpPr/>
          <p:nvPr/>
        </p:nvGrpSpPr>
        <p:grpSpPr>
          <a:xfrm>
            <a:off x="7683306" y="2500558"/>
            <a:ext cx="1866439" cy="1745880"/>
            <a:chOff x="6468258" y="2367273"/>
            <a:chExt cx="1380106" cy="1391420"/>
          </a:xfrm>
        </p:grpSpPr>
        <p:pic>
          <p:nvPicPr>
            <p:cNvPr id="32" name="Picture 33" descr="4"/>
            <p:cNvPicPr>
              <a:picLocks noChangeAspect="1" noChangeArrowheads="1"/>
            </p:cNvPicPr>
            <p:nvPr/>
          </p:nvPicPr>
          <p:blipFill>
            <a:blip r:embed="rId6" cstate="print"/>
            <a:stretch>
              <a:fillRect/>
            </a:stretch>
          </p:blipFill>
          <p:spPr bwMode="auto">
            <a:xfrm>
              <a:off x="6468258" y="2367273"/>
              <a:ext cx="1380106" cy="1391420"/>
            </a:xfrm>
            <a:prstGeom prst="rect">
              <a:avLst/>
            </a:prstGeom>
            <a:noFill/>
          </p:spPr>
        </p:pic>
        <p:sp>
          <p:nvSpPr>
            <p:cNvPr id="33" name="타원 32"/>
            <p:cNvSpPr/>
            <p:nvPr/>
          </p:nvSpPr>
          <p:spPr>
            <a:xfrm>
              <a:off x="6483914" y="2498311"/>
              <a:ext cx="1327659" cy="1152204"/>
            </a:xfrm>
            <a:prstGeom prst="ellipse">
              <a:avLst/>
            </a:prstGeom>
            <a:noFill/>
            <a:ln w="25400"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7200000"/>
              </a:lightRig>
            </a:scene3d>
            <a:sp3d prstMaterial="plastic">
              <a:bevelT w="254000"/>
            </a:sp3d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lIns="0" rIns="0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  <a:tabLst>
                  <a:tab pos="0" algn="l"/>
                </a:tabLst>
              </a:pPr>
              <a:endParaRPr lang="en-US" altLang="ko-KR" sz="1050" b="1" dirty="0">
                <a:solidFill>
                  <a:srgbClr val="FF0000"/>
                </a:solidFill>
                <a:latin typeface="HY동녘B" panose="02030600000101010101" pitchFamily="18" charset="-127"/>
                <a:ea typeface="HY동녘B" panose="02030600000101010101" pitchFamily="18" charset="-127"/>
              </a:endParaRPr>
            </a:p>
          </p:txBody>
        </p:sp>
      </p:grpSp>
      <p:pic>
        <p:nvPicPr>
          <p:cNvPr id="34" name="그림 3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4284" y="3256442"/>
            <a:ext cx="896050" cy="940157"/>
          </a:xfrm>
          <a:prstGeom prst="rect">
            <a:avLst/>
          </a:prstGeom>
        </p:spPr>
      </p:pic>
      <p:pic>
        <p:nvPicPr>
          <p:cNvPr id="35" name="그림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54" y="4719600"/>
            <a:ext cx="930316" cy="865909"/>
          </a:xfrm>
          <a:prstGeom prst="rect">
            <a:avLst/>
          </a:prstGeom>
        </p:spPr>
      </p:pic>
      <p:sp>
        <p:nvSpPr>
          <p:cNvPr id="36" name="모서리가 둥근 직사각형 35"/>
          <p:cNvSpPr/>
          <p:nvPr/>
        </p:nvSpPr>
        <p:spPr>
          <a:xfrm>
            <a:off x="376455" y="2522496"/>
            <a:ext cx="2918514" cy="1948023"/>
          </a:xfrm>
          <a:prstGeom prst="roundRect">
            <a:avLst>
              <a:gd name="adj" fmla="val 8483"/>
            </a:avLst>
          </a:prstGeom>
          <a:ln w="190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36000" rIns="360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0650" fontAlgn="auto">
              <a:lnSpc>
                <a:spcPts val="1400"/>
              </a:lnSpc>
              <a:spcBef>
                <a:spcPct val="50000"/>
              </a:spcBef>
              <a:spcAft>
                <a:spcPts val="0"/>
              </a:spcAft>
              <a:buClr>
                <a:srgbClr val="1C1C1C"/>
              </a:buClr>
              <a:buFont typeface="Arial" charset="0"/>
              <a:buChar char="•"/>
              <a:defRPr/>
            </a:pPr>
            <a:r>
              <a:rPr kumimoji="0" lang="en-US" altLang="ko-KR" sz="1100" dirty="0" smtClean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 IP </a:t>
            </a:r>
            <a:r>
              <a:rPr kumimoji="0" lang="ko-KR" altLang="en-US" sz="1100" dirty="0" smtClean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메인보드</a:t>
            </a:r>
            <a:r>
              <a:rPr kumimoji="0" lang="en-US" altLang="ko-KR" sz="1100" dirty="0" smtClean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(38X38size, IMX323 + Hi3516CV300) </a:t>
            </a:r>
            <a:r>
              <a:rPr lang="ko-KR" altLang="en-US" sz="1100" dirty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에</a:t>
            </a:r>
            <a:r>
              <a:rPr kumimoji="0" lang="ko-KR" altLang="en-US" sz="1100" dirty="0" smtClean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 </a:t>
            </a:r>
            <a:r>
              <a:rPr lang="en-US" altLang="ko-KR" sz="1100" dirty="0" smtClean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KEV7 </a:t>
            </a:r>
            <a:r>
              <a:rPr lang="ko-KR" altLang="en-US" sz="1100" dirty="0" smtClean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하드웨어 </a:t>
            </a:r>
            <a:r>
              <a:rPr lang="ko-KR" altLang="en-US" sz="1100" dirty="0" err="1" smtClean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암호칩을</a:t>
            </a:r>
            <a:r>
              <a:rPr lang="ko-KR" altLang="en-US" sz="1100" dirty="0" smtClean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 </a:t>
            </a:r>
            <a:r>
              <a:rPr lang="en-US" altLang="ko-KR" sz="1100" dirty="0" smtClean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SPI</a:t>
            </a:r>
            <a:r>
              <a:rPr lang="ko-KR" altLang="en-US" sz="1100" dirty="0" smtClean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 통신을 이용해서 탑재 </a:t>
            </a:r>
            <a:endParaRPr lang="en-US" altLang="ko-KR" sz="1100" dirty="0" smtClean="0">
              <a:solidFill>
                <a:srgbClr val="FF0000"/>
              </a:solidFill>
              <a:latin typeface="Calibri" pitchFamily="34" charset="0"/>
              <a:ea typeface="굴림" pitchFamily="50" charset="-127"/>
              <a:cs typeface="Calibri" pitchFamily="34" charset="0"/>
            </a:endParaRPr>
          </a:p>
          <a:p>
            <a:pPr marL="120650" fontAlgn="auto">
              <a:lnSpc>
                <a:spcPts val="1200"/>
              </a:lnSpc>
              <a:spcBef>
                <a:spcPct val="50000"/>
              </a:spcBef>
              <a:spcAft>
                <a:spcPts val="0"/>
              </a:spcAft>
              <a:buClr>
                <a:srgbClr val="1C1C1C"/>
              </a:buClr>
              <a:buFont typeface="Arial" charset="0"/>
              <a:buChar char="•"/>
              <a:defRPr/>
            </a:pPr>
            <a:r>
              <a:rPr lang="en-US" altLang="ko-KR" sz="1100" dirty="0" smtClean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 2MP </a:t>
            </a:r>
            <a:r>
              <a:rPr lang="ko-KR" altLang="en-US" sz="1100" dirty="0" smtClean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하드웨어 암호화 네트워크      </a:t>
            </a:r>
            <a:r>
              <a:rPr lang="en-US" altLang="ko-KR" sz="1100" dirty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 </a:t>
            </a:r>
            <a:r>
              <a:rPr lang="en-US" altLang="ko-KR" sz="1100" dirty="0" smtClean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      </a:t>
            </a:r>
          </a:p>
          <a:p>
            <a:pPr marL="120650" fontAlgn="auto">
              <a:lnSpc>
                <a:spcPts val="1200"/>
              </a:lnSpc>
              <a:spcBef>
                <a:spcPct val="50000"/>
              </a:spcBef>
              <a:spcAft>
                <a:spcPts val="0"/>
              </a:spcAft>
              <a:buClr>
                <a:srgbClr val="1C1C1C"/>
              </a:buClr>
              <a:defRPr/>
            </a:pPr>
            <a:r>
              <a:rPr lang="en-US" altLang="ko-KR" sz="1100" dirty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 </a:t>
            </a:r>
            <a:r>
              <a:rPr lang="en-US" altLang="ko-KR" sz="1100" dirty="0" smtClean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   </a:t>
            </a:r>
            <a:r>
              <a:rPr lang="ko-KR" altLang="en-US" sz="1100" dirty="0" err="1" smtClean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카메라및</a:t>
            </a:r>
            <a:r>
              <a:rPr lang="ko-KR" altLang="en-US" sz="1100" dirty="0" smtClean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 </a:t>
            </a:r>
            <a:r>
              <a:rPr lang="en-US" altLang="ko-KR" sz="1100" dirty="0" smtClean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NVR</a:t>
            </a:r>
          </a:p>
          <a:p>
            <a:pPr marL="292100" indent="-171450" fontAlgn="auto">
              <a:lnSpc>
                <a:spcPts val="1200"/>
              </a:lnSpc>
              <a:spcBef>
                <a:spcPct val="50000"/>
              </a:spcBef>
              <a:spcAft>
                <a:spcPts val="0"/>
              </a:spcAft>
              <a:buClr>
                <a:srgbClr val="1C1C1C"/>
              </a:buClr>
              <a:buFont typeface="Symbol"/>
              <a:buChar char="Þ"/>
              <a:defRPr/>
            </a:pPr>
            <a:r>
              <a:rPr lang="en-US" altLang="ko-KR" sz="1100" dirty="0" smtClean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 </a:t>
            </a:r>
            <a:r>
              <a:rPr lang="ko-KR" altLang="en-US" sz="1100" dirty="0" smtClean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실</a:t>
            </a:r>
            <a:r>
              <a:rPr lang="en-US" altLang="ko-KR" sz="1100" dirty="0" smtClean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/</a:t>
            </a:r>
            <a:r>
              <a:rPr lang="ko-KR" altLang="en-US" sz="1100" dirty="0" err="1" smtClean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내외형</a:t>
            </a:r>
            <a:r>
              <a:rPr lang="ko-KR" altLang="en-US" sz="1100" dirty="0" smtClean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  </a:t>
            </a:r>
            <a:r>
              <a:rPr lang="en-US" altLang="ko-KR" sz="1100" dirty="0" smtClean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IR </a:t>
            </a:r>
            <a:r>
              <a:rPr lang="ko-KR" altLang="en-US" sz="1100" dirty="0" err="1" smtClean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불렛타입</a:t>
            </a:r>
            <a:r>
              <a:rPr lang="en-US" altLang="ko-KR" sz="1100" dirty="0" smtClean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 /  </a:t>
            </a:r>
          </a:p>
          <a:p>
            <a:pPr marL="120650" fontAlgn="auto">
              <a:lnSpc>
                <a:spcPts val="1200"/>
              </a:lnSpc>
              <a:spcBef>
                <a:spcPct val="50000"/>
              </a:spcBef>
              <a:spcAft>
                <a:spcPts val="0"/>
              </a:spcAft>
              <a:buClr>
                <a:srgbClr val="1C1C1C"/>
              </a:buClr>
              <a:defRPr/>
            </a:pPr>
            <a:r>
              <a:rPr lang="en-US" altLang="ko-KR" sz="1100" dirty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 </a:t>
            </a:r>
            <a:r>
              <a:rPr lang="en-US" altLang="ko-KR" sz="1100" dirty="0" smtClean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      IR  </a:t>
            </a:r>
            <a:r>
              <a:rPr lang="ko-KR" altLang="en-US" sz="1100" dirty="0" smtClean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돔 타입 카메라</a:t>
            </a:r>
            <a:endParaRPr lang="en-US" altLang="ko-KR" sz="1100" dirty="0" smtClean="0">
              <a:solidFill>
                <a:srgbClr val="FF0000"/>
              </a:solidFill>
              <a:latin typeface="Calibri" pitchFamily="34" charset="0"/>
              <a:ea typeface="굴림" pitchFamily="50" charset="-127"/>
              <a:cs typeface="Calibri" pitchFamily="34" charset="0"/>
            </a:endParaRPr>
          </a:p>
          <a:p>
            <a:pPr marL="292100" indent="-171450" fontAlgn="auto">
              <a:lnSpc>
                <a:spcPts val="1200"/>
              </a:lnSpc>
              <a:spcBef>
                <a:spcPct val="50000"/>
              </a:spcBef>
              <a:spcAft>
                <a:spcPts val="0"/>
              </a:spcAft>
              <a:buClr>
                <a:srgbClr val="1C1C1C"/>
              </a:buClr>
              <a:buFont typeface="Symbol"/>
              <a:buChar char="Þ"/>
              <a:defRPr/>
            </a:pPr>
            <a:r>
              <a:rPr lang="ko-KR" altLang="en-US" sz="1100" dirty="0" smtClean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스탠드 얼론 </a:t>
            </a:r>
            <a:r>
              <a:rPr lang="en-US" altLang="ko-KR" sz="1100" dirty="0" smtClean="0">
                <a:solidFill>
                  <a:srgbClr val="FF0000"/>
                </a:solidFill>
                <a:latin typeface="Calibri" pitchFamily="34" charset="0"/>
                <a:ea typeface="굴림" pitchFamily="50" charset="-127"/>
                <a:cs typeface="Calibri" pitchFamily="34" charset="0"/>
              </a:rPr>
              <a:t>NVR </a:t>
            </a:r>
          </a:p>
        </p:txBody>
      </p:sp>
      <p:grpSp>
        <p:nvGrpSpPr>
          <p:cNvPr id="38" name="Group 24"/>
          <p:cNvGrpSpPr>
            <a:grpSpLocks/>
          </p:cNvGrpSpPr>
          <p:nvPr/>
        </p:nvGrpSpPr>
        <p:grpSpPr bwMode="auto">
          <a:xfrm>
            <a:off x="3640516" y="5033336"/>
            <a:ext cx="1707547" cy="400110"/>
            <a:chOff x="406" y="980"/>
            <a:chExt cx="2330" cy="294"/>
          </a:xfrm>
        </p:grpSpPr>
        <p:sp>
          <p:nvSpPr>
            <p:cNvPr id="39" name="AutoShape 25"/>
            <p:cNvSpPr>
              <a:spLocks noChangeArrowheads="1"/>
            </p:cNvSpPr>
            <p:nvPr/>
          </p:nvSpPr>
          <p:spPr bwMode="gray">
            <a:xfrm>
              <a:off x="406" y="980"/>
              <a:ext cx="2330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68A1C"/>
                </a:gs>
                <a:gs pos="50000">
                  <a:srgbClr val="B68A1C">
                    <a:gamma/>
                    <a:tint val="72941"/>
                    <a:invGamma/>
                  </a:srgbClr>
                </a:gs>
                <a:gs pos="100000">
                  <a:srgbClr val="B68A1C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rgbClr val="080808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rgbClr val="3289A8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 sz="1400"/>
            </a:p>
          </p:txBody>
        </p:sp>
        <p:sp>
          <p:nvSpPr>
            <p:cNvPr id="40" name="AutoShape 26"/>
            <p:cNvSpPr>
              <a:spLocks noChangeArrowheads="1"/>
            </p:cNvSpPr>
            <p:nvPr/>
          </p:nvSpPr>
          <p:spPr bwMode="gray">
            <a:xfrm flipH="1">
              <a:off x="2620" y="1005"/>
              <a:ext cx="104" cy="246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sz="1400"/>
            </a:p>
          </p:txBody>
        </p:sp>
        <p:sp>
          <p:nvSpPr>
            <p:cNvPr id="41" name="AutoShape 27"/>
            <p:cNvSpPr>
              <a:spLocks noChangeArrowheads="1"/>
            </p:cNvSpPr>
            <p:nvPr/>
          </p:nvSpPr>
          <p:spPr bwMode="gray">
            <a:xfrm>
              <a:off x="420" y="1006"/>
              <a:ext cx="104" cy="242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sz="1400"/>
            </a:p>
          </p:txBody>
        </p:sp>
      </p:grpSp>
      <p:grpSp>
        <p:nvGrpSpPr>
          <p:cNvPr id="42" name="Group 24"/>
          <p:cNvGrpSpPr>
            <a:grpSpLocks/>
          </p:cNvGrpSpPr>
          <p:nvPr/>
        </p:nvGrpSpPr>
        <p:grpSpPr bwMode="auto">
          <a:xfrm>
            <a:off x="5889104" y="4170390"/>
            <a:ext cx="1707547" cy="400110"/>
            <a:chOff x="406" y="980"/>
            <a:chExt cx="2330" cy="294"/>
          </a:xfrm>
        </p:grpSpPr>
        <p:sp>
          <p:nvSpPr>
            <p:cNvPr id="43" name="AutoShape 25"/>
            <p:cNvSpPr>
              <a:spLocks noChangeArrowheads="1"/>
            </p:cNvSpPr>
            <p:nvPr/>
          </p:nvSpPr>
          <p:spPr bwMode="gray">
            <a:xfrm>
              <a:off x="406" y="980"/>
              <a:ext cx="2330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68A1C"/>
                </a:gs>
                <a:gs pos="50000">
                  <a:srgbClr val="B68A1C">
                    <a:gamma/>
                    <a:tint val="72941"/>
                    <a:invGamma/>
                  </a:srgbClr>
                </a:gs>
                <a:gs pos="100000">
                  <a:srgbClr val="B68A1C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rgbClr val="080808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rgbClr val="3289A8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 sz="1400"/>
            </a:p>
          </p:txBody>
        </p:sp>
        <p:sp>
          <p:nvSpPr>
            <p:cNvPr id="44" name="AutoShape 26"/>
            <p:cNvSpPr>
              <a:spLocks noChangeArrowheads="1"/>
            </p:cNvSpPr>
            <p:nvPr/>
          </p:nvSpPr>
          <p:spPr bwMode="gray">
            <a:xfrm flipH="1">
              <a:off x="2620" y="1005"/>
              <a:ext cx="104" cy="246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sz="1400"/>
            </a:p>
          </p:txBody>
        </p:sp>
        <p:sp>
          <p:nvSpPr>
            <p:cNvPr id="45" name="AutoShape 27"/>
            <p:cNvSpPr>
              <a:spLocks noChangeArrowheads="1"/>
            </p:cNvSpPr>
            <p:nvPr/>
          </p:nvSpPr>
          <p:spPr bwMode="gray">
            <a:xfrm>
              <a:off x="420" y="1006"/>
              <a:ext cx="104" cy="242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sz="1400"/>
            </a:p>
          </p:txBody>
        </p:sp>
      </p:grpSp>
      <p:grpSp>
        <p:nvGrpSpPr>
          <p:cNvPr id="46" name="Group 24"/>
          <p:cNvGrpSpPr>
            <a:grpSpLocks/>
          </p:cNvGrpSpPr>
          <p:nvPr/>
        </p:nvGrpSpPr>
        <p:grpSpPr bwMode="auto">
          <a:xfrm>
            <a:off x="1392323" y="5901855"/>
            <a:ext cx="1707547" cy="400110"/>
            <a:chOff x="406" y="980"/>
            <a:chExt cx="2330" cy="294"/>
          </a:xfrm>
        </p:grpSpPr>
        <p:sp>
          <p:nvSpPr>
            <p:cNvPr id="47" name="AutoShape 25"/>
            <p:cNvSpPr>
              <a:spLocks noChangeArrowheads="1"/>
            </p:cNvSpPr>
            <p:nvPr/>
          </p:nvSpPr>
          <p:spPr bwMode="gray">
            <a:xfrm>
              <a:off x="406" y="980"/>
              <a:ext cx="2330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68A1C"/>
                </a:gs>
                <a:gs pos="50000">
                  <a:srgbClr val="B68A1C">
                    <a:gamma/>
                    <a:tint val="72941"/>
                    <a:invGamma/>
                  </a:srgbClr>
                </a:gs>
                <a:gs pos="100000">
                  <a:srgbClr val="B68A1C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rgbClr val="080808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rgbClr val="3289A8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 sz="1400"/>
            </a:p>
          </p:txBody>
        </p:sp>
        <p:sp>
          <p:nvSpPr>
            <p:cNvPr id="48" name="AutoShape 26"/>
            <p:cNvSpPr>
              <a:spLocks noChangeArrowheads="1"/>
            </p:cNvSpPr>
            <p:nvPr/>
          </p:nvSpPr>
          <p:spPr bwMode="gray">
            <a:xfrm flipH="1">
              <a:off x="2620" y="1005"/>
              <a:ext cx="104" cy="246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sz="1400"/>
            </a:p>
          </p:txBody>
        </p:sp>
        <p:sp>
          <p:nvSpPr>
            <p:cNvPr id="49" name="AutoShape 27"/>
            <p:cNvSpPr>
              <a:spLocks noChangeArrowheads="1"/>
            </p:cNvSpPr>
            <p:nvPr/>
          </p:nvSpPr>
          <p:spPr bwMode="gray">
            <a:xfrm>
              <a:off x="420" y="1006"/>
              <a:ext cx="104" cy="242"/>
            </a:xfrm>
            <a:prstGeom prst="moon">
              <a:avLst>
                <a:gd name="adj" fmla="val 22032"/>
              </a:avLst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  <a:alpha val="0"/>
                  </a:srgbClr>
                </a:gs>
                <a:gs pos="50000">
                  <a:srgbClr val="FFFFFF">
                    <a:alpha val="84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sz="1400"/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1442610" y="5901855"/>
            <a:ext cx="1518364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altLang="ko-KR" sz="2000" dirty="0" smtClean="0">
                <a:latin typeface="HY울릉도M"/>
                <a:ea typeface="HY울릉도M"/>
              </a:rPr>
              <a:t>Year 2018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960401" y="4170390"/>
            <a:ext cx="1518364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/>
            <a:r>
              <a:rPr lang="en-US" altLang="ko-KR" sz="2000" dirty="0" smtClean="0">
                <a:latin typeface="HY울릉도M"/>
                <a:ea typeface="HY울릉도M"/>
              </a:rPr>
              <a:t>Year 2020</a:t>
            </a:r>
            <a:endParaRPr lang="ko-KR" altLang="en-US" sz="2000" dirty="0">
              <a:latin typeface="HY울릉도M"/>
              <a:ea typeface="HY울릉도M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3392827" y="5024952"/>
            <a:ext cx="199540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US" altLang="ko-KR" sz="2000" dirty="0" smtClean="0">
                <a:latin typeface="HY울릉도M"/>
                <a:ea typeface="HY울릉도M"/>
              </a:rPr>
              <a:t>   Year 2019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7952709" y="3019600"/>
            <a:ext cx="130814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100" b="1" dirty="0" smtClean="0">
                <a:solidFill>
                  <a:srgbClr val="0000FF"/>
                </a:solidFill>
                <a:latin typeface="Calibri" pitchFamily="34" charset="0"/>
                <a:cs typeface="Calibri" pitchFamily="34" charset="0"/>
              </a:rPr>
              <a:t>보안 영상보안 솔루션에 적용된 세계 최초의 하드웨어 암호기술</a:t>
            </a:r>
            <a:endParaRPr lang="en-US" altLang="ko-KR" sz="1100" b="1" dirty="0" smtClean="0">
              <a:solidFill>
                <a:srgbClr val="0000FF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5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2156" y="126086"/>
            <a:ext cx="2703513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2" name="모서리가 둥근 직사각형 51"/>
          <p:cNvSpPr/>
          <p:nvPr/>
        </p:nvSpPr>
        <p:spPr>
          <a:xfrm>
            <a:off x="3505097" y="1412777"/>
            <a:ext cx="2774051" cy="2016224"/>
          </a:xfrm>
          <a:prstGeom prst="roundRect">
            <a:avLst>
              <a:gd name="adj" fmla="val 8483"/>
            </a:avLst>
          </a:prstGeom>
          <a:ln w="190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36000" rIns="360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0650" fontAlgn="auto">
              <a:lnSpc>
                <a:spcPts val="1400"/>
              </a:lnSpc>
              <a:spcBef>
                <a:spcPct val="50000"/>
              </a:spcBef>
              <a:spcAft>
                <a:spcPts val="0"/>
              </a:spcAft>
              <a:buClr>
                <a:srgbClr val="1C1C1C"/>
              </a:buClr>
              <a:buFont typeface="Arial" charset="0"/>
              <a:buChar char="•"/>
              <a:defRPr/>
            </a:pPr>
            <a:r>
              <a:rPr lang="en-US" altLang="ko-KR" sz="10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IP </a:t>
            </a:r>
            <a:r>
              <a:rPr lang="ko-KR" altLang="en-US" sz="10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메인 보드</a:t>
            </a:r>
            <a:r>
              <a:rPr lang="en-US" altLang="ko-KR" sz="10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 (IMX327/385/123/250/264 + Hi3516DV100</a:t>
            </a:r>
            <a:r>
              <a:rPr lang="en-US" altLang="ko-KR" sz="1000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) </a:t>
            </a:r>
            <a:r>
              <a:rPr lang="ko-KR" altLang="en-US" sz="10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에 </a:t>
            </a:r>
            <a:r>
              <a:rPr lang="en-US" altLang="ko-KR" sz="10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KEV7 </a:t>
            </a:r>
            <a:r>
              <a:rPr lang="ko-KR" altLang="en-US" sz="10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하드웨어 </a:t>
            </a:r>
            <a:r>
              <a:rPr lang="ko-KR" altLang="en-US" sz="1000" dirty="0" err="1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암호칩을</a:t>
            </a:r>
            <a:r>
              <a:rPr lang="ko-KR" altLang="en-US" sz="10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altLang="ko-KR" sz="10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SPI</a:t>
            </a:r>
            <a:r>
              <a:rPr lang="ko-KR" altLang="en-US" sz="10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와 </a:t>
            </a:r>
            <a:r>
              <a:rPr lang="en-US" altLang="ko-KR" sz="10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Ethernet </a:t>
            </a:r>
            <a:r>
              <a:rPr lang="ko-KR" altLang="en-US" sz="10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통신을 이용해서 탑재</a:t>
            </a:r>
            <a:endParaRPr lang="en-US" altLang="ko-KR" sz="10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  <a:p>
            <a:pPr marL="292100" indent="-171450" fontAlgn="auto">
              <a:lnSpc>
                <a:spcPts val="1200"/>
              </a:lnSpc>
              <a:spcBef>
                <a:spcPct val="50000"/>
              </a:spcBef>
              <a:spcAft>
                <a:spcPts val="0"/>
              </a:spcAft>
              <a:buClr>
                <a:srgbClr val="1C1C1C"/>
              </a:buClr>
              <a:buFont typeface="Symbol"/>
              <a:buChar char="Þ"/>
              <a:defRPr/>
            </a:pPr>
            <a:r>
              <a:rPr lang="en-US" altLang="ko-KR" sz="11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2/3/5MP </a:t>
            </a:r>
            <a:r>
              <a:rPr lang="ko-KR" altLang="en-US" sz="11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하드웨어 암호보안 </a:t>
            </a:r>
            <a:r>
              <a:rPr lang="ko-KR" altLang="en-US" sz="1100" dirty="0" err="1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카메라및</a:t>
            </a:r>
            <a:r>
              <a:rPr lang="ko-KR" altLang="en-US" sz="11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altLang="ko-KR" sz="11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NVR</a:t>
            </a:r>
          </a:p>
          <a:p>
            <a:pPr marL="292100" indent="-171450" fontAlgn="auto">
              <a:lnSpc>
                <a:spcPts val="1200"/>
              </a:lnSpc>
              <a:spcBef>
                <a:spcPct val="50000"/>
              </a:spcBef>
              <a:spcAft>
                <a:spcPts val="0"/>
              </a:spcAft>
              <a:buClr>
                <a:srgbClr val="1C1C1C"/>
              </a:buClr>
              <a:buFont typeface="Symbol"/>
              <a:buChar char="Þ"/>
              <a:defRPr/>
            </a:pPr>
            <a:r>
              <a:rPr lang="en-US" altLang="ko-KR" sz="11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PTZ </a:t>
            </a:r>
            <a:r>
              <a:rPr lang="ko-KR" altLang="en-US" sz="11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카메라</a:t>
            </a:r>
            <a:r>
              <a:rPr lang="en-US" altLang="ko-KR" sz="11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 / PC based NVR</a:t>
            </a:r>
          </a:p>
          <a:p>
            <a:pPr marL="292100" indent="-171450" fontAlgn="auto">
              <a:lnSpc>
                <a:spcPts val="1200"/>
              </a:lnSpc>
              <a:spcBef>
                <a:spcPct val="50000"/>
              </a:spcBef>
              <a:spcAft>
                <a:spcPts val="0"/>
              </a:spcAft>
              <a:buClr>
                <a:srgbClr val="1C1C1C"/>
              </a:buClr>
              <a:buFont typeface="Symbol"/>
              <a:buChar char="Þ"/>
              <a:defRPr/>
            </a:pPr>
            <a:r>
              <a:rPr lang="en-US" altLang="ko-KR" sz="11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 Deep learning  AI </a:t>
            </a:r>
            <a:r>
              <a:rPr lang="ko-KR" altLang="en-US" sz="11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탑재</a:t>
            </a:r>
            <a:endParaRPr lang="en-US" altLang="ko-KR" sz="11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  <a:p>
            <a:pPr marL="120650" fontAlgn="auto">
              <a:lnSpc>
                <a:spcPts val="1200"/>
              </a:lnSpc>
              <a:spcBef>
                <a:spcPct val="50000"/>
              </a:spcBef>
              <a:spcAft>
                <a:spcPts val="0"/>
              </a:spcAft>
              <a:buClr>
                <a:srgbClr val="1C1C1C"/>
              </a:buClr>
              <a:defRPr/>
            </a:pPr>
            <a:r>
              <a:rPr kumimoji="0" lang="en-US" altLang="ko-KR" sz="1100" dirty="0" smtClean="0">
                <a:solidFill>
                  <a:srgbClr val="0066FF"/>
                </a:solidFill>
                <a:latin typeface="Calibri" pitchFamily="34" charset="0"/>
                <a:cs typeface="Calibri" pitchFamily="34" charset="0"/>
              </a:rPr>
              <a:t>=&gt;  </a:t>
            </a:r>
            <a:r>
              <a:rPr lang="en-US" altLang="ko-KR" sz="1100" dirty="0" smtClean="0">
                <a:solidFill>
                  <a:srgbClr val="0066FF"/>
                </a:solidFill>
                <a:latin typeface="Calibri" pitchFamily="34" charset="0"/>
                <a:cs typeface="Calibri" pitchFamily="34" charset="0"/>
              </a:rPr>
              <a:t>Ethernet </a:t>
            </a:r>
            <a:r>
              <a:rPr lang="ko-KR" altLang="en-US" sz="1100" dirty="0" smtClean="0">
                <a:solidFill>
                  <a:srgbClr val="0066FF"/>
                </a:solidFill>
                <a:latin typeface="Calibri" pitchFamily="34" charset="0"/>
                <a:cs typeface="Calibri" pitchFamily="34" charset="0"/>
              </a:rPr>
              <a:t>통신</a:t>
            </a:r>
            <a:r>
              <a:rPr kumimoji="0" lang="en-US" altLang="ko-KR" sz="1100" dirty="0" smtClean="0">
                <a:solidFill>
                  <a:srgbClr val="0066FF"/>
                </a:solidFill>
                <a:latin typeface="Calibri" pitchFamily="34" charset="0"/>
                <a:cs typeface="Calibri" pitchFamily="34" charset="0"/>
              </a:rPr>
              <a:t> – </a:t>
            </a:r>
            <a:r>
              <a:rPr kumimoji="0" lang="ko-KR" altLang="en-US" sz="1100" dirty="0" smtClean="0">
                <a:solidFill>
                  <a:srgbClr val="0066FF"/>
                </a:solidFill>
                <a:latin typeface="Calibri" pitchFamily="34" charset="0"/>
                <a:cs typeface="Calibri" pitchFamily="34" charset="0"/>
              </a:rPr>
              <a:t>어떤 </a:t>
            </a:r>
            <a:r>
              <a:rPr kumimoji="0" lang="en-US" altLang="ko-KR" sz="1100" dirty="0" smtClean="0">
                <a:solidFill>
                  <a:srgbClr val="0066FF"/>
                </a:solidFill>
                <a:latin typeface="Calibri" pitchFamily="34" charset="0"/>
                <a:cs typeface="Calibri" pitchFamily="34" charset="0"/>
              </a:rPr>
              <a:t>IP </a:t>
            </a:r>
            <a:r>
              <a:rPr kumimoji="0" lang="ko-KR" altLang="en-US" sz="1100" dirty="0" smtClean="0">
                <a:solidFill>
                  <a:srgbClr val="0066FF"/>
                </a:solidFill>
                <a:latin typeface="Calibri" pitchFamily="34" charset="0"/>
                <a:cs typeface="Calibri" pitchFamily="34" charset="0"/>
              </a:rPr>
              <a:t>메인보드에도 </a:t>
            </a:r>
            <a:r>
              <a:rPr kumimoji="0" lang="ko-KR" altLang="en-US" sz="1100" dirty="0" err="1" smtClean="0">
                <a:solidFill>
                  <a:srgbClr val="0066FF"/>
                </a:solidFill>
                <a:latin typeface="Calibri" pitchFamily="34" charset="0"/>
                <a:cs typeface="Calibri" pitchFamily="34" charset="0"/>
              </a:rPr>
              <a:t>데크의</a:t>
            </a:r>
            <a:r>
              <a:rPr kumimoji="0" lang="ko-KR" altLang="en-US" sz="1100" dirty="0" smtClean="0">
                <a:solidFill>
                  <a:srgbClr val="0066FF"/>
                </a:solidFill>
                <a:latin typeface="Calibri" pitchFamily="34" charset="0"/>
                <a:cs typeface="Calibri" pitchFamily="34" charset="0"/>
              </a:rPr>
              <a:t> 하드웨어</a:t>
            </a:r>
            <a:r>
              <a:rPr kumimoji="0" lang="en-US" altLang="ko-KR" sz="1100" dirty="0" smtClean="0">
                <a:solidFill>
                  <a:srgbClr val="0066FF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kumimoji="0" lang="ko-KR" altLang="en-US" sz="1100" dirty="0" err="1" smtClean="0">
                <a:solidFill>
                  <a:srgbClr val="0066FF"/>
                </a:solidFill>
                <a:latin typeface="Calibri" pitchFamily="34" charset="0"/>
                <a:cs typeface="Calibri" pitchFamily="34" charset="0"/>
              </a:rPr>
              <a:t>암호칩</a:t>
            </a:r>
            <a:r>
              <a:rPr kumimoji="0" lang="ko-KR" altLang="en-US" sz="1100" dirty="0" smtClean="0">
                <a:solidFill>
                  <a:srgbClr val="0066FF"/>
                </a:solidFill>
                <a:latin typeface="Calibri" pitchFamily="34" charset="0"/>
                <a:cs typeface="Calibri" pitchFamily="34" charset="0"/>
              </a:rPr>
              <a:t> 탑재 가능하게 함</a:t>
            </a:r>
            <a:endParaRPr kumimoji="0" lang="en-US" altLang="ko-KR" sz="1100" dirty="0" smtClean="0">
              <a:solidFill>
                <a:srgbClr val="0066FF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3" name="모서리가 둥근 직사각형 52"/>
          <p:cNvSpPr/>
          <p:nvPr/>
        </p:nvSpPr>
        <p:spPr>
          <a:xfrm>
            <a:off x="6525317" y="755988"/>
            <a:ext cx="2699435" cy="1647588"/>
          </a:xfrm>
          <a:prstGeom prst="roundRect">
            <a:avLst>
              <a:gd name="adj" fmla="val 8483"/>
            </a:avLst>
          </a:prstGeom>
          <a:ln w="190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36000" rIns="3600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0650" fontAlgn="auto">
              <a:lnSpc>
                <a:spcPts val="1500"/>
              </a:lnSpc>
              <a:spcBef>
                <a:spcPct val="50000"/>
              </a:spcBef>
              <a:spcAft>
                <a:spcPts val="0"/>
              </a:spcAft>
              <a:buClr>
                <a:srgbClr val="1C1C1C"/>
              </a:buClr>
              <a:buFont typeface="Arial" charset="0"/>
              <a:buChar char="•"/>
              <a:defRPr/>
            </a:pPr>
            <a:r>
              <a:rPr lang="en-US" altLang="ko-KR" sz="11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IP </a:t>
            </a:r>
            <a:r>
              <a:rPr lang="ko-KR" altLang="en-US" sz="11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메인 보드</a:t>
            </a:r>
            <a:r>
              <a:rPr lang="en-US" altLang="ko-KR" sz="11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(38X38size</a:t>
            </a:r>
            <a:r>
              <a:rPr lang="en-US" altLang="ko-KR" sz="1100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, </a:t>
            </a:r>
            <a:r>
              <a:rPr lang="en-US" altLang="ko-KR" sz="11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IMX219/179 </a:t>
            </a:r>
            <a:r>
              <a:rPr lang="en-US" altLang="ko-KR" sz="1100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+ </a:t>
            </a:r>
            <a:r>
              <a:rPr lang="en-US" altLang="ko-KR" sz="11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Hi3516DV100)</a:t>
            </a:r>
            <a:r>
              <a:rPr lang="ko-KR" altLang="en-US" sz="11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에 </a:t>
            </a:r>
            <a:r>
              <a:rPr lang="en-US" altLang="ko-KR" sz="11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altLang="ko-KR" sz="1100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KEV7 </a:t>
            </a:r>
            <a:r>
              <a:rPr lang="ko-KR" altLang="en-US" sz="11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하드웨어 </a:t>
            </a:r>
            <a:r>
              <a:rPr lang="ko-KR" altLang="en-US" sz="1100" dirty="0" err="1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암호칩을</a:t>
            </a:r>
            <a:r>
              <a:rPr lang="ko-KR" altLang="en-US" sz="11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altLang="ko-KR" sz="1100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SPI</a:t>
            </a:r>
            <a:r>
              <a:rPr lang="ko-KR" altLang="en-US" sz="1100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와 </a:t>
            </a:r>
            <a:r>
              <a:rPr lang="en-US" altLang="ko-KR" sz="11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Ethernet </a:t>
            </a:r>
            <a:r>
              <a:rPr lang="ko-KR" altLang="en-US" sz="1100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통신을 이용해서 탑재</a:t>
            </a:r>
            <a:endParaRPr lang="en-US" altLang="ko-KR" sz="11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  <a:p>
            <a:pPr marL="292100" indent="-171450" fontAlgn="auto">
              <a:lnSpc>
                <a:spcPts val="1200"/>
              </a:lnSpc>
              <a:spcBef>
                <a:spcPct val="50000"/>
              </a:spcBef>
              <a:spcAft>
                <a:spcPts val="0"/>
              </a:spcAft>
              <a:buClr>
                <a:srgbClr val="1C1C1C"/>
              </a:buClr>
              <a:buFont typeface="Symbol"/>
              <a:buChar char="Þ"/>
              <a:defRPr/>
            </a:pPr>
            <a:r>
              <a:rPr lang="en-US" altLang="ko-KR" sz="11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2/3/5/8MP </a:t>
            </a:r>
            <a:r>
              <a:rPr lang="ko-KR" altLang="en-US" sz="1100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하드웨어 암호보안 </a:t>
            </a:r>
            <a:r>
              <a:rPr lang="ko-KR" altLang="en-US" sz="11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   </a:t>
            </a:r>
            <a:r>
              <a:rPr lang="ko-KR" altLang="en-US" sz="1100" dirty="0" err="1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카메라및</a:t>
            </a:r>
            <a:r>
              <a:rPr lang="ko-KR" altLang="en-US" sz="11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altLang="ko-KR" sz="11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NVR</a:t>
            </a:r>
          </a:p>
          <a:p>
            <a:pPr marL="292100" indent="-171450" fontAlgn="auto">
              <a:lnSpc>
                <a:spcPts val="1200"/>
              </a:lnSpc>
              <a:spcBef>
                <a:spcPct val="50000"/>
              </a:spcBef>
              <a:spcAft>
                <a:spcPts val="0"/>
              </a:spcAft>
              <a:buClr>
                <a:srgbClr val="1C1C1C"/>
              </a:buClr>
              <a:buFont typeface="Symbol"/>
              <a:buChar char="Þ"/>
              <a:defRPr/>
            </a:pPr>
            <a:r>
              <a:rPr lang="en-US" altLang="ko-KR" sz="1100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altLang="ko-KR" sz="11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NVR  </a:t>
            </a:r>
            <a:r>
              <a:rPr lang="ko-KR" altLang="en-US" sz="11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하드웨어 </a:t>
            </a:r>
            <a:r>
              <a:rPr lang="ko-KR" altLang="en-US" sz="1100" dirty="0" err="1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복호화</a:t>
            </a:r>
            <a:endParaRPr lang="en-US" altLang="ko-KR" sz="11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  <a:p>
            <a:pPr marL="292100" indent="-171450" fontAlgn="auto">
              <a:lnSpc>
                <a:spcPts val="1200"/>
              </a:lnSpc>
              <a:spcBef>
                <a:spcPct val="50000"/>
              </a:spcBef>
              <a:spcAft>
                <a:spcPts val="0"/>
              </a:spcAft>
              <a:buClr>
                <a:srgbClr val="1C1C1C"/>
              </a:buClr>
              <a:buFont typeface="Symbol"/>
              <a:buChar char="Þ"/>
              <a:defRPr/>
            </a:pPr>
            <a:r>
              <a:rPr lang="ko-KR" altLang="en-US" sz="1100" dirty="0" smtClean="0">
                <a:solidFill>
                  <a:srgbClr val="0066FF"/>
                </a:solidFill>
                <a:latin typeface="Calibri" pitchFamily="34" charset="0"/>
                <a:cs typeface="Calibri" pitchFamily="34" charset="0"/>
              </a:rPr>
              <a:t>대용량 </a:t>
            </a:r>
            <a:r>
              <a:rPr lang="ko-KR" altLang="en-US" sz="1100" dirty="0" err="1" smtClean="0">
                <a:solidFill>
                  <a:srgbClr val="0066FF"/>
                </a:solidFill>
                <a:latin typeface="Calibri" pitchFamily="34" charset="0"/>
                <a:cs typeface="Calibri" pitchFamily="34" charset="0"/>
              </a:rPr>
              <a:t>복호화</a:t>
            </a:r>
            <a:r>
              <a:rPr lang="ko-KR" altLang="en-US" sz="1100" dirty="0" smtClean="0">
                <a:solidFill>
                  <a:srgbClr val="0066FF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altLang="ko-KR" sz="1100" dirty="0" smtClean="0">
                <a:solidFill>
                  <a:srgbClr val="0066FF"/>
                </a:solidFill>
                <a:latin typeface="Calibri" pitchFamily="34" charset="0"/>
                <a:cs typeface="Calibri" pitchFamily="34" charset="0"/>
              </a:rPr>
              <a:t>VMS </a:t>
            </a:r>
            <a:r>
              <a:rPr lang="ko-KR" altLang="en-US" sz="1100" dirty="0" smtClean="0">
                <a:solidFill>
                  <a:srgbClr val="0066FF"/>
                </a:solidFill>
                <a:latin typeface="Calibri" pitchFamily="34" charset="0"/>
                <a:cs typeface="Calibri" pitchFamily="34" charset="0"/>
              </a:rPr>
              <a:t>서버</a:t>
            </a:r>
            <a:r>
              <a:rPr lang="en-US" altLang="ko-KR" sz="1100" dirty="0" smtClean="0">
                <a:solidFill>
                  <a:srgbClr val="0066FF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ko-KR" altLang="en-US" sz="1100" dirty="0" smtClean="0">
                <a:solidFill>
                  <a:srgbClr val="0066FF"/>
                </a:solidFill>
                <a:latin typeface="Calibri" pitchFamily="34" charset="0"/>
                <a:cs typeface="Calibri" pitchFamily="34" charset="0"/>
              </a:rPr>
              <a:t>지원 </a:t>
            </a:r>
            <a:endParaRPr kumimoji="0" lang="en-US" altLang="ko-KR" sz="1100" dirty="0" smtClean="0">
              <a:solidFill>
                <a:srgbClr val="0066FF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6" name="그림 5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8" y="6592163"/>
            <a:ext cx="234314" cy="253917"/>
          </a:xfrm>
          <a:prstGeom prst="rect">
            <a:avLst/>
          </a:prstGeom>
        </p:spPr>
      </p:pic>
      <p:pic>
        <p:nvPicPr>
          <p:cNvPr id="57" name="그림 5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94" y="6606579"/>
            <a:ext cx="376026" cy="239500"/>
          </a:xfrm>
          <a:prstGeom prst="rect">
            <a:avLst/>
          </a:prstGeom>
        </p:spPr>
      </p:pic>
      <p:pic>
        <p:nvPicPr>
          <p:cNvPr id="58" name="그림 5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52" y="6619358"/>
            <a:ext cx="259507" cy="216024"/>
          </a:xfrm>
          <a:prstGeom prst="rect">
            <a:avLst/>
          </a:prstGeom>
        </p:spPr>
      </p:pic>
      <p:pic>
        <p:nvPicPr>
          <p:cNvPr id="59" name="그림 5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80" y="6620816"/>
            <a:ext cx="340834" cy="231911"/>
          </a:xfrm>
          <a:prstGeom prst="rect">
            <a:avLst/>
          </a:prstGeom>
        </p:spPr>
      </p:pic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E3914-C5F1-4980-812B-836914F25DD5}" type="slidenum">
              <a:rPr lang="ko-KR" altLang="en-US" smtClean="0"/>
              <a:pPr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660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Picture 2" descr="http://www.siliconweek.es/wp-content/uploads/2014/11/IX5000-with-meeting-in-progress.jpg"/>
          <p:cNvPicPr>
            <a:picLocks noChangeAspect="1" noChangeArrowheads="1"/>
          </p:cNvPicPr>
          <p:nvPr/>
        </p:nvPicPr>
        <p:blipFill>
          <a:blip r:embed="rId2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063" y="1741969"/>
            <a:ext cx="4587759" cy="3164767"/>
          </a:xfrm>
          <a:prstGeom prst="rect">
            <a:avLst/>
          </a:prstGeom>
          <a:ln>
            <a:noFill/>
          </a:ln>
          <a:effectLst>
            <a:softEdge rad="6223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022199" y="2960566"/>
            <a:ext cx="4787721" cy="72757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400" b="1" dirty="0">
                <a:solidFill>
                  <a:srgbClr val="0070C0"/>
                </a:solidFill>
              </a:rPr>
              <a:t>Suggestion for business cooperation</a:t>
            </a:r>
            <a:endParaRPr lang="en-US" altLang="ko-KR" sz="2400" b="1" dirty="0">
              <a:solidFill>
                <a:srgbClr val="0070C0"/>
              </a:solidFill>
              <a:ea typeface="HY헤드라인M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0210" y="3104898"/>
            <a:ext cx="34522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lang="en-US" altLang="ko-KR" sz="4000" b="1" spc="-773" dirty="0">
                <a:solidFill>
                  <a:srgbClr val="0070C0"/>
                </a:solidFill>
                <a:ea typeface="HY견고딕"/>
                <a:cs typeface="Arial"/>
              </a:rPr>
              <a:t>8</a:t>
            </a:r>
            <a:endParaRPr lang="ko-KR" altLang="en-US" sz="4000" b="1" spc="-773" dirty="0">
              <a:solidFill>
                <a:srgbClr val="0070C0"/>
              </a:solidFill>
              <a:ea typeface="HY견고딕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292954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8746" y="696012"/>
            <a:ext cx="79906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/>
              <a:t/>
            </a:r>
            <a:br>
              <a:rPr lang="en-US" altLang="ko-KR" sz="1600" dirty="0"/>
            </a:br>
            <a:r>
              <a:rPr lang="en-US" altLang="ko-KR" sz="1600" dirty="0"/>
              <a:t>Through the gradual development of strategic product groups and various commercialization, </a:t>
            </a:r>
            <a:endParaRPr lang="en-US" altLang="ko-KR" sz="1600" dirty="0" smtClean="0"/>
          </a:p>
          <a:p>
            <a:r>
              <a:rPr lang="en-US" altLang="ko-KR" sz="1600" dirty="0" smtClean="0"/>
              <a:t>we </a:t>
            </a:r>
            <a:r>
              <a:rPr lang="en-US" altLang="ko-KR" sz="1600" dirty="0"/>
              <a:t>will become the world's first leading password security video technology company.</a:t>
            </a:r>
            <a:endParaRPr lang="ko-KR" altLang="ko-KR" sz="17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FreeForm 24"/>
          <p:cNvSpPr/>
          <p:nvPr/>
        </p:nvSpPr>
        <p:spPr>
          <a:xfrm>
            <a:off x="388746" y="3789040"/>
            <a:ext cx="2282783" cy="2008378"/>
          </a:xfrm>
          <a:custGeom>
            <a:avLst/>
            <a:gdLst>
              <a:gd name="connsiteX0" fmla="*/ 0 w 0"/>
              <a:gd name="connsiteY0" fmla="*/ 0 w 0"/>
              <a:gd name="connsiteX1" fmla="*/ 0 w 0"/>
              <a:gd name="connsiteY1" fmla="*/ 0 w 0"/>
              <a:gd name="connsiteX2" fmla="*/ 0 w 0"/>
              <a:gd name="connsiteY2" fmla="*/ 0 w 0"/>
              <a:gd name="connsiteX3" fmla="*/ 0 w 0"/>
              <a:gd name="connsiteY3" fmla="*/ 0 w 0"/>
              <a:gd name="connsiteX4" fmla="*/ 0 w 0"/>
              <a:gd name="connsiteY4" fmla="*/ 0 w 0"/>
              <a:gd name="connsiteX5" fmla="*/ 0 w 0"/>
              <a:gd name="connsiteY5" fmla="*/ 0 w 0"/>
              <a:gd name="connsiteX6" fmla="*/ 0 w 0"/>
              <a:gd name="connsiteY6" fmla="*/ 0 w 0"/>
              <a:gd name="connsiteX7" fmla="*/ 0 w 0"/>
              <a:gd name="connsiteY7" fmla="*/ 0 w 0"/>
              <a:gd name="connsiteX8" fmla="*/ 0 w 0"/>
              <a:gd name="connsiteY8" fmla="*/ 0 w 0"/>
              <a:gd name="connsiteX9" fmla="*/ 0 w 0"/>
              <a:gd name="connsiteY9" fmla="*/ 0 w 0"/>
              <a:gd name="connsiteX10" fmla="*/ 0 w 0"/>
              <a:gd name="connsiteY10" fmla="*/ 0 w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107184" h="2008378">
                <a:moveTo>
                  <a:pt x="0" y="1004189"/>
                </a:moveTo>
                <a:cubicBezTo>
                  <a:pt x="0" y="449707"/>
                  <a:pt x="471678" y="0"/>
                  <a:pt x="1053592" y="0"/>
                </a:cubicBezTo>
                <a:cubicBezTo>
                  <a:pt x="1053592" y="0"/>
                  <a:pt x="1053592" y="0"/>
                  <a:pt x="1053592" y="0"/>
                </a:cubicBezTo>
                <a:lnTo>
                  <a:pt x="1053592" y="0"/>
                </a:lnTo>
                <a:cubicBezTo>
                  <a:pt x="1635506" y="0"/>
                  <a:pt x="2107184" y="449707"/>
                  <a:pt x="2107184" y="1004189"/>
                </a:cubicBezTo>
                <a:cubicBezTo>
                  <a:pt x="2107184" y="1004189"/>
                  <a:pt x="2107184" y="1004189"/>
                  <a:pt x="2107184" y="1004189"/>
                </a:cubicBezTo>
                <a:lnTo>
                  <a:pt x="2107184" y="1004189"/>
                </a:lnTo>
                <a:cubicBezTo>
                  <a:pt x="2107184" y="1558798"/>
                  <a:pt x="1635506" y="2008378"/>
                  <a:pt x="1053592" y="2008378"/>
                </a:cubicBezTo>
                <a:cubicBezTo>
                  <a:pt x="1053592" y="2008378"/>
                  <a:pt x="1053592" y="2008378"/>
                  <a:pt x="1053592" y="2008378"/>
                </a:cubicBezTo>
                <a:lnTo>
                  <a:pt x="1053592" y="2008378"/>
                </a:lnTo>
                <a:cubicBezTo>
                  <a:pt x="471678" y="2008378"/>
                  <a:pt x="0" y="1558798"/>
                  <a:pt x="0" y="1004189"/>
                </a:cubicBezTo>
              </a:path>
            </a:pathLst>
          </a:custGeom>
          <a:noFill/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lIns="0" tIns="0" rIns="0" bIns="0" rtlCol="0" anchor="ctr"/>
          <a:lstStyle/>
          <a:p>
            <a:pPr algn="ctr"/>
            <a:endParaRPr lang="en-US" altLang="ko-KR" sz="14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" name="제목 1"/>
          <p:cNvSpPr txBox="1">
            <a:spLocks/>
          </p:cNvSpPr>
          <p:nvPr/>
        </p:nvSpPr>
        <p:spPr>
          <a:xfrm>
            <a:off x="6357155" y="1977808"/>
            <a:ext cx="2460589" cy="5150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200" dirty="0" smtClean="0">
                <a:latin typeface="+mn-lt"/>
              </a:rPr>
              <a:t>Technical patent </a:t>
            </a:r>
            <a:r>
              <a:rPr lang="en-US" altLang="ko-KR" sz="1200" dirty="0">
                <a:latin typeface="+mn-lt"/>
              </a:rPr>
              <a:t>registration of domestic and </a:t>
            </a:r>
            <a:r>
              <a:rPr lang="en-US" altLang="ko-KR" sz="1200" dirty="0" smtClean="0">
                <a:latin typeface="+mn-lt"/>
              </a:rPr>
              <a:t>overseas</a:t>
            </a:r>
            <a:endParaRPr lang="en-US" altLang="ko-KR" sz="1200" dirty="0">
              <a:latin typeface="+mn-lt"/>
              <a:cs typeface="Calibri" pitchFamily="34" charset="0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356374" y="3618311"/>
            <a:ext cx="1794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 smtClean="0"/>
              <a:t>Product </a:t>
            </a:r>
            <a:r>
              <a:rPr lang="en-US" altLang="ko-KR" dirty="0"/>
              <a:t>Lineup Completed</a:t>
            </a:r>
            <a:endParaRPr lang="en-US" altLang="ko-KR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7742163" y="2873715"/>
            <a:ext cx="16404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altLang="ko-KR" sz="1400" b="1" dirty="0">
              <a:latin typeface="Calibri" pitchFamily="34" charset="0"/>
              <a:cs typeface="Calibri" pitchFamily="34" charset="0"/>
            </a:endParaRPr>
          </a:p>
          <a:p>
            <a:r>
              <a:rPr lang="en-US" altLang="ko-KR" sz="1400" b="1" dirty="0" smtClean="0">
                <a:latin typeface="Calibri" pitchFamily="34" charset="0"/>
                <a:cs typeface="Calibri" pitchFamily="34" charset="0"/>
              </a:rPr>
              <a:t>  Distribute in Korean market and worldwide market</a:t>
            </a:r>
            <a:endParaRPr lang="ko-KR" altLang="en-US" sz="16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6375490" y="1700809"/>
            <a:ext cx="26117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Videopark</a:t>
            </a:r>
            <a:r>
              <a:rPr lang="ko-KR" altLang="en-US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1200" dirty="0" smtClean="0"/>
              <a:t>Domestic agent recruitment</a:t>
            </a:r>
            <a:endParaRPr lang="ko-KR" altLang="en-US" sz="1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51621" y="-78911"/>
            <a:ext cx="650230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400" b="1" dirty="0">
                <a:solidFill>
                  <a:srgbClr val="0070C0"/>
                </a:solidFill>
              </a:rPr>
              <a:t>Suggestion for business cooperation</a:t>
            </a:r>
            <a:endParaRPr lang="en-US" altLang="ko-KR" sz="2400" b="1" dirty="0">
              <a:solidFill>
                <a:srgbClr val="0070C0"/>
              </a:solidFill>
              <a:ea typeface="HY헤드라인M" pitchFamily="18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441391" y="296245"/>
            <a:ext cx="1136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  <a:latin typeface="HY그래픽M" pitchFamily="18" charset="-127"/>
                <a:ea typeface="HY그래픽M" pitchFamily="18" charset="-127"/>
              </a:rPr>
              <a:t>DEEK</a:t>
            </a:r>
            <a:endParaRPr lang="ko-KR" altLang="en-US" sz="2000" b="1" dirty="0">
              <a:solidFill>
                <a:srgbClr val="0070C0"/>
              </a:solidFill>
              <a:latin typeface="HY그래픽M" pitchFamily="18" charset="-127"/>
              <a:ea typeface="HY그래픽M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4094670" y="6053947"/>
            <a:ext cx="2738763" cy="2899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US" altLang="ko-KR" sz="1200" kern="100" dirty="0" smtClean="0">
                <a:cs typeface="Calibri" pitchFamily="34" charset="0"/>
              </a:rPr>
              <a:t>S</a:t>
            </a:r>
            <a:r>
              <a:rPr lang="en-US" altLang="ko-KR" sz="1200" dirty="0" smtClean="0"/>
              <a:t>atisfies </a:t>
            </a:r>
            <a:r>
              <a:rPr lang="en-US" altLang="ko-KR" sz="1200" dirty="0"/>
              <a:t>TTA security certification criteria</a:t>
            </a:r>
            <a:endParaRPr lang="ko-KR" altLang="ko-KR" sz="1200" kern="100" dirty="0">
              <a:cs typeface="Calibri" pitchFamily="34" charset="0"/>
            </a:endParaRPr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white">
          <a:xfrm>
            <a:off x="756931" y="4716858"/>
            <a:ext cx="187543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ko-KR" sz="1600" dirty="0" smtClean="0">
                <a:latin typeface="+mn-lt"/>
              </a:rPr>
              <a:t>Concluded </a:t>
            </a:r>
            <a:r>
              <a:rPr lang="en-US" altLang="ko-KR" sz="1600" dirty="0">
                <a:latin typeface="+mn-lt"/>
              </a:rPr>
              <a:t>agreement</a:t>
            </a:r>
            <a:endParaRPr lang="en-US" altLang="ko-KR" sz="1600" b="1" dirty="0" smtClean="0">
              <a:solidFill>
                <a:srgbClr val="002060"/>
              </a:solidFill>
              <a:latin typeface="+mn-lt"/>
              <a:ea typeface="굴림" panose="020B0600000101010101" pitchFamily="50" charset="-127"/>
              <a:cs typeface="Calibri" pitchFamily="34" charset="0"/>
            </a:endParaRPr>
          </a:p>
        </p:txBody>
      </p:sp>
      <p:sp>
        <p:nvSpPr>
          <p:cNvPr id="32" name="Text Box 18"/>
          <p:cNvSpPr txBox="1">
            <a:spLocks noChangeArrowheads="1"/>
          </p:cNvSpPr>
          <p:nvPr/>
        </p:nvSpPr>
        <p:spPr bwMode="white">
          <a:xfrm>
            <a:off x="1651888" y="2396350"/>
            <a:ext cx="2645359" cy="684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100" dirty="0" smtClean="0">
                <a:latin typeface="+mn-lt"/>
              </a:rPr>
              <a:t>DEEK </a:t>
            </a:r>
            <a:r>
              <a:rPr lang="en-US" altLang="ko-KR" sz="1100" dirty="0">
                <a:latin typeface="+mn-lt"/>
              </a:rPr>
              <a:t>is </a:t>
            </a:r>
            <a:r>
              <a:rPr lang="en-US" altLang="ko-KR" sz="11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Videopark</a:t>
            </a:r>
            <a:r>
              <a:rPr lang="ko-KR" altLang="en-US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1100" dirty="0" smtClean="0">
                <a:latin typeface="+mn-lt"/>
              </a:rPr>
              <a:t>Korea </a:t>
            </a:r>
            <a:r>
              <a:rPr lang="en-US" altLang="ko-KR" sz="1100" dirty="0">
                <a:latin typeface="+mn-lt"/>
              </a:rPr>
              <a:t>branch of hardware encryption </a:t>
            </a:r>
            <a:r>
              <a:rPr lang="en-US" altLang="ko-KR" sz="1100" dirty="0" smtClean="0">
                <a:latin typeface="+mn-lt"/>
              </a:rPr>
              <a:t>IPC</a:t>
            </a:r>
          </a:p>
          <a:p>
            <a:pPr>
              <a:spcBef>
                <a:spcPct val="50000"/>
              </a:spcBef>
            </a:pPr>
            <a:r>
              <a:rPr lang="en-US" altLang="ko-KR" sz="1100" b="1" dirty="0" smtClean="0">
                <a:solidFill>
                  <a:srgbClr val="002060"/>
                </a:solidFill>
                <a:latin typeface="+mn-lt"/>
                <a:ea typeface="굴림" panose="020B0600000101010101" pitchFamily="50" charset="-127"/>
                <a:cs typeface="Calibri" pitchFamily="34" charset="0"/>
              </a:rPr>
              <a:t>Selling </a:t>
            </a:r>
            <a:r>
              <a:rPr lang="en-US" altLang="ko-KR" sz="11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Videopark</a:t>
            </a:r>
            <a:r>
              <a:rPr lang="ko-KR" altLang="en-US" sz="11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1100" b="1" smtClean="0">
                <a:solidFill>
                  <a:srgbClr val="002060"/>
                </a:solidFill>
                <a:latin typeface="+mn-lt"/>
                <a:ea typeface="굴림" panose="020B0600000101010101" pitchFamily="50" charset="-127"/>
                <a:cs typeface="Calibri" pitchFamily="34" charset="0"/>
              </a:rPr>
              <a:t>Brand </a:t>
            </a:r>
            <a:r>
              <a:rPr lang="en-US" altLang="ko-KR" sz="1100" b="1" dirty="0" smtClean="0">
                <a:solidFill>
                  <a:srgbClr val="002060"/>
                </a:solidFill>
                <a:latin typeface="+mn-lt"/>
                <a:ea typeface="굴림" panose="020B0600000101010101" pitchFamily="50" charset="-127"/>
                <a:cs typeface="Calibri" pitchFamily="34" charset="0"/>
              </a:rPr>
              <a:t>in domestic</a:t>
            </a:r>
          </a:p>
        </p:txBody>
      </p:sp>
      <p:sp>
        <p:nvSpPr>
          <p:cNvPr id="33" name="Text Box 18"/>
          <p:cNvSpPr txBox="1">
            <a:spLocks noChangeArrowheads="1"/>
          </p:cNvSpPr>
          <p:nvPr/>
        </p:nvSpPr>
        <p:spPr bwMode="white">
          <a:xfrm>
            <a:off x="3095690" y="4044536"/>
            <a:ext cx="188588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ko-KR" sz="1200" b="1" dirty="0" smtClean="0">
                <a:solidFill>
                  <a:srgbClr val="002060"/>
                </a:solidFill>
                <a:latin typeface="+mn-lt"/>
                <a:ea typeface="굴림" panose="020B0600000101010101" pitchFamily="50" charset="-127"/>
                <a:cs typeface="Calibri" pitchFamily="34" charset="0"/>
              </a:rPr>
              <a:t>HW/SW </a:t>
            </a:r>
            <a:r>
              <a:rPr lang="en-US" altLang="ko-KR" sz="1200" dirty="0" smtClean="0">
                <a:latin typeface="+mn-lt"/>
              </a:rPr>
              <a:t>Start development</a:t>
            </a:r>
            <a:endParaRPr lang="en-US" altLang="ko-KR" sz="1200" b="1" dirty="0" smtClean="0">
              <a:solidFill>
                <a:srgbClr val="002060"/>
              </a:solidFill>
              <a:latin typeface="+mn-lt"/>
              <a:ea typeface="굴림" panose="020B0600000101010101" pitchFamily="50" charset="-127"/>
              <a:cs typeface="Calibri" pitchFamily="34" charset="0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495003" y="3635829"/>
            <a:ext cx="8967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b="1" dirty="0">
                <a:latin typeface="Calibri" pitchFamily="34" charset="0"/>
                <a:cs typeface="Calibri" pitchFamily="34" charset="0"/>
              </a:rPr>
              <a:t>Step 02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203496" y="4158372"/>
            <a:ext cx="8967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b="1" dirty="0">
                <a:latin typeface="Calibri" pitchFamily="34" charset="0"/>
                <a:cs typeface="Calibri" pitchFamily="34" charset="0"/>
              </a:rPr>
              <a:t>Step 01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5805225" y="3081153"/>
            <a:ext cx="8967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b="1" dirty="0">
                <a:latin typeface="Calibri" pitchFamily="34" charset="0"/>
                <a:cs typeface="Calibri" pitchFamily="34" charset="0"/>
              </a:rPr>
              <a:t>Step </a:t>
            </a:r>
            <a:r>
              <a:rPr lang="en-US" altLang="ko-KR" b="1" dirty="0" smtClean="0">
                <a:latin typeface="Calibri" pitchFamily="34" charset="0"/>
                <a:cs typeface="Calibri" pitchFamily="34" charset="0"/>
              </a:rPr>
              <a:t>03</a:t>
            </a:r>
            <a:endParaRPr lang="en-US" altLang="ko-KR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8113973" y="2492896"/>
            <a:ext cx="8967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b="1" dirty="0">
                <a:latin typeface="Calibri" pitchFamily="34" charset="0"/>
                <a:cs typeface="Calibri" pitchFamily="34" charset="0"/>
              </a:rPr>
              <a:t>Step 04</a:t>
            </a:r>
          </a:p>
        </p:txBody>
      </p:sp>
      <p:sp>
        <p:nvSpPr>
          <p:cNvPr id="34" name="Text Box 18"/>
          <p:cNvSpPr txBox="1">
            <a:spLocks noChangeArrowheads="1"/>
          </p:cNvSpPr>
          <p:nvPr/>
        </p:nvSpPr>
        <p:spPr bwMode="white">
          <a:xfrm>
            <a:off x="3226610" y="4269214"/>
            <a:ext cx="1754964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ko-KR" sz="1100" dirty="0">
                <a:latin typeface="+mn-lt"/>
              </a:rPr>
              <a:t>Modification and optimization of H / W main board for high speed SPI </a:t>
            </a:r>
            <a:r>
              <a:rPr lang="en-US" altLang="ko-KR" sz="1100" dirty="0" smtClean="0">
                <a:latin typeface="+mn-lt"/>
              </a:rPr>
              <a:t>communication</a:t>
            </a:r>
            <a:endParaRPr lang="en-US" altLang="ko-KR" sz="1100" dirty="0">
              <a:latin typeface="+mn-lt"/>
              <a:cs typeface="Calibri" pitchFamily="34" charset="0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4107776" y="5474252"/>
            <a:ext cx="22161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 smtClean="0"/>
              <a:t>Window </a:t>
            </a:r>
            <a:r>
              <a:rPr lang="en-US" altLang="ko-KR" sz="1200" dirty="0"/>
              <a:t>Viewer </a:t>
            </a:r>
            <a:r>
              <a:rPr lang="en-US" altLang="ko-KR" sz="1200" dirty="0" smtClean="0"/>
              <a:t>Program 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/>
              <a:t>to </a:t>
            </a:r>
            <a:r>
              <a:rPr lang="en-US" altLang="ko-KR" sz="1200" dirty="0"/>
              <a:t>decrypt the data </a:t>
            </a:r>
            <a:r>
              <a:rPr lang="en-US" altLang="ko-KR" sz="1200" dirty="0" smtClean="0"/>
              <a:t>.</a:t>
            </a:r>
            <a:endParaRPr lang="ko-KR" altLang="en-US" sz="1200" dirty="0">
              <a:cs typeface="Calibri" pitchFamily="34" charset="0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6446871" y="5025887"/>
            <a:ext cx="2106731" cy="2899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</a:pPr>
            <a:r>
              <a:rPr lang="en-US" altLang="ko-KR" sz="1200" b="1" kern="100" dirty="0" smtClean="0">
                <a:solidFill>
                  <a:srgbClr val="FF0000"/>
                </a:solidFill>
                <a:cs typeface="Calibri" pitchFamily="34" charset="0"/>
              </a:rPr>
              <a:t>* Import Completed products </a:t>
            </a:r>
            <a:endParaRPr lang="ko-KR" altLang="ko-KR" sz="1200" b="1" kern="100" dirty="0">
              <a:solidFill>
                <a:srgbClr val="FF0000"/>
              </a:solidFill>
              <a:cs typeface="Calibri" pitchFamily="34" charset="0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6446871" y="5301152"/>
            <a:ext cx="3050835" cy="4546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</a:pPr>
            <a:r>
              <a:rPr lang="en-US" altLang="ko-KR" sz="1100" b="1" dirty="0" smtClean="0">
                <a:solidFill>
                  <a:srgbClr val="FF0000"/>
                </a:solidFill>
              </a:rPr>
              <a:t>* Import </a:t>
            </a:r>
            <a:r>
              <a:rPr lang="en-US" altLang="ko-KR" sz="1100" b="1" dirty="0">
                <a:solidFill>
                  <a:srgbClr val="FF0000"/>
                </a:solidFill>
              </a:rPr>
              <a:t>by SDK - "Made in Korea" for </a:t>
            </a:r>
            <a:endParaRPr lang="en-US" altLang="ko-KR" sz="1100" b="1" dirty="0" smtClean="0">
              <a:solidFill>
                <a:srgbClr val="FF0000"/>
              </a:solidFill>
            </a:endParaRPr>
          </a:p>
          <a:p>
            <a:pPr>
              <a:lnSpc>
                <a:spcPct val="107000"/>
              </a:lnSpc>
            </a:pPr>
            <a:r>
              <a:rPr lang="en-US" altLang="ko-KR" sz="1100" b="1" dirty="0" smtClean="0">
                <a:solidFill>
                  <a:srgbClr val="FF0000"/>
                </a:solidFill>
              </a:rPr>
              <a:t>  delivery </a:t>
            </a:r>
            <a:r>
              <a:rPr lang="en-US" altLang="ko-KR" sz="1100" b="1" dirty="0">
                <a:solidFill>
                  <a:srgbClr val="FF0000"/>
                </a:solidFill>
              </a:rPr>
              <a:t>of domestic assembly public institution</a:t>
            </a:r>
            <a:endParaRPr lang="ko-KR" altLang="ko-KR" sz="1100" b="1" kern="100" dirty="0">
              <a:solidFill>
                <a:srgbClr val="FF0000"/>
              </a:solidFill>
              <a:cs typeface="Calibri" pitchFamily="34" charset="0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6452995" y="5692037"/>
            <a:ext cx="2364750" cy="4546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</a:pPr>
            <a:r>
              <a:rPr lang="en-US" altLang="ko-KR" sz="1100" b="1" dirty="0" smtClean="0">
                <a:solidFill>
                  <a:srgbClr val="FF0000"/>
                </a:solidFill>
              </a:rPr>
              <a:t>* Export directly or through Korea to </a:t>
            </a:r>
          </a:p>
          <a:p>
            <a:pPr>
              <a:lnSpc>
                <a:spcPct val="107000"/>
              </a:lnSpc>
            </a:pPr>
            <a:r>
              <a:rPr lang="en-US" altLang="ko-KR" sz="1100" b="1" dirty="0" smtClean="0">
                <a:solidFill>
                  <a:srgbClr val="FF0000"/>
                </a:solidFill>
              </a:rPr>
              <a:t>   OEM customer in overseas</a:t>
            </a:r>
            <a:endParaRPr lang="ko-KR" altLang="ko-KR" sz="1100" b="1" kern="100" dirty="0">
              <a:solidFill>
                <a:srgbClr val="FF0000"/>
              </a:solidFill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26429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274" y="3129904"/>
            <a:ext cx="5484725" cy="3085158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410912" y="352741"/>
            <a:ext cx="4150939" cy="1987453"/>
            <a:chOff x="6985376" y="5145404"/>
            <a:chExt cx="2619860" cy="1121865"/>
          </a:xfrm>
        </p:grpSpPr>
        <p:pic>
          <p:nvPicPr>
            <p:cNvPr id="4" name="Picture 184" descr="피티시안9"/>
            <p:cNvPicPr>
              <a:picLocks noChangeAspect="1" noChangeArrowheads="1"/>
            </p:cNvPicPr>
            <p:nvPr/>
          </p:nvPicPr>
          <p:blipFill>
            <a:blip r:embed="rId3" cstate="email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62003" y="5145404"/>
              <a:ext cx="2497611" cy="11218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6985376" y="5584711"/>
              <a:ext cx="2619860" cy="1737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ko-KR" sz="2000" b="1" spc="-150" dirty="0" smtClean="0">
                  <a:solidFill>
                    <a:srgbClr val="0E4CA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Thanks!!</a:t>
              </a:r>
              <a:endParaRPr lang="en-US" altLang="ko-KR" sz="2000" b="1" spc="-150" dirty="0">
                <a:solidFill>
                  <a:srgbClr val="0E4CA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24464074"/>
      </p:ext>
    </p:extLst>
  </p:cSld>
  <p:clrMapOvr>
    <a:masterClrMapping/>
  </p:clrMapOvr>
</p:sld>
</file>

<file path=ppt/theme/theme1.xml><?xml version="1.0" encoding="utf-8"?>
<a:theme xmlns:a="http://schemas.openxmlformats.org/drawingml/2006/main" name="표지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내용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 w="12700">
          <a:solidFill>
            <a:schemeClr val="bg1">
              <a:lumMod val="75000"/>
            </a:schemeClr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11445</TotalTime>
  <Words>2759</Words>
  <Application>Microsoft Office PowerPoint</Application>
  <PresentationFormat>A4 용지(210x297mm)</PresentationFormat>
  <Paragraphs>557</Paragraphs>
  <Slides>42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26</vt:i4>
      </vt:variant>
      <vt:variant>
        <vt:lpstr>테마</vt:lpstr>
      </vt:variant>
      <vt:variant>
        <vt:i4>2</vt:i4>
      </vt:variant>
      <vt:variant>
        <vt:lpstr>포함된 OLE 서버</vt:lpstr>
      </vt:variant>
      <vt:variant>
        <vt:i4>2</vt:i4>
      </vt:variant>
      <vt:variant>
        <vt:lpstr>슬라이드 제목</vt:lpstr>
      </vt:variant>
      <vt:variant>
        <vt:i4>42</vt:i4>
      </vt:variant>
    </vt:vector>
  </HeadingPairs>
  <TitlesOfParts>
    <vt:vector size="72" baseType="lpstr">
      <vt:lpstr>굴림</vt:lpstr>
      <vt:lpstr>Arial</vt:lpstr>
      <vt:lpstr>HY헤드라인M</vt:lpstr>
      <vt:lpstr>나눔고딕</vt:lpstr>
      <vt:lpstr>-윤고딕150</vt:lpstr>
      <vt:lpstr>KT&amp;G 상상본문OTF M</vt:lpstr>
      <vt:lpstr>Times New Roman</vt:lpstr>
      <vt:lpstr>휴먼모음T</vt:lpstr>
      <vt:lpstr>휴먼명조</vt:lpstr>
      <vt:lpstr>맑은 고딕</vt:lpstr>
      <vt:lpstr>Roboto Light</vt:lpstr>
      <vt:lpstr>-윤고딕140</vt:lpstr>
      <vt:lpstr>HY동녘B</vt:lpstr>
      <vt:lpstr>HY그래픽M</vt:lpstr>
      <vt:lpstr>나눔고딕 Bold</vt:lpstr>
      <vt:lpstr>Monotype Sorts</vt:lpstr>
      <vt:lpstr>Symbol</vt:lpstr>
      <vt:lpstr>Calibri Light</vt:lpstr>
      <vt:lpstr>Calibri</vt:lpstr>
      <vt:lpstr>Lato Light</vt:lpstr>
      <vt:lpstr>HCI Poppy</vt:lpstr>
      <vt:lpstr>HY견고딕</vt:lpstr>
      <vt:lpstr>휴먼엑스포</vt:lpstr>
      <vt:lpstr>나눔바른고딕</vt:lpstr>
      <vt:lpstr>HY울릉도M</vt:lpstr>
      <vt:lpstr>Wingdings</vt:lpstr>
      <vt:lpstr>표지</vt:lpstr>
      <vt:lpstr>내용</vt:lpstr>
      <vt:lpstr>Microsoft Visio 드로잉</vt:lpstr>
      <vt:lpstr>Visio.Drawing.15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KNH;K</dc:creator>
  <cp:lastModifiedBy>Windows 사용자</cp:lastModifiedBy>
  <cp:revision>459</cp:revision>
  <dcterms:created xsi:type="dcterms:W3CDTF">2014-10-06T01:25:15Z</dcterms:created>
  <dcterms:modified xsi:type="dcterms:W3CDTF">2018-10-30T07:53:42Z</dcterms:modified>
</cp:coreProperties>
</file>