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75" r:id="rId2"/>
    <p:sldId id="277" r:id="rId3"/>
    <p:sldId id="279" r:id="rId4"/>
    <p:sldId id="329" r:id="rId5"/>
    <p:sldId id="332" r:id="rId6"/>
    <p:sldId id="333" r:id="rId7"/>
    <p:sldId id="334" r:id="rId8"/>
    <p:sldId id="330" r:id="rId9"/>
    <p:sldId id="315" r:id="rId10"/>
    <p:sldId id="301" r:id="rId11"/>
    <p:sldId id="326" r:id="rId12"/>
    <p:sldId id="316" r:id="rId13"/>
    <p:sldId id="317" r:id="rId14"/>
    <p:sldId id="314" r:id="rId15"/>
    <p:sldId id="313" r:id="rId16"/>
    <p:sldId id="271" r:id="rId17"/>
    <p:sldId id="278" r:id="rId18"/>
    <p:sldId id="288" r:id="rId19"/>
    <p:sldId id="321" r:id="rId20"/>
    <p:sldId id="273" r:id="rId21"/>
    <p:sldId id="274" r:id="rId22"/>
    <p:sldId id="311" r:id="rId23"/>
    <p:sldId id="287" r:id="rId24"/>
    <p:sldId id="282" r:id="rId25"/>
    <p:sldId id="312" r:id="rId26"/>
    <p:sldId id="292" r:id="rId27"/>
  </p:sldIdLst>
  <p:sldSz cx="9144000" cy="6858000" type="screen4x3"/>
  <p:notesSz cx="6807200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1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9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CC"/>
    <a:srgbClr val="0066CC"/>
    <a:srgbClr val="0000FF"/>
    <a:srgbClr val="CC3300"/>
    <a:srgbClr val="00CC66"/>
    <a:srgbClr val="FFCC99"/>
    <a:srgbClr val="3333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8" autoAdjust="0"/>
    <p:restoredTop sz="95577" autoAdjust="0"/>
  </p:normalViewPr>
  <p:slideViewPr>
    <p:cSldViewPr>
      <p:cViewPr varScale="1">
        <p:scale>
          <a:sx n="111" d="100"/>
          <a:sy n="111" d="100"/>
        </p:scale>
        <p:origin x="1829" y="86"/>
      </p:cViewPr>
      <p:guideLst>
        <p:guide orient="horz" pos="2160"/>
        <p:guide pos="2880"/>
        <p:guide pos="2971"/>
      </p:guideLst>
    </p:cSldViewPr>
  </p:slideViewPr>
  <p:outlineViewPr>
    <p:cViewPr>
      <p:scale>
        <a:sx n="30" d="100"/>
        <a:sy n="3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1788" y="-78"/>
      </p:cViewPr>
      <p:guideLst>
        <p:guide orient="horz" pos="3129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26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image" Target="../media/image3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7625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7625" y="9440863"/>
            <a:ext cx="29495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0922F20-FB47-4CDC-8DEE-4BB6935B262E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27376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7625" y="0"/>
            <a:ext cx="2949575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63613" y="779463"/>
            <a:ext cx="4881562" cy="3660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51388"/>
            <a:ext cx="4994275" cy="444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4988"/>
            <a:ext cx="29495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7625" y="9424988"/>
            <a:ext cx="2949575" cy="54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614" tIns="45807" rIns="91614" bIns="4580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0DE07F-3460-41C3-8516-6C8EB4E1267E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314642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fld id="{0C811CF6-7DE3-4D48-969B-56CDE575C9CE}" type="slidenum">
              <a:rPr lang="en-US" altLang="ko-KR" sz="1200"/>
              <a:pPr eaLnBrk="1" hangingPunct="1"/>
              <a:t>10</a:t>
            </a:fld>
            <a:endParaRPr lang="en-US" altLang="ko-KR" sz="1200"/>
          </a:p>
        </p:txBody>
      </p:sp>
    </p:spTree>
    <p:extLst>
      <p:ext uri="{BB962C8B-B14F-4D97-AF65-F5344CB8AC3E}">
        <p14:creationId xmlns:p14="http://schemas.microsoft.com/office/powerpoint/2010/main" val="1420748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/>
          </a:p>
        </p:txBody>
      </p:sp>
      <p:sp>
        <p:nvSpPr>
          <p:cNvPr id="2867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fld id="{96CE98DE-1126-4384-A136-21E462AE3920}" type="slidenum">
              <a:rPr lang="en-US" altLang="ko-KR" sz="1200"/>
              <a:pPr eaLnBrk="1" hangingPunct="1"/>
              <a:t>11</a:t>
            </a:fld>
            <a:endParaRPr lang="en-US" altLang="ko-KR" sz="1200"/>
          </a:p>
        </p:txBody>
      </p:sp>
    </p:spTree>
    <p:extLst>
      <p:ext uri="{BB962C8B-B14F-4D97-AF65-F5344CB8AC3E}">
        <p14:creationId xmlns:p14="http://schemas.microsoft.com/office/powerpoint/2010/main" val="3893008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766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493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249851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0037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019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83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5821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4133324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1088900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0664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949325"/>
            <a:ext cx="2057400" cy="5176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49325"/>
            <a:ext cx="6019800" cy="5176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474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" name="Rectangle 18"/>
          <p:cNvSpPr>
            <a:spLocks noChangeArrowheads="1"/>
          </p:cNvSpPr>
          <p:nvPr userDrawn="1"/>
        </p:nvSpPr>
        <p:spPr bwMode="auto">
          <a:xfrm>
            <a:off x="7807325" y="6389688"/>
            <a:ext cx="1055688" cy="184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422275" y="6411913"/>
            <a:ext cx="8369300" cy="76200"/>
          </a:xfrm>
          <a:prstGeom prst="rect">
            <a:avLst/>
          </a:prstGeom>
          <a:gradFill rotWithShape="0">
            <a:gsLst>
              <a:gs pos="0">
                <a:srgbClr val="008FA7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65" name="Line 41"/>
          <p:cNvSpPr>
            <a:spLocks noChangeShapeType="1"/>
          </p:cNvSpPr>
          <p:nvPr userDrawn="1"/>
        </p:nvSpPr>
        <p:spPr bwMode="auto">
          <a:xfrm>
            <a:off x="422275" y="1524000"/>
            <a:ext cx="8159750" cy="0"/>
          </a:xfrm>
          <a:prstGeom prst="line">
            <a:avLst/>
          </a:prstGeom>
          <a:noFill/>
          <a:ln w="3175">
            <a:solidFill>
              <a:srgbClr val="99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46" name="Rectangle 22"/>
          <p:cNvSpPr>
            <a:spLocks noChangeArrowheads="1"/>
          </p:cNvSpPr>
          <p:nvPr userDrawn="1"/>
        </p:nvSpPr>
        <p:spPr bwMode="auto">
          <a:xfrm>
            <a:off x="492125" y="1485900"/>
            <a:ext cx="996950" cy="42863"/>
          </a:xfrm>
          <a:prstGeom prst="rect">
            <a:avLst/>
          </a:prstGeom>
          <a:solidFill>
            <a:srgbClr val="008FA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47" name="Rectangle 23"/>
          <p:cNvSpPr>
            <a:spLocks noChangeArrowheads="1"/>
          </p:cNvSpPr>
          <p:nvPr userDrawn="1"/>
        </p:nvSpPr>
        <p:spPr bwMode="auto">
          <a:xfrm>
            <a:off x="2511425" y="1481138"/>
            <a:ext cx="996950" cy="42862"/>
          </a:xfrm>
          <a:prstGeom prst="rect">
            <a:avLst/>
          </a:prstGeom>
          <a:solidFill>
            <a:srgbClr val="B6BEC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67" name="Rectangle 43"/>
          <p:cNvSpPr>
            <a:spLocks noChangeArrowheads="1"/>
          </p:cNvSpPr>
          <p:nvPr userDrawn="1"/>
        </p:nvSpPr>
        <p:spPr bwMode="auto">
          <a:xfrm>
            <a:off x="1500188" y="1481138"/>
            <a:ext cx="996950" cy="42862"/>
          </a:xfrm>
          <a:prstGeom prst="rect">
            <a:avLst/>
          </a:prstGeom>
          <a:solidFill>
            <a:srgbClr val="CFC2A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34" name="Line 10"/>
          <p:cNvSpPr>
            <a:spLocks noChangeShapeType="1"/>
          </p:cNvSpPr>
          <p:nvPr userDrawn="1"/>
        </p:nvSpPr>
        <p:spPr bwMode="auto">
          <a:xfrm>
            <a:off x="8772525" y="609600"/>
            <a:ext cx="0" cy="5486400"/>
          </a:xfrm>
          <a:prstGeom prst="line">
            <a:avLst/>
          </a:prstGeom>
          <a:noFill/>
          <a:ln w="6350">
            <a:solidFill>
              <a:srgbClr val="D1E1E7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036" name="Line 12"/>
          <p:cNvSpPr>
            <a:spLocks noChangeShapeType="1"/>
          </p:cNvSpPr>
          <p:nvPr userDrawn="1"/>
        </p:nvSpPr>
        <p:spPr bwMode="auto">
          <a:xfrm>
            <a:off x="422275" y="622300"/>
            <a:ext cx="8351838" cy="0"/>
          </a:xfrm>
          <a:prstGeom prst="line">
            <a:avLst/>
          </a:prstGeom>
          <a:noFill/>
          <a:ln w="6350">
            <a:solidFill>
              <a:srgbClr val="D1E1E7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134" name="Line 110"/>
          <p:cNvSpPr>
            <a:spLocks noChangeShapeType="1"/>
          </p:cNvSpPr>
          <p:nvPr userDrawn="1"/>
        </p:nvSpPr>
        <p:spPr bwMode="auto">
          <a:xfrm>
            <a:off x="374650" y="889000"/>
            <a:ext cx="0" cy="5588000"/>
          </a:xfrm>
          <a:prstGeom prst="line">
            <a:avLst/>
          </a:prstGeom>
          <a:noFill/>
          <a:ln w="6350">
            <a:solidFill>
              <a:srgbClr val="D1E1E7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133" name="Rectangle 109"/>
          <p:cNvSpPr>
            <a:spLocks noChangeArrowheads="1"/>
          </p:cNvSpPr>
          <p:nvPr userDrawn="1"/>
        </p:nvSpPr>
        <p:spPr bwMode="auto">
          <a:xfrm>
            <a:off x="339725" y="533400"/>
            <a:ext cx="4197350" cy="406400"/>
          </a:xfrm>
          <a:prstGeom prst="rect">
            <a:avLst/>
          </a:prstGeom>
          <a:solidFill>
            <a:srgbClr val="008FA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1135" name="Rectangle 111"/>
          <p:cNvSpPr>
            <a:spLocks noChangeArrowheads="1"/>
          </p:cNvSpPr>
          <p:nvPr userDrawn="1"/>
        </p:nvSpPr>
        <p:spPr bwMode="auto">
          <a:xfrm>
            <a:off x="374650" y="6172200"/>
            <a:ext cx="8416925" cy="304800"/>
          </a:xfrm>
          <a:prstGeom prst="rect">
            <a:avLst/>
          </a:prstGeom>
          <a:solidFill>
            <a:srgbClr val="008FA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pic>
        <p:nvPicPr>
          <p:cNvPr id="8207" name="Picture 112" descr="서한정보통신_사명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6516688"/>
            <a:ext cx="842962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113" descr="HUSEN-1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6502400"/>
            <a:ext cx="590550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8" name="Rectangle 114"/>
          <p:cNvSpPr>
            <a:spLocks noGrp="1" noChangeArrowheads="1"/>
          </p:cNvSpPr>
          <p:nvPr>
            <p:ph type="title"/>
          </p:nvPr>
        </p:nvSpPr>
        <p:spPr bwMode="auto">
          <a:xfrm>
            <a:off x="633413" y="949325"/>
            <a:ext cx="337661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rgbClr val="BCD5F4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가나다라마바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100" b="1">
          <a:solidFill>
            <a:schemeClr val="bg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 b="1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1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oleObject" Target="../embeddings/oleObject1.bin"/><Relationship Id="rId7" Type="http://schemas.openxmlformats.org/officeDocument/2006/relationships/image" Target="../media/image20.jpe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9.jpeg"/><Relationship Id="rId11" Type="http://schemas.openxmlformats.org/officeDocument/2006/relationships/image" Target="../media/image17.png"/><Relationship Id="rId5" Type="http://schemas.openxmlformats.org/officeDocument/2006/relationships/image" Target="../media/image18.jpe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16.png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png"/><Relationship Id="rId5" Type="http://schemas.openxmlformats.org/officeDocument/2006/relationships/image" Target="../media/image17.png"/><Relationship Id="rId4" Type="http://schemas.openxmlformats.org/officeDocument/2006/relationships/oleObject" Target="../embeddings/oleObject4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oleObject" Target="../embeddings/oleObject5.bin"/><Relationship Id="rId7" Type="http://schemas.openxmlformats.org/officeDocument/2006/relationships/image" Target="../media/image19.jpe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2.jpeg"/><Relationship Id="rId11" Type="http://schemas.openxmlformats.org/officeDocument/2006/relationships/oleObject" Target="../embeddings/oleObject6.bin"/><Relationship Id="rId5" Type="http://schemas.openxmlformats.org/officeDocument/2006/relationships/image" Target="../media/image18.jpeg"/><Relationship Id="rId10" Type="http://schemas.openxmlformats.org/officeDocument/2006/relationships/image" Target="../media/image29.jpeg"/><Relationship Id="rId4" Type="http://schemas.openxmlformats.org/officeDocument/2006/relationships/image" Target="../media/image26.png"/><Relationship Id="rId9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37.png"/><Relationship Id="rId3" Type="http://schemas.openxmlformats.org/officeDocument/2006/relationships/oleObject" Target="../embeddings/oleObject7.bin"/><Relationship Id="rId7" Type="http://schemas.openxmlformats.org/officeDocument/2006/relationships/image" Target="../media/image33.jpeg"/><Relationship Id="rId12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0.png"/><Relationship Id="rId1" Type="http://schemas.openxmlformats.org/officeDocument/2006/relationships/vmlDrawing" Target="../drawings/vmlDrawing5.vml"/><Relationship Id="rId6" Type="http://schemas.openxmlformats.org/officeDocument/2006/relationships/image" Target="../media/image32.jpeg"/><Relationship Id="rId11" Type="http://schemas.openxmlformats.org/officeDocument/2006/relationships/image" Target="../media/image35.jpeg"/><Relationship Id="rId5" Type="http://schemas.openxmlformats.org/officeDocument/2006/relationships/image" Target="../media/image31.jpe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30.wmf"/><Relationship Id="rId9" Type="http://schemas.openxmlformats.org/officeDocument/2006/relationships/image" Target="../media/image17.png"/><Relationship Id="rId1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60.jpeg"/><Relationship Id="rId3" Type="http://schemas.openxmlformats.org/officeDocument/2006/relationships/image" Target="../media/image47.png"/><Relationship Id="rId21" Type="http://schemas.openxmlformats.org/officeDocument/2006/relationships/image" Target="../media/image62.png"/><Relationship Id="rId7" Type="http://schemas.openxmlformats.org/officeDocument/2006/relationships/image" Target="../media/image51.png"/><Relationship Id="rId12" Type="http://schemas.openxmlformats.org/officeDocument/2006/relationships/image" Target="../media/image9.png"/><Relationship Id="rId17" Type="http://schemas.openxmlformats.org/officeDocument/2006/relationships/image" Target="../media/image59.png"/><Relationship Id="rId2" Type="http://schemas.openxmlformats.org/officeDocument/2006/relationships/image" Target="../media/image46.jpeg"/><Relationship Id="rId16" Type="http://schemas.openxmlformats.org/officeDocument/2006/relationships/image" Target="../media/image58.png"/><Relationship Id="rId20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8.png"/><Relationship Id="rId24" Type="http://schemas.openxmlformats.org/officeDocument/2006/relationships/image" Target="../media/image65.png"/><Relationship Id="rId5" Type="http://schemas.openxmlformats.org/officeDocument/2006/relationships/image" Target="../media/image49.png"/><Relationship Id="rId15" Type="http://schemas.openxmlformats.org/officeDocument/2006/relationships/image" Target="../media/image57.png"/><Relationship Id="rId23" Type="http://schemas.openxmlformats.org/officeDocument/2006/relationships/image" Target="../media/image64.png"/><Relationship Id="rId10" Type="http://schemas.openxmlformats.org/officeDocument/2006/relationships/image" Target="../media/image54.png"/><Relationship Id="rId19" Type="http://schemas.openxmlformats.org/officeDocument/2006/relationships/image" Target="../media/image7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Relationship Id="rId14" Type="http://schemas.openxmlformats.org/officeDocument/2006/relationships/image" Target="../media/image56.jpeg"/><Relationship Id="rId22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13" Type="http://schemas.openxmlformats.org/officeDocument/2006/relationships/image" Target="../media/image78.png"/><Relationship Id="rId3" Type="http://schemas.openxmlformats.org/officeDocument/2006/relationships/image" Target="../media/image68.jpg"/><Relationship Id="rId7" Type="http://schemas.openxmlformats.org/officeDocument/2006/relationships/image" Target="../media/image72.jpg"/><Relationship Id="rId12" Type="http://schemas.openxmlformats.org/officeDocument/2006/relationships/image" Target="../media/image77.jp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g"/><Relationship Id="rId11" Type="http://schemas.openxmlformats.org/officeDocument/2006/relationships/image" Target="../media/image76.jpeg"/><Relationship Id="rId5" Type="http://schemas.openxmlformats.org/officeDocument/2006/relationships/image" Target="../media/image70.jpg"/><Relationship Id="rId10" Type="http://schemas.openxmlformats.org/officeDocument/2006/relationships/image" Target="../media/image75.jpeg"/><Relationship Id="rId4" Type="http://schemas.openxmlformats.org/officeDocument/2006/relationships/image" Target="../media/image69.jpg"/><Relationship Id="rId9" Type="http://schemas.openxmlformats.org/officeDocument/2006/relationships/image" Target="../media/image74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curitysystem.co.k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8" name="Picture 7" descr="First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533400"/>
            <a:ext cx="8466138" cy="596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49" name="Oval 8"/>
          <p:cNvSpPr>
            <a:spLocks noChangeArrowheads="1"/>
          </p:cNvSpPr>
          <p:nvPr/>
        </p:nvSpPr>
        <p:spPr bwMode="auto">
          <a:xfrm>
            <a:off x="498945" y="1665288"/>
            <a:ext cx="855698" cy="84931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2488406" y="5229200"/>
            <a:ext cx="4117975" cy="54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2"/>
            </a:outerShdw>
          </a:effectLst>
        </p:spPr>
        <p:txBody>
          <a:bodyPr tIns="72000" bIns="72000" anchor="ctr" anchorCtr="1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ko-KR" altLang="en-U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서한정보통신</a:t>
            </a:r>
            <a:r>
              <a:rPr lang="en-US" altLang="ko-KR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0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9220" name="그룹 33"/>
          <p:cNvGrpSpPr>
            <a:grpSpLocks/>
          </p:cNvGrpSpPr>
          <p:nvPr/>
        </p:nvGrpSpPr>
        <p:grpSpPr bwMode="auto">
          <a:xfrm>
            <a:off x="7737475" y="2032000"/>
            <a:ext cx="914400" cy="3962400"/>
            <a:chOff x="7737475" y="2032000"/>
            <a:chExt cx="914400" cy="3962400"/>
          </a:xfrm>
        </p:grpSpPr>
        <p:sp>
          <p:nvSpPr>
            <p:cNvPr id="9232" name="Rectangle 21"/>
            <p:cNvSpPr>
              <a:spLocks noChangeArrowheads="1"/>
            </p:cNvSpPr>
            <p:nvPr/>
          </p:nvSpPr>
          <p:spPr bwMode="auto">
            <a:xfrm>
              <a:off x="8440738" y="2400300"/>
              <a:ext cx="211137" cy="241300"/>
            </a:xfrm>
            <a:prstGeom prst="rect">
              <a:avLst/>
            </a:prstGeom>
            <a:solidFill>
              <a:srgbClr val="C4E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3" name="Rectangle 22"/>
            <p:cNvSpPr>
              <a:spLocks noChangeArrowheads="1"/>
            </p:cNvSpPr>
            <p:nvPr/>
          </p:nvSpPr>
          <p:spPr bwMode="auto">
            <a:xfrm>
              <a:off x="7737475" y="2032000"/>
              <a:ext cx="211138" cy="241300"/>
            </a:xfrm>
            <a:prstGeom prst="rect">
              <a:avLst/>
            </a:prstGeom>
            <a:solidFill>
              <a:srgbClr val="FC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4" name="Rectangle 23"/>
            <p:cNvSpPr>
              <a:spLocks noChangeArrowheads="1"/>
            </p:cNvSpPr>
            <p:nvPr/>
          </p:nvSpPr>
          <p:spPr bwMode="auto">
            <a:xfrm>
              <a:off x="8440738" y="2032000"/>
              <a:ext cx="211137" cy="241300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5" name="Rectangle 24"/>
            <p:cNvSpPr>
              <a:spLocks noChangeArrowheads="1"/>
            </p:cNvSpPr>
            <p:nvPr/>
          </p:nvSpPr>
          <p:spPr bwMode="auto">
            <a:xfrm>
              <a:off x="8440738" y="2781300"/>
              <a:ext cx="211137" cy="241300"/>
            </a:xfrm>
            <a:prstGeom prst="rect">
              <a:avLst/>
            </a:prstGeom>
            <a:solidFill>
              <a:srgbClr val="008E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6" name="Rectangle 25"/>
            <p:cNvSpPr>
              <a:spLocks noChangeArrowheads="1"/>
            </p:cNvSpPr>
            <p:nvPr/>
          </p:nvSpPr>
          <p:spPr bwMode="auto">
            <a:xfrm>
              <a:off x="8440738" y="3149600"/>
              <a:ext cx="211137" cy="241300"/>
            </a:xfrm>
            <a:prstGeom prst="rect">
              <a:avLst/>
            </a:prstGeom>
            <a:solidFill>
              <a:srgbClr val="7ED5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7" name="Rectangle 26"/>
            <p:cNvSpPr>
              <a:spLocks noChangeArrowheads="1"/>
            </p:cNvSpPr>
            <p:nvPr/>
          </p:nvSpPr>
          <p:spPr bwMode="auto">
            <a:xfrm>
              <a:off x="8440738" y="3530600"/>
              <a:ext cx="211137" cy="241300"/>
            </a:xfrm>
            <a:prstGeom prst="rect">
              <a:avLst/>
            </a:prstGeom>
            <a:solidFill>
              <a:srgbClr val="96BC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8" name="Rectangle 27"/>
            <p:cNvSpPr>
              <a:spLocks noChangeArrowheads="1"/>
            </p:cNvSpPr>
            <p:nvPr/>
          </p:nvSpPr>
          <p:spPr bwMode="auto">
            <a:xfrm>
              <a:off x="8440738" y="2781300"/>
              <a:ext cx="211137" cy="241300"/>
            </a:xfrm>
            <a:prstGeom prst="rect">
              <a:avLst/>
            </a:prstGeom>
            <a:solidFill>
              <a:srgbClr val="C2D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39" name="Rectangle 28"/>
            <p:cNvSpPr>
              <a:spLocks noChangeArrowheads="1"/>
            </p:cNvSpPr>
            <p:nvPr/>
          </p:nvSpPr>
          <p:spPr bwMode="auto">
            <a:xfrm>
              <a:off x="8440738" y="3898900"/>
              <a:ext cx="211137" cy="241300"/>
            </a:xfrm>
            <a:prstGeom prst="rect">
              <a:avLst/>
            </a:prstGeom>
            <a:solidFill>
              <a:srgbClr val="8EDF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0" name="Rectangle 29"/>
            <p:cNvSpPr>
              <a:spLocks noChangeArrowheads="1"/>
            </p:cNvSpPr>
            <p:nvPr/>
          </p:nvSpPr>
          <p:spPr bwMode="auto">
            <a:xfrm>
              <a:off x="8440738" y="4279900"/>
              <a:ext cx="211137" cy="241300"/>
            </a:xfrm>
            <a:prstGeom prst="rect">
              <a:avLst/>
            </a:prstGeom>
            <a:solidFill>
              <a:srgbClr val="96BC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1" name="Rectangle 30"/>
            <p:cNvSpPr>
              <a:spLocks noChangeArrowheads="1"/>
            </p:cNvSpPr>
            <p:nvPr/>
          </p:nvSpPr>
          <p:spPr bwMode="auto">
            <a:xfrm>
              <a:off x="8440738" y="3530600"/>
              <a:ext cx="211137" cy="241300"/>
            </a:xfrm>
            <a:prstGeom prst="rect">
              <a:avLst/>
            </a:prstGeom>
            <a:solidFill>
              <a:srgbClr val="5393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2" name="Rectangle 31"/>
            <p:cNvSpPr>
              <a:spLocks noChangeArrowheads="1"/>
            </p:cNvSpPr>
            <p:nvPr/>
          </p:nvSpPr>
          <p:spPr bwMode="auto">
            <a:xfrm>
              <a:off x="8440738" y="4648200"/>
              <a:ext cx="211137" cy="241300"/>
            </a:xfrm>
            <a:prstGeom prst="rect">
              <a:avLst/>
            </a:prstGeom>
            <a:solidFill>
              <a:srgbClr val="D1E1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3" name="Rectangle 32"/>
            <p:cNvSpPr>
              <a:spLocks noChangeArrowheads="1"/>
            </p:cNvSpPr>
            <p:nvPr/>
          </p:nvSpPr>
          <p:spPr bwMode="auto">
            <a:xfrm>
              <a:off x="8440738" y="5029200"/>
              <a:ext cx="211137" cy="241300"/>
            </a:xfrm>
            <a:prstGeom prst="rect">
              <a:avLst/>
            </a:prstGeom>
            <a:solidFill>
              <a:srgbClr val="B5D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4" name="Rectangle 33"/>
            <p:cNvSpPr>
              <a:spLocks noChangeArrowheads="1"/>
            </p:cNvSpPr>
            <p:nvPr/>
          </p:nvSpPr>
          <p:spPr bwMode="auto">
            <a:xfrm>
              <a:off x="8440738" y="4279900"/>
              <a:ext cx="211137" cy="241300"/>
            </a:xfrm>
            <a:prstGeom prst="rect">
              <a:avLst/>
            </a:prstGeom>
            <a:solidFill>
              <a:srgbClr val="C4E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5" name="Rectangle 34"/>
            <p:cNvSpPr>
              <a:spLocks noChangeArrowheads="1"/>
            </p:cNvSpPr>
            <p:nvPr/>
          </p:nvSpPr>
          <p:spPr bwMode="auto">
            <a:xfrm>
              <a:off x="8440738" y="5397500"/>
              <a:ext cx="211137" cy="241300"/>
            </a:xfrm>
            <a:prstGeom prst="rect">
              <a:avLst/>
            </a:prstGeom>
            <a:solidFill>
              <a:srgbClr val="B0EB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6" name="Rectangle 35"/>
            <p:cNvSpPr>
              <a:spLocks noChangeArrowheads="1"/>
            </p:cNvSpPr>
            <p:nvPr/>
          </p:nvSpPr>
          <p:spPr bwMode="auto">
            <a:xfrm>
              <a:off x="8088313" y="2032000"/>
              <a:ext cx="211137" cy="241300"/>
            </a:xfrm>
            <a:prstGeom prst="rect">
              <a:avLst/>
            </a:prstGeom>
            <a:solidFill>
              <a:srgbClr val="F8AE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9247" name="Rectangle 36"/>
            <p:cNvSpPr>
              <a:spLocks noChangeArrowheads="1"/>
            </p:cNvSpPr>
            <p:nvPr/>
          </p:nvSpPr>
          <p:spPr bwMode="auto">
            <a:xfrm>
              <a:off x="8440738" y="5753100"/>
              <a:ext cx="211137" cy="241300"/>
            </a:xfrm>
            <a:prstGeom prst="rect">
              <a:avLst/>
            </a:prstGeom>
            <a:solidFill>
              <a:srgbClr val="E2F3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</p:grpSp>
      <p:sp>
        <p:nvSpPr>
          <p:cNvPr id="9226" name="직사각형 30"/>
          <p:cNvSpPr>
            <a:spLocks noChangeArrowheads="1"/>
          </p:cNvSpPr>
          <p:nvPr/>
        </p:nvSpPr>
        <p:spPr bwMode="auto">
          <a:xfrm>
            <a:off x="1989412" y="2747030"/>
            <a:ext cx="5318892" cy="5232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 팜 기술제휴 제안서</a:t>
            </a:r>
            <a:endParaRPr lang="ko-KR" altLang="en-US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224" name="Pictur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21088"/>
            <a:ext cx="1480370" cy="39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 bwMode="auto">
          <a:xfrm>
            <a:off x="314325" y="533400"/>
            <a:ext cx="8466138" cy="5991944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sz="24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목 차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633413" y="1844824"/>
            <a:ext cx="29749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latinLnBrk="0" hangingPunct="0">
              <a:lnSpc>
                <a:spcPct val="150000"/>
              </a:lnSpc>
              <a:defRPr/>
            </a:pPr>
            <a:r>
              <a:rPr kumimoji="0" lang="en-US" altLang="ko-KR" sz="1800" b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kumimoji="0" lang="ko-KR" altLang="ko-KR" sz="18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800" b="1" dirty="0" smtClean="0">
                <a:latin typeface="맑은 고딕" pitchFamily="50" charset="-127"/>
                <a:ea typeface="맑은 고딕" pitchFamily="50" charset="-127"/>
              </a:rPr>
              <a:t>기술제휴 제안</a:t>
            </a:r>
            <a:endParaRPr kumimoji="0"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kumimoji="0" lang="en-US" altLang="ko-KR" sz="1800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0" lang="ko-KR" altLang="en-US" sz="1800" b="1" dirty="0" smtClean="0">
                <a:latin typeface="맑은 고딕" pitchFamily="50" charset="-127"/>
                <a:ea typeface="맑은 고딕" pitchFamily="50" charset="-127"/>
              </a:rPr>
              <a:t>보유기술 및 제품</a:t>
            </a:r>
            <a:r>
              <a:rPr kumimoji="0" lang="en-US" altLang="ko-KR" sz="18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800" b="1" dirty="0"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800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0" lang="ko-KR" altLang="en-US" sz="1800" b="1" dirty="0" smtClean="0">
                <a:latin typeface="맑은 고딕" pitchFamily="50" charset="-127"/>
                <a:ea typeface="맑은 고딕" pitchFamily="50" charset="-127"/>
              </a:rPr>
              <a:t>업체 소개</a:t>
            </a:r>
            <a:endParaRPr kumimoji="0" lang="ko-KR" altLang="en-US" sz="1800" b="1" dirty="0">
              <a:latin typeface="맑은 고딕" pitchFamily="50" charset="-127"/>
              <a:ea typeface="맑은 고딕" pitchFamily="50" charset="-127"/>
            </a:endParaRPr>
          </a:p>
          <a:p>
            <a:pPr eaLnBrk="0" latinLnBrk="0" hangingPunct="0">
              <a:lnSpc>
                <a:spcPct val="150000"/>
              </a:lnSpc>
              <a:defRPr/>
            </a:pPr>
            <a:r>
              <a:rPr kumimoji="0" lang="en-US" altLang="ko-KR" sz="1800" b="1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kumimoji="0" lang="ko-KR" altLang="en-US" sz="1800" b="1" dirty="0" smtClean="0">
                <a:latin typeface="맑은 고딕" pitchFamily="50" charset="-127"/>
                <a:ea typeface="맑은 고딕" pitchFamily="50" charset="-127"/>
              </a:rPr>
              <a:t>인증서</a:t>
            </a:r>
            <a:endParaRPr kumimoji="0" lang="en-US" altLang="ko-KR" sz="18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7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44824"/>
            <a:ext cx="4125913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2" name="Rectangle 10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852987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기술제휴 제안</a:t>
            </a:r>
            <a:endParaRPr lang="ko-KR" altLang="en-US" sz="2000" i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63" name="Text Box 50"/>
          <p:cNvSpPr txBox="1">
            <a:spLocks noChangeArrowheads="1"/>
          </p:cNvSpPr>
          <p:nvPr/>
        </p:nvSpPr>
        <p:spPr bwMode="auto">
          <a:xfrm>
            <a:off x="633413" y="1781965"/>
            <a:ext cx="3446463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 팜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제안 개요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제안 업체 경쟁력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 제휴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효과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581" y="1772816"/>
            <a:ext cx="4125913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2"/>
          <p:cNvSpPr>
            <a:spLocks noGrp="1" noChangeArrowheads="1"/>
          </p:cNvSpPr>
          <p:nvPr>
            <p:ph type="title"/>
          </p:nvPr>
        </p:nvSpPr>
        <p:spPr>
          <a:xfrm>
            <a:off x="480947" y="915566"/>
            <a:ext cx="4874691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스마트 팜 시스템</a:t>
            </a:r>
          </a:p>
        </p:txBody>
      </p:sp>
      <p:sp>
        <p:nvSpPr>
          <p:cNvPr id="145" name="직사각형 14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grpSp>
        <p:nvGrpSpPr>
          <p:cNvPr id="223" name="그룹 222"/>
          <p:cNvGrpSpPr/>
          <p:nvPr/>
        </p:nvGrpSpPr>
        <p:grpSpPr>
          <a:xfrm>
            <a:off x="534288" y="5054405"/>
            <a:ext cx="1552013" cy="948288"/>
            <a:chOff x="595282" y="784806"/>
            <a:chExt cx="1857388" cy="1256791"/>
          </a:xfrm>
        </p:grpSpPr>
        <p:sp>
          <p:nvSpPr>
            <p:cNvPr id="295" name="직사각형 294"/>
            <p:cNvSpPr/>
            <p:nvPr/>
          </p:nvSpPr>
          <p:spPr>
            <a:xfrm>
              <a:off x="595282" y="784806"/>
              <a:ext cx="1857388" cy="21530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비상 경보 출력</a:t>
              </a:r>
            </a:p>
          </p:txBody>
        </p:sp>
        <p:sp>
          <p:nvSpPr>
            <p:cNvPr id="296" name="TextBox 295"/>
            <p:cNvSpPr txBox="1"/>
            <p:nvPr/>
          </p:nvSpPr>
          <p:spPr>
            <a:xfrm>
              <a:off x="595282" y="1000111"/>
              <a:ext cx="1857388" cy="1041486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무선 접점 출력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</a:p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-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싸이렌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출력 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-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원격 문 열림 연동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     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음성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경광등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-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음성 경고 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-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비상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화재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침입 경고 음성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-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경광등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출력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기타 안내방송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25" name="그룹 224"/>
          <p:cNvGrpSpPr/>
          <p:nvPr/>
        </p:nvGrpSpPr>
        <p:grpSpPr>
          <a:xfrm>
            <a:off x="528383" y="3839184"/>
            <a:ext cx="1546642" cy="1124618"/>
            <a:chOff x="595282" y="872188"/>
            <a:chExt cx="1857388" cy="1373557"/>
          </a:xfrm>
        </p:grpSpPr>
        <p:sp>
          <p:nvSpPr>
            <p:cNvPr id="293" name="직사각형 292"/>
            <p:cNvSpPr/>
            <p:nvPr/>
          </p:nvSpPr>
          <p:spPr>
            <a:xfrm>
              <a:off x="595282" y="872188"/>
              <a:ext cx="1857388" cy="216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n-US" altLang="ko-KR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공조기 제어</a:t>
              </a:r>
            </a:p>
          </p:txBody>
        </p:sp>
        <p:sp>
          <p:nvSpPr>
            <p:cNvPr id="294" name="TextBox 293"/>
            <p:cNvSpPr txBox="1"/>
            <p:nvPr/>
          </p:nvSpPr>
          <p:spPr>
            <a:xfrm>
              <a:off x="595282" y="1087613"/>
              <a:ext cx="1857388" cy="1158132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211021" indent="-211021">
                <a:buFontTx/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</a:rPr>
                <a:t>전기 조작 판넬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안개 분무 시스템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환기 팬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냉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난방기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CO2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제어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보온 차광 커튼 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관수 제어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조명 제어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콘센트 제어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cxnSp>
        <p:nvCxnSpPr>
          <p:cNvPr id="227" name="직선 화살표 연결선 226"/>
          <p:cNvCxnSpPr/>
          <p:nvPr/>
        </p:nvCxnSpPr>
        <p:spPr>
          <a:xfrm>
            <a:off x="2076772" y="3400441"/>
            <a:ext cx="435531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8" name="그룹 227"/>
          <p:cNvGrpSpPr/>
          <p:nvPr/>
        </p:nvGrpSpPr>
        <p:grpSpPr>
          <a:xfrm>
            <a:off x="532644" y="1708336"/>
            <a:ext cx="1552013" cy="419485"/>
            <a:chOff x="595282" y="785794"/>
            <a:chExt cx="1857388" cy="555957"/>
          </a:xfrm>
        </p:grpSpPr>
        <p:sp>
          <p:nvSpPr>
            <p:cNvPr id="291" name="직사각형 290"/>
            <p:cNvSpPr/>
            <p:nvPr/>
          </p:nvSpPr>
          <p:spPr>
            <a:xfrm>
              <a:off x="595282" y="785794"/>
              <a:ext cx="1857388" cy="21431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전원 공급 </a:t>
              </a:r>
              <a:r>
                <a:rPr lang="en-US" altLang="ko-KR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(DC 12V)</a:t>
              </a:r>
              <a:endParaRPr lang="ko-KR" altLang="en-US" sz="646" b="1" dirty="0">
                <a:ln w="3175">
                  <a:noFill/>
                </a:ln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92" name="TextBox 291"/>
            <p:cNvSpPr txBox="1"/>
            <p:nvPr/>
          </p:nvSpPr>
          <p:spPr>
            <a:xfrm>
              <a:off x="595282" y="1000107"/>
              <a:ext cx="1857388" cy="341644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무정전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전원 공급기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646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정전 시 충전된 배터리 전원 공급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29" name="그룹 228"/>
          <p:cNvGrpSpPr/>
          <p:nvPr/>
        </p:nvGrpSpPr>
        <p:grpSpPr>
          <a:xfrm>
            <a:off x="543349" y="2198975"/>
            <a:ext cx="1546642" cy="1540366"/>
            <a:chOff x="595282" y="785794"/>
            <a:chExt cx="1857388" cy="1839007"/>
          </a:xfrm>
        </p:grpSpPr>
        <p:sp>
          <p:nvSpPr>
            <p:cNvPr id="289" name="직사각형 288"/>
            <p:cNvSpPr/>
            <p:nvPr/>
          </p:nvSpPr>
          <p:spPr>
            <a:xfrm>
              <a:off x="595282" y="785794"/>
              <a:ext cx="1857388" cy="21431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환경 정보수집</a:t>
              </a:r>
            </a:p>
          </p:txBody>
        </p:sp>
        <p:sp>
          <p:nvSpPr>
            <p:cNvPr id="290" name="TextBox 289"/>
            <p:cNvSpPr txBox="1"/>
            <p:nvPr/>
          </p:nvSpPr>
          <p:spPr>
            <a:xfrm>
              <a:off x="595282" y="1000107"/>
              <a:ext cx="1857388" cy="1624694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온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습도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CO2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강우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토양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(PH)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일사 센서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태양에너지 측정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풍향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풍속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조도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지온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지습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중량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침수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미세먼지 센서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화재 감지기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211021" indent="-211021">
                <a:buAutoNum type="arabicPeriod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침입 센서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열선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마그네트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646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646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grpSp>
        <p:nvGrpSpPr>
          <p:cNvPr id="230" name="그룹 229"/>
          <p:cNvGrpSpPr/>
          <p:nvPr/>
        </p:nvGrpSpPr>
        <p:grpSpPr>
          <a:xfrm>
            <a:off x="2604657" y="4833412"/>
            <a:ext cx="1546642" cy="508336"/>
            <a:chOff x="595282" y="872188"/>
            <a:chExt cx="1857388" cy="673712"/>
          </a:xfrm>
        </p:grpSpPr>
        <p:sp>
          <p:nvSpPr>
            <p:cNvPr id="287" name="직사각형 286"/>
            <p:cNvSpPr/>
            <p:nvPr/>
          </p:nvSpPr>
          <p:spPr>
            <a:xfrm>
              <a:off x="595282" y="872188"/>
              <a:ext cx="1857388" cy="216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출입통제 리더기</a:t>
              </a:r>
            </a:p>
          </p:txBody>
        </p:sp>
        <p:sp>
          <p:nvSpPr>
            <p:cNvPr id="288" name="TextBox 287"/>
            <p:cNvSpPr txBox="1"/>
            <p:nvPr/>
          </p:nvSpPr>
          <p:spPr>
            <a:xfrm>
              <a:off x="595282" y="1087615"/>
              <a:ext cx="1857388" cy="458285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 RF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카드리더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키패드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b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지문인식기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얼굴인식기</a:t>
              </a:r>
            </a:p>
          </p:txBody>
        </p:sp>
      </p:grpSp>
      <p:cxnSp>
        <p:nvCxnSpPr>
          <p:cNvPr id="231" name="꺾인 연결선 230"/>
          <p:cNvCxnSpPr/>
          <p:nvPr/>
        </p:nvCxnSpPr>
        <p:spPr>
          <a:xfrm>
            <a:off x="2087620" y="1989614"/>
            <a:ext cx="414059" cy="1032196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직사각형 231"/>
          <p:cNvSpPr/>
          <p:nvPr/>
        </p:nvSpPr>
        <p:spPr>
          <a:xfrm>
            <a:off x="2103731" y="1811366"/>
            <a:ext cx="438375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DV 12V</a:t>
            </a:r>
            <a:endParaRPr lang="ko-KR" altLang="en-US" sz="738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235" name="그룹 234"/>
          <p:cNvGrpSpPr/>
          <p:nvPr/>
        </p:nvGrpSpPr>
        <p:grpSpPr>
          <a:xfrm>
            <a:off x="2606281" y="5389653"/>
            <a:ext cx="1546642" cy="606316"/>
            <a:chOff x="595282" y="871154"/>
            <a:chExt cx="1857388" cy="606811"/>
          </a:xfrm>
        </p:grpSpPr>
        <p:sp>
          <p:nvSpPr>
            <p:cNvPr id="285" name="직사각형 284"/>
            <p:cNvSpPr/>
            <p:nvPr/>
          </p:nvSpPr>
          <p:spPr>
            <a:xfrm>
              <a:off x="595282" y="871154"/>
              <a:ext cx="1857388" cy="216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ko-KR" altLang="en-US" sz="646" b="1" dirty="0">
                  <a:ln w="3175">
                    <a:noFill/>
                  </a:ln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출입문 제어</a:t>
              </a:r>
            </a:p>
          </p:txBody>
        </p:sp>
        <p:sp>
          <p:nvSpPr>
            <p:cNvPr id="286" name="TextBox 285"/>
            <p:cNvSpPr txBox="1"/>
            <p:nvPr/>
          </p:nvSpPr>
          <p:spPr>
            <a:xfrm>
              <a:off x="595282" y="1087154"/>
              <a:ext cx="1857388" cy="390811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marL="158265" indent="-158265">
                <a:buFontTx/>
                <a:buChar char="-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출입통제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세트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락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경계 </a:t>
              </a:r>
              <a:r>
                <a:rPr lang="ko-KR" altLang="en-US" sz="646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잠금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  <a:p>
              <a:pPr marL="158265" indent="-158265">
                <a:buFontTx/>
                <a:buChar char="-"/>
              </a:pP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자동문</a:t>
              </a: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/ EM </a:t>
              </a:r>
              <a:r>
                <a:rPr lang="ko-KR" altLang="en-US" sz="646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락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endPara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158265" indent="-158265">
                <a:buFontTx/>
                <a:buChar char="-"/>
              </a:pPr>
              <a:r>
                <a: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EXIT</a:t>
              </a:r>
              <a:r>
                <a:rPr lang="ko-KR" altLang="en-US" sz="646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버튼 </a:t>
              </a:r>
            </a:p>
          </p:txBody>
        </p:sp>
      </p:grpSp>
      <p:cxnSp>
        <p:nvCxnSpPr>
          <p:cNvPr id="236" name="꺾인 연결선 235"/>
          <p:cNvCxnSpPr/>
          <p:nvPr/>
        </p:nvCxnSpPr>
        <p:spPr>
          <a:xfrm rot="10800000" flipV="1">
            <a:off x="2609382" y="5054405"/>
            <a:ext cx="216" cy="543262"/>
          </a:xfrm>
          <a:prstGeom prst="bentConnector3">
            <a:avLst>
              <a:gd name="adj1" fmla="val 71986792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직사각형 236"/>
          <p:cNvSpPr/>
          <p:nvPr/>
        </p:nvSpPr>
        <p:spPr>
          <a:xfrm>
            <a:off x="480947" y="1579652"/>
            <a:ext cx="3744336" cy="4513644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endParaRPr lang="ko-KR" altLang="en-US" sz="18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38" name="구름 237"/>
          <p:cNvSpPr/>
          <p:nvPr/>
        </p:nvSpPr>
        <p:spPr>
          <a:xfrm>
            <a:off x="4474196" y="2266155"/>
            <a:ext cx="710783" cy="521512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endParaRPr lang="en-US" altLang="ko-KR" sz="738" b="1" dirty="0">
              <a:solidFill>
                <a:srgbClr val="00206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738" b="1" dirty="0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738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Internet</a:t>
            </a:r>
            <a:br>
              <a:rPr lang="en-US" altLang="ko-KR" sz="738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738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(TCP/IP)</a:t>
            </a:r>
            <a:endParaRPr lang="ko-KR" altLang="en-US" sz="738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39" name="직선 화살표 연결선 238"/>
          <p:cNvCxnSpPr/>
          <p:nvPr/>
        </p:nvCxnSpPr>
        <p:spPr>
          <a:xfrm>
            <a:off x="4217289" y="2132062"/>
            <a:ext cx="310848" cy="25225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0" name="직선 화살표 연결선 239"/>
          <p:cNvCxnSpPr/>
          <p:nvPr/>
        </p:nvCxnSpPr>
        <p:spPr>
          <a:xfrm flipH="1">
            <a:off x="2086671" y="3999306"/>
            <a:ext cx="430580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직선 화살표 연결선 240"/>
          <p:cNvCxnSpPr/>
          <p:nvPr/>
        </p:nvCxnSpPr>
        <p:spPr>
          <a:xfrm flipH="1">
            <a:off x="2086670" y="5395318"/>
            <a:ext cx="212816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직선 화살표 연결선 241"/>
          <p:cNvCxnSpPr/>
          <p:nvPr/>
        </p:nvCxnSpPr>
        <p:spPr>
          <a:xfrm>
            <a:off x="2299486" y="4167511"/>
            <a:ext cx="217766" cy="0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직선 화살표 연결선 242"/>
          <p:cNvCxnSpPr/>
          <p:nvPr/>
        </p:nvCxnSpPr>
        <p:spPr>
          <a:xfrm flipH="1">
            <a:off x="2298663" y="4164211"/>
            <a:ext cx="824" cy="1241895"/>
          </a:xfrm>
          <a:prstGeom prst="straightConnector1">
            <a:avLst/>
          </a:prstGeom>
          <a:ln w="1905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직사각형 245"/>
          <p:cNvSpPr/>
          <p:nvPr/>
        </p:nvSpPr>
        <p:spPr>
          <a:xfrm>
            <a:off x="5550949" y="1560376"/>
            <a:ext cx="3197515" cy="4513644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endParaRPr lang="ko-KR" altLang="en-US" sz="18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5676075" y="1792573"/>
            <a:ext cx="1045158" cy="55050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53049" tIns="26525" rIns="53049" bIns="26525" rtlCol="0" anchor="ctr">
            <a:spAutoFit/>
          </a:bodyPr>
          <a:lstStyle/>
          <a:p>
            <a:pPr algn="ctr"/>
            <a:endParaRPr lang="en-US" altLang="ko-KR" sz="923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923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 관제</a:t>
            </a:r>
            <a:r>
              <a:rPr lang="en-US" altLang="ko-KR" sz="923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ctr"/>
            <a:r>
              <a:rPr lang="ko-KR" altLang="en-US" sz="923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서버</a:t>
            </a:r>
            <a:endParaRPr lang="en-US" altLang="ko-KR" sz="923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ko-KR" altLang="en-US" sz="923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48" name="직선 화살표 연결선 247"/>
          <p:cNvCxnSpPr/>
          <p:nvPr/>
        </p:nvCxnSpPr>
        <p:spPr>
          <a:xfrm flipV="1">
            <a:off x="5165251" y="2121439"/>
            <a:ext cx="478720" cy="217074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직선 화살표 연결선 248"/>
          <p:cNvCxnSpPr/>
          <p:nvPr/>
        </p:nvCxnSpPr>
        <p:spPr>
          <a:xfrm>
            <a:off x="5172581" y="2687798"/>
            <a:ext cx="566953" cy="313619"/>
          </a:xfrm>
          <a:prstGeom prst="straightConnector1">
            <a:avLst/>
          </a:prstGeom>
          <a:ln w="38100">
            <a:solidFill>
              <a:srgbClr val="3366FF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0" name="직사각형 249"/>
          <p:cNvSpPr/>
          <p:nvPr/>
        </p:nvSpPr>
        <p:spPr>
          <a:xfrm>
            <a:off x="4925567" y="1945760"/>
            <a:ext cx="661745" cy="248551"/>
          </a:xfrm>
          <a:prstGeom prst="rect">
            <a:avLst/>
          </a:prstGeom>
        </p:spPr>
        <p:txBody>
          <a:bodyPr wrap="squar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endParaRPr lang="en-US" altLang="ko-KR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1" name="직사각형 250"/>
          <p:cNvSpPr/>
          <p:nvPr/>
        </p:nvSpPr>
        <p:spPr>
          <a:xfrm>
            <a:off x="5196542" y="2885673"/>
            <a:ext cx="309918" cy="248551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환경</a:t>
            </a:r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52" name="직선 화살표 연결선 251"/>
          <p:cNvCxnSpPr/>
          <p:nvPr/>
        </p:nvCxnSpPr>
        <p:spPr>
          <a:xfrm>
            <a:off x="6175296" y="3584771"/>
            <a:ext cx="0" cy="311478"/>
          </a:xfrm>
          <a:prstGeom prst="straightConnector1">
            <a:avLst/>
          </a:prstGeom>
          <a:ln w="38100">
            <a:solidFill>
              <a:srgbClr val="3366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직선 화살표 연결선 252"/>
          <p:cNvCxnSpPr/>
          <p:nvPr/>
        </p:nvCxnSpPr>
        <p:spPr>
          <a:xfrm>
            <a:off x="6175296" y="4810816"/>
            <a:ext cx="0" cy="280172"/>
          </a:xfrm>
          <a:prstGeom prst="straightConnector1">
            <a:avLst/>
          </a:prstGeom>
          <a:ln w="38100">
            <a:solidFill>
              <a:srgbClr val="3366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4" name="그룹 253"/>
          <p:cNvGrpSpPr/>
          <p:nvPr/>
        </p:nvGrpSpPr>
        <p:grpSpPr>
          <a:xfrm>
            <a:off x="6743226" y="2215481"/>
            <a:ext cx="218075" cy="2014142"/>
            <a:chOff x="12359049" y="2602523"/>
            <a:chExt cx="416546" cy="3657956"/>
          </a:xfrm>
        </p:grpSpPr>
        <p:cxnSp>
          <p:nvCxnSpPr>
            <p:cNvPr id="282" name="직선 화살표 연결선 281"/>
            <p:cNvCxnSpPr/>
            <p:nvPr/>
          </p:nvCxnSpPr>
          <p:spPr>
            <a:xfrm flipH="1">
              <a:off x="12359049" y="6252053"/>
              <a:ext cx="406498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직선 화살표 연결선 282"/>
            <p:cNvCxnSpPr/>
            <p:nvPr/>
          </p:nvCxnSpPr>
          <p:spPr>
            <a:xfrm>
              <a:off x="12763973" y="2602523"/>
              <a:ext cx="1" cy="365795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직선 화살표 연결선 283"/>
            <p:cNvCxnSpPr/>
            <p:nvPr/>
          </p:nvCxnSpPr>
          <p:spPr>
            <a:xfrm flipH="1">
              <a:off x="12369097" y="2616924"/>
              <a:ext cx="406498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5" name="직사각형 254"/>
          <p:cNvSpPr/>
          <p:nvPr/>
        </p:nvSpPr>
        <p:spPr>
          <a:xfrm>
            <a:off x="6983798" y="3283460"/>
            <a:ext cx="533936" cy="248551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Push </a:t>
            </a:r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정보</a:t>
            </a:r>
            <a:endParaRPr lang="en-US" altLang="ko-KR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(HTTP)</a:t>
            </a:r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6" name="직사각형 255"/>
          <p:cNvSpPr/>
          <p:nvPr/>
        </p:nvSpPr>
        <p:spPr>
          <a:xfrm>
            <a:off x="6242964" y="3661832"/>
            <a:ext cx="309918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7" name="직사각형 256"/>
          <p:cNvSpPr/>
          <p:nvPr/>
        </p:nvSpPr>
        <p:spPr>
          <a:xfrm>
            <a:off x="6271323" y="4865628"/>
            <a:ext cx="289551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연동</a:t>
            </a:r>
          </a:p>
        </p:txBody>
      </p:sp>
      <p:sp>
        <p:nvSpPr>
          <p:cNvPr id="258" name="구름 257"/>
          <p:cNvSpPr/>
          <p:nvPr/>
        </p:nvSpPr>
        <p:spPr>
          <a:xfrm>
            <a:off x="4492353" y="4014915"/>
            <a:ext cx="780815" cy="412107"/>
          </a:xfrm>
          <a:prstGeom prst="cloud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r>
              <a:rPr lang="en-US" altLang="ko-KR" sz="738" b="1" dirty="0">
                <a:solidFill>
                  <a:schemeClr val="tx1"/>
                </a:solidFill>
                <a:latin typeface="맑은 고딕" panose="020B0503020000020004" pitchFamily="50" charset="-127"/>
              </a:rPr>
              <a:t>LTE</a:t>
            </a:r>
          </a:p>
          <a:p>
            <a:pPr algn="ctr"/>
            <a:r>
              <a:rPr lang="en-US" altLang="ko-KR" sz="738" b="1" dirty="0">
                <a:solidFill>
                  <a:schemeClr val="tx1"/>
                </a:solidFill>
                <a:latin typeface="맑은 고딕" panose="020B0503020000020004" pitchFamily="50" charset="-127"/>
              </a:rPr>
              <a:t>Cat.M1</a:t>
            </a:r>
          </a:p>
        </p:txBody>
      </p:sp>
      <p:cxnSp>
        <p:nvCxnSpPr>
          <p:cNvPr id="259" name="직선 화살표 연결선 258"/>
          <p:cNvCxnSpPr/>
          <p:nvPr/>
        </p:nvCxnSpPr>
        <p:spPr>
          <a:xfrm flipH="1" flipV="1">
            <a:off x="4864832" y="2852946"/>
            <a:ext cx="14198" cy="1086594"/>
          </a:xfrm>
          <a:prstGeom prst="straightConnector1">
            <a:avLst/>
          </a:prstGeom>
          <a:ln w="38100">
            <a:solidFill>
              <a:srgbClr val="3366FF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0" name="TextBox 259"/>
          <p:cNvSpPr txBox="1"/>
          <p:nvPr/>
        </p:nvSpPr>
        <p:spPr>
          <a:xfrm>
            <a:off x="7605988" y="1813821"/>
            <a:ext cx="1045158" cy="55050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53049" tIns="26525" rIns="53049" bIns="26525" rtlCol="0" anchor="ctr">
            <a:spAutoFit/>
          </a:bodyPr>
          <a:lstStyle/>
          <a:p>
            <a:pPr algn="ctr"/>
            <a:r>
              <a:rPr lang="en-US" altLang="ko-KR" sz="923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ctr"/>
            <a:r>
              <a:rPr lang="ko-KR" altLang="en-US" sz="923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endParaRPr lang="en-US" altLang="ko-KR" sz="923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923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APP</a:t>
            </a:r>
          </a:p>
          <a:p>
            <a:pPr algn="ctr"/>
            <a:endParaRPr lang="ko-KR" altLang="en-US" sz="923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61" name="직선 화살표 연결선 260"/>
          <p:cNvCxnSpPr/>
          <p:nvPr/>
        </p:nvCxnSpPr>
        <p:spPr>
          <a:xfrm flipV="1">
            <a:off x="6753968" y="2113535"/>
            <a:ext cx="830087" cy="3992"/>
          </a:xfrm>
          <a:prstGeom prst="straightConnector1">
            <a:avLst/>
          </a:prstGeom>
          <a:ln w="381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2" name="직사각형 261"/>
          <p:cNvSpPr/>
          <p:nvPr/>
        </p:nvSpPr>
        <p:spPr>
          <a:xfrm>
            <a:off x="7015201" y="1939980"/>
            <a:ext cx="316184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Push</a:t>
            </a:r>
            <a:endParaRPr lang="ko-KR" altLang="en-US" sz="738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3" name="직사각형 262"/>
          <p:cNvSpPr/>
          <p:nvPr/>
        </p:nvSpPr>
        <p:spPr>
          <a:xfrm>
            <a:off x="7000300" y="1220366"/>
            <a:ext cx="583755" cy="147993"/>
          </a:xfrm>
          <a:prstGeom prst="rect">
            <a:avLst/>
          </a:prstGeom>
        </p:spPr>
        <p:txBody>
          <a:bodyPr wrap="squar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</a:t>
            </a:r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접속</a:t>
            </a:r>
          </a:p>
        </p:txBody>
      </p:sp>
      <p:sp>
        <p:nvSpPr>
          <p:cNvPr id="264" name="자유형 263"/>
          <p:cNvSpPr/>
          <p:nvPr/>
        </p:nvSpPr>
        <p:spPr>
          <a:xfrm>
            <a:off x="4217289" y="1381283"/>
            <a:ext cx="3894061" cy="645398"/>
          </a:xfrm>
          <a:custGeom>
            <a:avLst/>
            <a:gdLst>
              <a:gd name="connsiteX0" fmla="*/ 7438030 w 7438030"/>
              <a:gd name="connsiteY0" fmla="*/ 957617 h 1462585"/>
              <a:gd name="connsiteX1" fmla="*/ 5759355 w 7438030"/>
              <a:gd name="connsiteY1" fmla="*/ 84161 h 1462585"/>
              <a:gd name="connsiteX2" fmla="*/ 0 w 7438030"/>
              <a:gd name="connsiteY2" fmla="*/ 1462585 h 1462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438030" h="1462585">
                <a:moveTo>
                  <a:pt x="7438030" y="957617"/>
                </a:moveTo>
                <a:cubicBezTo>
                  <a:pt x="7218528" y="478808"/>
                  <a:pt x="6999027" y="0"/>
                  <a:pt x="5759355" y="84161"/>
                </a:cubicBezTo>
                <a:cubicBezTo>
                  <a:pt x="4519683" y="168322"/>
                  <a:pt x="1398895" y="1064525"/>
                  <a:pt x="0" y="1462585"/>
                </a:cubicBezTo>
              </a:path>
            </a:pathLst>
          </a:cu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53049" tIns="26525" rIns="53049" bIns="26525" rtlCol="0" anchor="ctr"/>
          <a:lstStyle/>
          <a:p>
            <a:pPr algn="ctr"/>
            <a:endParaRPr lang="ko-KR" altLang="en-US" sz="1015"/>
          </a:p>
        </p:txBody>
      </p:sp>
      <p:sp>
        <p:nvSpPr>
          <p:cNvPr id="265" name="TextBox 264"/>
          <p:cNvSpPr txBox="1"/>
          <p:nvPr/>
        </p:nvSpPr>
        <p:spPr>
          <a:xfrm>
            <a:off x="6946569" y="4671906"/>
            <a:ext cx="1552013" cy="6098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환경정보 모니터링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영상정보 모니터링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출입통제 모니터링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646" dirty="0">
                <a:latin typeface="맑은 고딕" panose="020B0503020000020004" pitchFamily="50" charset="-127"/>
              </a:rPr>
              <a:t>공조기 원격 제어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화재발생 알림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비상경보 알림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267" name="직선 화살표 연결선 266"/>
          <p:cNvCxnSpPr/>
          <p:nvPr/>
        </p:nvCxnSpPr>
        <p:spPr>
          <a:xfrm flipH="1">
            <a:off x="8108526" y="2421867"/>
            <a:ext cx="2824" cy="3059069"/>
          </a:xfrm>
          <a:prstGeom prst="straightConnector1">
            <a:avLst/>
          </a:prstGeom>
          <a:ln w="25400">
            <a:solidFill>
              <a:srgbClr val="FF0000"/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직선 화살표 연결선 267"/>
          <p:cNvCxnSpPr/>
          <p:nvPr/>
        </p:nvCxnSpPr>
        <p:spPr>
          <a:xfrm flipH="1" flipV="1">
            <a:off x="6846357" y="5472425"/>
            <a:ext cx="1250450" cy="8510"/>
          </a:xfrm>
          <a:prstGeom prst="straightConnector1">
            <a:avLst/>
          </a:prstGeom>
          <a:ln w="2540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직사각형 268"/>
          <p:cNvSpPr/>
          <p:nvPr/>
        </p:nvSpPr>
        <p:spPr>
          <a:xfrm>
            <a:off x="8163681" y="3939539"/>
            <a:ext cx="537617" cy="147993"/>
          </a:xfrm>
          <a:prstGeom prst="rect">
            <a:avLst/>
          </a:prstGeom>
        </p:spPr>
        <p:txBody>
          <a:bodyPr wrap="squar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영상정보</a:t>
            </a:r>
          </a:p>
        </p:txBody>
      </p:sp>
      <p:grpSp>
        <p:nvGrpSpPr>
          <p:cNvPr id="270" name="그룹 269"/>
          <p:cNvGrpSpPr/>
          <p:nvPr/>
        </p:nvGrpSpPr>
        <p:grpSpPr>
          <a:xfrm>
            <a:off x="6015343" y="5147761"/>
            <a:ext cx="373574" cy="546016"/>
            <a:chOff x="8415874" y="4255516"/>
            <a:chExt cx="769807" cy="1486937"/>
          </a:xfrm>
        </p:grpSpPr>
        <p:pic>
          <p:nvPicPr>
            <p:cNvPr id="280" name="Picture 6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22" t="28105" r="65923" b="15187"/>
            <a:stretch/>
          </p:blipFill>
          <p:spPr bwMode="auto">
            <a:xfrm>
              <a:off x="8415874" y="4255516"/>
              <a:ext cx="769807" cy="148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1" name="Picture 12" descr="위치에 대한 이미지 검색결과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4347" y="4614341"/>
              <a:ext cx="205081" cy="2847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1" name="직사각형 270"/>
          <p:cNvSpPr/>
          <p:nvPr/>
        </p:nvSpPr>
        <p:spPr>
          <a:xfrm>
            <a:off x="5898788" y="5722816"/>
            <a:ext cx="599730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스마트폰 앱</a:t>
            </a:r>
          </a:p>
        </p:txBody>
      </p:sp>
      <p:grpSp>
        <p:nvGrpSpPr>
          <p:cNvPr id="272" name="그룹 271"/>
          <p:cNvGrpSpPr/>
          <p:nvPr/>
        </p:nvGrpSpPr>
        <p:grpSpPr>
          <a:xfrm>
            <a:off x="5794549" y="2593841"/>
            <a:ext cx="769226" cy="764634"/>
            <a:chOff x="6323881" y="4042560"/>
            <a:chExt cx="852717" cy="935439"/>
          </a:xfrm>
        </p:grpSpPr>
        <p:pic>
          <p:nvPicPr>
            <p:cNvPr id="278" name="그림 27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23881" y="4042560"/>
              <a:ext cx="483861" cy="829102"/>
            </a:xfrm>
            <a:prstGeom prst="rect">
              <a:avLst/>
            </a:prstGeom>
          </p:spPr>
        </p:pic>
        <p:pic>
          <p:nvPicPr>
            <p:cNvPr id="279" name="그림 27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500834" y="4479272"/>
              <a:ext cx="675764" cy="498727"/>
            </a:xfrm>
            <a:prstGeom prst="rect">
              <a:avLst/>
            </a:prstGeom>
          </p:spPr>
        </p:pic>
      </p:grpSp>
      <p:sp>
        <p:nvSpPr>
          <p:cNvPr id="273" name="직사각형 272"/>
          <p:cNvSpPr/>
          <p:nvPr/>
        </p:nvSpPr>
        <p:spPr>
          <a:xfrm>
            <a:off x="5740319" y="3395376"/>
            <a:ext cx="817482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ko-KR" altLang="en-US" sz="738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중계 서버</a:t>
            </a:r>
          </a:p>
        </p:txBody>
      </p:sp>
      <p:grpSp>
        <p:nvGrpSpPr>
          <p:cNvPr id="274" name="그룹 273"/>
          <p:cNvGrpSpPr/>
          <p:nvPr/>
        </p:nvGrpSpPr>
        <p:grpSpPr>
          <a:xfrm>
            <a:off x="5686090" y="3739341"/>
            <a:ext cx="1073691" cy="1094071"/>
            <a:chOff x="1931656" y="4688302"/>
            <a:chExt cx="1131686" cy="1378072"/>
          </a:xfrm>
        </p:grpSpPr>
        <p:pic>
          <p:nvPicPr>
            <p:cNvPr id="276" name="그림 275">
              <a:extLst>
                <a:ext uri="{FF2B5EF4-FFF2-40B4-BE49-F238E27FC236}">
                  <a16:creationId xmlns:a16="http://schemas.microsoft.com/office/drawing/2014/main" id="{243594E7-26E9-4788-992B-5BE17E3231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78906" y="5020461"/>
              <a:ext cx="557155" cy="431768"/>
            </a:xfrm>
            <a:prstGeom prst="rect">
              <a:avLst/>
            </a:prstGeom>
          </p:spPr>
        </p:pic>
        <p:pic>
          <p:nvPicPr>
            <p:cNvPr id="277" name="그림 276">
              <a:extLst>
                <a:ext uri="{FF2B5EF4-FFF2-40B4-BE49-F238E27FC236}">
                  <a16:creationId xmlns:a16="http://schemas.microsoft.com/office/drawing/2014/main" id="{72DCEA76-9508-4FF6-B905-DAEE7CFF1A3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>
                          <a14:foregroundMark x1="49133" y1="64400" x2="49133" y2="64400"/>
                          <a14:foregroundMark x1="51333" y1="70000" x2="51333" y2="70000"/>
                          <a14:foregroundMark x1="92667" y1="75333" x2="92667" y2="75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1656" y="4688302"/>
              <a:ext cx="1131686" cy="1378072"/>
            </a:xfrm>
            <a:prstGeom prst="rect">
              <a:avLst/>
            </a:prstGeom>
          </p:spPr>
        </p:pic>
      </p:grpSp>
      <p:sp>
        <p:nvSpPr>
          <p:cNvPr id="275" name="직사각형 274"/>
          <p:cNvSpPr/>
          <p:nvPr/>
        </p:nvSpPr>
        <p:spPr>
          <a:xfrm>
            <a:off x="5717176" y="4618382"/>
            <a:ext cx="936540" cy="147993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ko-KR" altLang="en-US" sz="738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복합환경제어시스템</a:t>
            </a:r>
          </a:p>
        </p:txBody>
      </p:sp>
      <p:sp>
        <p:nvSpPr>
          <p:cNvPr id="298" name="TextBox 297"/>
          <p:cNvSpPr txBox="1"/>
          <p:nvPr/>
        </p:nvSpPr>
        <p:spPr>
          <a:xfrm>
            <a:off x="2501781" y="2874772"/>
            <a:ext cx="1681541" cy="160556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53049" tIns="26525" rIns="53049" bIns="26525" rtlCol="0">
            <a:spAutoFit/>
          </a:bodyPr>
          <a:lstStyle/>
          <a:p>
            <a:r>
              <a:rPr lang="en-US" altLang="ko-KR" sz="1015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 </a:t>
            </a:r>
            <a:r>
              <a: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복합환경제어기 </a:t>
            </a:r>
            <a:r>
              <a:rPr lang="en-US" altLang="ko-KR" sz="1015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N2 ]</a:t>
            </a:r>
            <a:br>
              <a:rPr lang="en-US" altLang="ko-KR" sz="1015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1) </a:t>
            </a:r>
            <a:r>
              <a:rPr lang="ko-KR" altLang="en-US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정보수집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온실 외부 환경 정보 수집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온실 내부 환경 정보 수집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화재 센서 연동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침입 센서 연동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2) </a:t>
            </a:r>
            <a:r>
              <a:rPr lang="ko-KR" altLang="en-US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신호전송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DVR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을 경유하여 인터넷으로 신호 전송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SMS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문자 알림 메시지 전송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3) </a:t>
            </a:r>
            <a:r>
              <a:rPr lang="ko-KR" altLang="en-US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제어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공조기 제어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비상 경보 출력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4) </a:t>
            </a:r>
            <a:r>
              <a:rPr lang="ko-KR" altLang="en-US" sz="646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출입통제 리더기 연동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얼굴인식기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지문인식기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카드리더</a:t>
            </a:r>
          </a:p>
        </p:txBody>
      </p:sp>
      <p:sp>
        <p:nvSpPr>
          <p:cNvPr id="299" name="TextBox 298"/>
          <p:cNvSpPr txBox="1"/>
          <p:nvPr/>
        </p:nvSpPr>
        <p:spPr>
          <a:xfrm>
            <a:off x="2501781" y="1697639"/>
            <a:ext cx="1681541" cy="8082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lIns="53049" tIns="26525" rIns="53049" bIns="26525" rtlCol="0">
            <a:spAutoFit/>
          </a:bodyPr>
          <a:lstStyle/>
          <a:p>
            <a:r>
              <a:rPr lang="en-US" altLang="ko-KR" sz="1015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 DVR ]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- 4CH / 8CH / 16CH  Analog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카메라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녹화 영상 저장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(HDD 2Bay,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테라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원격 영상 감시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(APP, PC S/W, Web)</a:t>
            </a:r>
            <a:b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서버 연동 </a:t>
            </a:r>
            <a:endParaRPr lang="en-US" altLang="ko-KR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(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푸시 </a:t>
            </a:r>
            <a:r>
              <a:rPr lang="ko-KR" altLang="en-US" sz="646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알람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방범관제 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환경감시</a:t>
            </a:r>
            <a:r>
              <a:rPr lang="en-US" altLang="ko-KR" sz="646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6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0" name="위쪽/아래쪽 화살표 299"/>
          <p:cNvSpPr/>
          <p:nvPr/>
        </p:nvSpPr>
        <p:spPr>
          <a:xfrm>
            <a:off x="3218917" y="2601815"/>
            <a:ext cx="101971" cy="185852"/>
          </a:xfrm>
          <a:prstGeom prst="upDownArrow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endParaRPr lang="ko-KR" altLang="en-US" sz="18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1" name="직사각형 300"/>
          <p:cNvSpPr/>
          <p:nvPr/>
        </p:nvSpPr>
        <p:spPr>
          <a:xfrm>
            <a:off x="3371926" y="2594277"/>
            <a:ext cx="647347" cy="167584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RS-485 </a:t>
            </a:r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통신</a:t>
            </a:r>
          </a:p>
        </p:txBody>
      </p:sp>
      <p:sp>
        <p:nvSpPr>
          <p:cNvPr id="303" name="위쪽/아래쪽 화살표 302"/>
          <p:cNvSpPr/>
          <p:nvPr/>
        </p:nvSpPr>
        <p:spPr>
          <a:xfrm>
            <a:off x="3283177" y="4558808"/>
            <a:ext cx="118747" cy="198203"/>
          </a:xfrm>
          <a:prstGeom prst="upDownArrow">
            <a:avLst/>
          </a:prstGeom>
          <a:solidFill>
            <a:srgbClr val="0070C0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049" tIns="26525" rIns="53049" bIns="26525" rtlCol="0" anchor="ctr"/>
          <a:lstStyle/>
          <a:p>
            <a:pPr algn="ctr"/>
            <a:endParaRPr lang="ko-KR" altLang="en-US" sz="1846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04" name="직사각형 303"/>
          <p:cNvSpPr/>
          <p:nvPr/>
        </p:nvSpPr>
        <p:spPr>
          <a:xfrm>
            <a:off x="3447879" y="4577493"/>
            <a:ext cx="647347" cy="167584"/>
          </a:xfrm>
          <a:prstGeom prst="rect">
            <a:avLst/>
          </a:prstGeom>
        </p:spPr>
        <p:txBody>
          <a:bodyPr wrap="none" lIns="53049" tIns="26525" rIns="53049" bIns="26525">
            <a:spAutoFit/>
          </a:bodyPr>
          <a:lstStyle/>
          <a:p>
            <a:pPr algn="ctr"/>
            <a:r>
              <a:rPr lang="en-US" altLang="ko-KR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RS-485 </a:t>
            </a:r>
            <a:r>
              <a:rPr lang="ko-KR" altLang="en-US" sz="738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통신</a:t>
            </a:r>
          </a:p>
        </p:txBody>
      </p:sp>
      <p:cxnSp>
        <p:nvCxnSpPr>
          <p:cNvPr id="306" name="직선 화살표 연결선 305"/>
          <p:cNvCxnSpPr/>
          <p:nvPr/>
        </p:nvCxnSpPr>
        <p:spPr>
          <a:xfrm>
            <a:off x="3940785" y="3099405"/>
            <a:ext cx="664965" cy="867605"/>
          </a:xfrm>
          <a:prstGeom prst="straightConnector1">
            <a:avLst/>
          </a:prstGeom>
          <a:ln w="38100">
            <a:solidFill>
              <a:schemeClr val="accent1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511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제안 개요</a:t>
            </a:r>
          </a:p>
        </p:txBody>
      </p:sp>
      <p:sp>
        <p:nvSpPr>
          <p:cNvPr id="145" name="직사각형 14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grpSp>
        <p:nvGrpSpPr>
          <p:cNvPr id="37" name="Group 197">
            <a:extLst>
              <a:ext uri="{FF2B5EF4-FFF2-40B4-BE49-F238E27FC236}">
                <a16:creationId xmlns:a16="http://schemas.microsoft.com/office/drawing/2014/main" id="{937BA70F-AB8A-4A88-A147-650C4F0A03FB}"/>
              </a:ext>
            </a:extLst>
          </p:cNvPr>
          <p:cNvGrpSpPr>
            <a:grpSpLocks/>
          </p:cNvGrpSpPr>
          <p:nvPr/>
        </p:nvGrpSpPr>
        <p:grpSpPr bwMode="auto">
          <a:xfrm>
            <a:off x="1442574" y="3049027"/>
            <a:ext cx="2501350" cy="514994"/>
            <a:chOff x="475" y="3311"/>
            <a:chExt cx="1728" cy="369"/>
          </a:xfrm>
        </p:grpSpPr>
        <p:sp>
          <p:nvSpPr>
            <p:cNvPr id="38" name="AutoShape 199" descr="넓은 상향 대각선">
              <a:extLst>
                <a:ext uri="{FF2B5EF4-FFF2-40B4-BE49-F238E27FC236}">
                  <a16:creationId xmlns:a16="http://schemas.microsoft.com/office/drawing/2014/main" id="{2A6C814C-CD46-4B6A-B726-608E2A8F1E2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75" y="3311"/>
              <a:ext cx="1728" cy="369"/>
            </a:xfrm>
            <a:prstGeom prst="roundRect">
              <a:avLst>
                <a:gd name="adj" fmla="val 50000"/>
              </a:avLst>
            </a:prstGeom>
            <a:pattFill prst="wdUpDiag">
              <a:fgClr>
                <a:srgbClr val="EDEDED"/>
              </a:fgClr>
              <a:bgClr>
                <a:srgbClr val="E8E8E8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 algn="ctr">
                  <a:solidFill>
                    <a:srgbClr val="B4B4B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6941" dir="2700000" algn="ctr" rotWithShape="0">
                      <a:srgbClr val="C6C6C6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endParaRPr lang="ko-KR" altLang="ko-KR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39" name="Rectangle 179">
              <a:extLst>
                <a:ext uri="{FF2B5EF4-FFF2-40B4-BE49-F238E27FC236}">
                  <a16:creationId xmlns:a16="http://schemas.microsoft.com/office/drawing/2014/main" id="{50125300-7E31-43BC-998A-CF6EC9E6C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4" y="3388"/>
              <a:ext cx="1199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lang="ko-KR" altLang="en-US" sz="1100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스마트 팜 공급업체의</a:t>
              </a:r>
              <a:endParaRPr lang="en-US" altLang="ko-KR" sz="1100" dirty="0" smtClean="0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  <a:p>
              <a:pPr algn="ctr" eaLnBrk="1" latinLnBrk="1" hangingPunct="1"/>
              <a:r>
                <a:rPr lang="ko-KR" altLang="en-US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설치 및 유지관리</a:t>
              </a:r>
              <a:r>
                <a:rPr lang="ko-KR" altLang="en-US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 경험과 노하우</a:t>
              </a:r>
              <a:endParaRPr lang="ko-KR" altLang="en-US" sz="1100" dirty="0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40" name="AutoShape 212">
            <a:extLst>
              <a:ext uri="{FF2B5EF4-FFF2-40B4-BE49-F238E27FC236}">
                <a16:creationId xmlns:a16="http://schemas.microsoft.com/office/drawing/2014/main" id="{764B4B77-AE45-40AF-A9FC-3C00714DD57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444248" y="3039257"/>
            <a:ext cx="6167358" cy="514995"/>
          </a:xfrm>
          <a:prstGeom prst="roundRect">
            <a:avLst>
              <a:gd name="adj" fmla="val 50000"/>
            </a:avLst>
          </a:prstGeom>
          <a:noFill/>
          <a:ln w="6350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/>
            <a:endParaRPr lang="ko-KR" altLang="ko-KR">
              <a:latin typeface="Rix정고딕 L" panose="02020603020101020101" pitchFamily="18" charset="-127"/>
              <a:ea typeface="Rix정고딕 L" panose="02020603020101020101" pitchFamily="18" charset="-127"/>
              <a:cs typeface="산돌고딕 M" pitchFamily="18" charset="-127"/>
            </a:endParaRPr>
          </a:p>
        </p:txBody>
      </p:sp>
      <p:grpSp>
        <p:nvGrpSpPr>
          <p:cNvPr id="41" name="Group 196">
            <a:extLst>
              <a:ext uri="{FF2B5EF4-FFF2-40B4-BE49-F238E27FC236}">
                <a16:creationId xmlns:a16="http://schemas.microsoft.com/office/drawing/2014/main" id="{E6E0791B-886A-4435-811E-BBB835D85978}"/>
              </a:ext>
            </a:extLst>
          </p:cNvPr>
          <p:cNvGrpSpPr>
            <a:grpSpLocks/>
          </p:cNvGrpSpPr>
          <p:nvPr/>
        </p:nvGrpSpPr>
        <p:grpSpPr bwMode="auto">
          <a:xfrm>
            <a:off x="3480177" y="3708446"/>
            <a:ext cx="2095500" cy="368451"/>
            <a:chOff x="1883" y="4794"/>
            <a:chExt cx="1320" cy="264"/>
          </a:xfrm>
        </p:grpSpPr>
        <p:pic>
          <p:nvPicPr>
            <p:cNvPr id="42" name="A2341" descr="C:\Users\강세환\Desktop\img\ar.png">
              <a:extLst>
                <a:ext uri="{FF2B5EF4-FFF2-40B4-BE49-F238E27FC236}">
                  <a16:creationId xmlns:a16="http://schemas.microsoft.com/office/drawing/2014/main" id="{937A8AEE-AD80-49E5-A564-09F8875F63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4" y="4794"/>
              <a:ext cx="259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A2341" descr="C:\Users\강세환\Desktop\img\ar.png">
              <a:extLst>
                <a:ext uri="{FF2B5EF4-FFF2-40B4-BE49-F238E27FC236}">
                  <a16:creationId xmlns:a16="http://schemas.microsoft.com/office/drawing/2014/main" id="{BB4BA718-EE0B-45A2-87BF-0C86997FF0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3" y="4794"/>
              <a:ext cx="259" cy="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" name="AutoShape 473">
            <a:extLst>
              <a:ext uri="{FF2B5EF4-FFF2-40B4-BE49-F238E27FC236}">
                <a16:creationId xmlns:a16="http://schemas.microsoft.com/office/drawing/2014/main" id="{375ACACD-7427-4B43-8173-04E8DB26B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954" y="4437140"/>
            <a:ext cx="7472926" cy="360078"/>
          </a:xfrm>
          <a:prstGeom prst="rect">
            <a:avLst/>
          </a:prstGeom>
          <a:gradFill rotWithShape="1">
            <a:gsLst>
              <a:gs pos="0">
                <a:srgbClr val="ACCEEA"/>
              </a:gs>
              <a:gs pos="100000">
                <a:srgbClr val="74A6D7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defTabSz="8937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8937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8937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8937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8937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89376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fontAlgn="ctr" hangingPunct="1"/>
            <a:endParaRPr lang="ko-KR" altLang="ko-KR" sz="800">
              <a:latin typeface="Rix정고딕 L" panose="02020603020101020101" pitchFamily="18" charset="-127"/>
              <a:ea typeface="Rix정고딕 L" panose="02020603020101020101" pitchFamily="18" charset="-127"/>
            </a:endParaRPr>
          </a:p>
        </p:txBody>
      </p:sp>
      <p:grpSp>
        <p:nvGrpSpPr>
          <p:cNvPr id="45" name="Group 135">
            <a:extLst>
              <a:ext uri="{FF2B5EF4-FFF2-40B4-BE49-F238E27FC236}">
                <a16:creationId xmlns:a16="http://schemas.microsoft.com/office/drawing/2014/main" id="{B342283E-8347-431A-B8BF-25080207378B}"/>
              </a:ext>
            </a:extLst>
          </p:cNvPr>
          <p:cNvGrpSpPr>
            <a:grpSpLocks/>
          </p:cNvGrpSpPr>
          <p:nvPr/>
        </p:nvGrpSpPr>
        <p:grpSpPr bwMode="auto">
          <a:xfrm>
            <a:off x="1100869" y="4113777"/>
            <a:ext cx="1128220" cy="1038363"/>
            <a:chOff x="544" y="2438"/>
            <a:chExt cx="776" cy="801"/>
          </a:xfrm>
        </p:grpSpPr>
        <p:pic>
          <p:nvPicPr>
            <p:cNvPr id="46" name="Picture 136" descr="2014_2-41">
              <a:extLst>
                <a:ext uri="{FF2B5EF4-FFF2-40B4-BE49-F238E27FC236}">
                  <a16:creationId xmlns:a16="http://schemas.microsoft.com/office/drawing/2014/main" id="{00DEEDE8-804D-4192-8AE1-E459FC36BE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" y="2438"/>
              <a:ext cx="776" cy="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Rectangle 137">
              <a:extLst>
                <a:ext uri="{FF2B5EF4-FFF2-40B4-BE49-F238E27FC236}">
                  <a16:creationId xmlns:a16="http://schemas.microsoft.com/office/drawing/2014/main" id="{8EBDDDB3-2C57-4E81-BAEC-DC951AD81C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4" y="2689"/>
              <a:ext cx="255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694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lang="ko-KR" altLang="en-US" sz="1100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기술적</a:t>
              </a:r>
              <a:endParaRPr lang="en-US" altLang="ko-KR" sz="11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  <a:p>
              <a:pPr algn="ctr" eaLnBrk="1" latinLnBrk="1" hangingPunct="1"/>
              <a:r>
                <a:rPr lang="ko-KR" altLang="en-US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경쟁력</a:t>
              </a:r>
              <a:endParaRPr lang="ko-KR" altLang="en-US" sz="1100" dirty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</p:txBody>
        </p:sp>
      </p:grpSp>
      <p:pic>
        <p:nvPicPr>
          <p:cNvPr id="48" name="Picture 138" descr="2014_2-41">
            <a:extLst>
              <a:ext uri="{FF2B5EF4-FFF2-40B4-BE49-F238E27FC236}">
                <a16:creationId xmlns:a16="http://schemas.microsoft.com/office/drawing/2014/main" id="{3CAA36A6-E0FF-4DDD-A11B-5A0938A72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082" y="4119585"/>
            <a:ext cx="1128220" cy="10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Rectangle 139">
            <a:extLst>
              <a:ext uri="{FF2B5EF4-FFF2-40B4-BE49-F238E27FC236}">
                <a16:creationId xmlns:a16="http://schemas.microsoft.com/office/drawing/2014/main" id="{8EA6F313-5494-4EEC-BA49-A219AC453C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3045" y="4432978"/>
            <a:ext cx="37029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694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/>
            <a:r>
              <a:rPr lang="ko-KR" altLang="en-US" sz="11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rPr>
              <a:t>가격적</a:t>
            </a:r>
            <a:endParaRPr lang="en-US" altLang="ko-KR" sz="1100" dirty="0" smtClean="0"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  <a:p>
            <a:pPr algn="ctr" eaLnBrk="1" latinLnBrk="1" hangingPunct="1"/>
            <a:r>
              <a:rPr lang="ko-KR" altLang="en-US" dirty="0" smtClean="0">
                <a:latin typeface="Rix모던고딕 EB" panose="02020603020101020101" pitchFamily="18" charset="-127"/>
                <a:ea typeface="Rix모던고딕 EB" panose="02020603020101020101" pitchFamily="18" charset="-127"/>
              </a:rPr>
              <a:t>경쟁력</a:t>
            </a:r>
            <a:endParaRPr lang="ko-KR" altLang="en-US" sz="1100" dirty="0"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</p:txBody>
      </p:sp>
      <p:grpSp>
        <p:nvGrpSpPr>
          <p:cNvPr id="50" name="Group 140">
            <a:extLst>
              <a:ext uri="{FF2B5EF4-FFF2-40B4-BE49-F238E27FC236}">
                <a16:creationId xmlns:a16="http://schemas.microsoft.com/office/drawing/2014/main" id="{4EB7B514-9576-4895-8D03-F32C33C77D61}"/>
              </a:ext>
            </a:extLst>
          </p:cNvPr>
          <p:cNvGrpSpPr>
            <a:grpSpLocks/>
          </p:cNvGrpSpPr>
          <p:nvPr/>
        </p:nvGrpSpPr>
        <p:grpSpPr bwMode="auto">
          <a:xfrm>
            <a:off x="4857864" y="4113777"/>
            <a:ext cx="1128220" cy="1038363"/>
            <a:chOff x="544" y="2438"/>
            <a:chExt cx="776" cy="801"/>
          </a:xfrm>
        </p:grpSpPr>
        <p:pic>
          <p:nvPicPr>
            <p:cNvPr id="51" name="Picture 141" descr="2014_2-41">
              <a:extLst>
                <a:ext uri="{FF2B5EF4-FFF2-40B4-BE49-F238E27FC236}">
                  <a16:creationId xmlns:a16="http://schemas.microsoft.com/office/drawing/2014/main" id="{6581ABDF-9A74-4EE9-88FC-EA2F44FF14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" y="2438"/>
              <a:ext cx="776" cy="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Rectangle 142">
              <a:extLst>
                <a:ext uri="{FF2B5EF4-FFF2-40B4-BE49-F238E27FC236}">
                  <a16:creationId xmlns:a16="http://schemas.microsoft.com/office/drawing/2014/main" id="{27134406-8B87-4CCA-8173-2C9E857C4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" y="2689"/>
              <a:ext cx="361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694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lang="ko-KR" altLang="en-US" sz="1100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안정적</a:t>
              </a:r>
              <a:endParaRPr lang="en-US" altLang="ko-KR" sz="11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  <a:p>
              <a:pPr algn="ctr" eaLnBrk="1" latinLnBrk="1" hangingPunct="1"/>
              <a:r>
                <a:rPr lang="ko-KR" altLang="en-US" sz="1100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유지 관리</a:t>
              </a:r>
              <a:endParaRPr lang="ko-KR" altLang="en-US" sz="1100" dirty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</p:txBody>
        </p:sp>
      </p:grpSp>
      <p:sp>
        <p:nvSpPr>
          <p:cNvPr id="53" name="Rectangle 307">
            <a:extLst>
              <a:ext uri="{FF2B5EF4-FFF2-40B4-BE49-F238E27FC236}">
                <a16:creationId xmlns:a16="http://schemas.microsoft.com/office/drawing/2014/main" id="{13F973AD-BC0E-4414-B7FB-78A1ED1D4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0375" y="2159518"/>
            <a:ext cx="4996561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0" tIns="0" rIns="0" bIns="0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10000"/>
              </a:spcBef>
              <a:spcAft>
                <a:spcPct val="10000"/>
              </a:spcAft>
              <a:defRPr/>
            </a:pPr>
            <a:r>
              <a:rPr lang="ko-KR" altLang="en-US" sz="20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rPr>
              <a:t>스마트 팜 시장을 선도하는 기업으로 함께 하시죠 </a:t>
            </a:r>
            <a:r>
              <a:rPr lang="en-US" altLang="ko-KR" sz="20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rPr>
              <a:t>!</a:t>
            </a:r>
            <a:endParaRPr lang="ko-KR" altLang="en-US" sz="2000" dirty="0"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</p:txBody>
      </p:sp>
      <p:sp>
        <p:nvSpPr>
          <p:cNvPr id="54" name="Rectangle 307">
            <a:extLst>
              <a:ext uri="{FF2B5EF4-FFF2-40B4-BE49-F238E27FC236}">
                <a16:creationId xmlns:a16="http://schemas.microsoft.com/office/drawing/2014/main" id="{C0E31635-A6BF-48FE-AC73-80AEA07FA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860" y="1786120"/>
            <a:ext cx="3393558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0" tIns="0" rIns="0" bIns="0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10000"/>
              </a:spcBef>
              <a:buClr>
                <a:srgbClr val="808080"/>
              </a:buClr>
              <a:buSzPct val="80000"/>
              <a:buFont typeface="Wingdings" pitchFamily="2" charset="2"/>
              <a:buNone/>
              <a:defRPr/>
            </a:pPr>
            <a:r>
              <a:rPr lang="ko-KR" altLang="en-US" sz="2000" b="1" dirty="0" smtClean="0">
                <a:latin typeface="Rix모던고딕 EB" panose="02020603020101020101" pitchFamily="18" charset="-127"/>
                <a:ea typeface="Rix모던고딕 EB" panose="02020603020101020101" pitchFamily="18" charset="-127"/>
              </a:rPr>
              <a:t>귀사의 경험과 당사의 기술 제휴로</a:t>
            </a:r>
            <a:endParaRPr lang="ko-KR" altLang="en-US" sz="2000" b="1" dirty="0">
              <a:latin typeface="Rix모던고딕 EB" panose="02020603020101020101" pitchFamily="18" charset="-127"/>
              <a:ea typeface="Rix모던고딕 EB" panose="02020603020101020101" pitchFamily="18" charset="-127"/>
            </a:endParaRPr>
          </a:p>
        </p:txBody>
      </p:sp>
      <p:sp>
        <p:nvSpPr>
          <p:cNvPr id="55" name="Rectangle 148">
            <a:extLst>
              <a:ext uri="{FF2B5EF4-FFF2-40B4-BE49-F238E27FC236}">
                <a16:creationId xmlns:a16="http://schemas.microsoft.com/office/drawing/2014/main" id="{BB3DDF70-32DA-422F-9665-71DF38CB5DC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73238" y="5135637"/>
            <a:ext cx="1644800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98425" indent="-984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219075" indent="-1190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303213" indent="-825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Clr>
                <a:srgbClr val="747474"/>
              </a:buClr>
              <a:buFont typeface="Wingdings" panose="05000000000000000000" pitchFamily="2" charset="2"/>
              <a:buChar char="§"/>
            </a:pPr>
            <a:r>
              <a:rPr lang="ko-KR" altLang="en-US" sz="105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축적된 기술력 및 제품생산에 대한 노하우로 안정적인 장비 성능 및 유지관리 비용 절감</a:t>
            </a:r>
            <a:endParaRPr lang="en-US" altLang="ko-KR" sz="1050" dirty="0" smtClean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56" name="Rectangle 159">
            <a:extLst>
              <a:ext uri="{FF2B5EF4-FFF2-40B4-BE49-F238E27FC236}">
                <a16:creationId xmlns:a16="http://schemas.microsoft.com/office/drawing/2014/main" id="{BA330CF9-C13E-40C8-8283-DFB7849C3FB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814171" y="5135637"/>
            <a:ext cx="1689253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98425" indent="-984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219075" indent="-1190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303213" indent="-825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>
              <a:spcBef>
                <a:spcPct val="10000"/>
              </a:spcBef>
              <a:spcAft>
                <a:spcPct val="10000"/>
              </a:spcAft>
              <a:buClr>
                <a:srgbClr val="747474"/>
              </a:buClr>
              <a:buFont typeface="Wingdings" panose="05000000000000000000" pitchFamily="2" charset="2"/>
              <a:buChar char="§"/>
            </a:pPr>
            <a:r>
              <a:rPr lang="ko-KR" altLang="en-US" sz="105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기술적 차별화 및 양산을 통한 가격적 경쟁력으로 파트너의 가격 경쟁력 제공</a:t>
            </a:r>
            <a:endParaRPr lang="en-US" altLang="ko-KR" sz="1050" dirty="0" smtClean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57" name="Rectangle 307">
            <a:extLst>
              <a:ext uri="{FF2B5EF4-FFF2-40B4-BE49-F238E27FC236}">
                <a16:creationId xmlns:a16="http://schemas.microsoft.com/office/drawing/2014/main" id="{4C6326B3-B3DE-445A-BF9A-6460C60D2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3856" y="3197863"/>
            <a:ext cx="617157" cy="2200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0" tIns="0" rIns="0" bIns="0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10000"/>
              </a:lnSpc>
              <a:spcBef>
                <a:spcPct val="10000"/>
              </a:spcBef>
              <a:buClr>
                <a:srgbClr val="808080"/>
              </a:buClr>
              <a:buSzPct val="80000"/>
              <a:buFont typeface="Wingdings" pitchFamily="2" charset="2"/>
              <a:buNone/>
              <a:defRPr/>
            </a:pPr>
            <a:r>
              <a:rPr lang="ko-KR" altLang="en-US" sz="1300" dirty="0" smtClean="0">
                <a:latin typeface="Rix정고딕 L" panose="02020603020101020101" pitchFamily="18" charset="-127"/>
                <a:ea typeface="Rix정고딕 L" panose="02020603020101020101" pitchFamily="18" charset="-127"/>
              </a:rPr>
              <a:t>기술</a:t>
            </a:r>
            <a:r>
              <a:rPr lang="ko-KR" altLang="en-US" sz="1300" dirty="0" smtClean="0">
                <a:latin typeface="Rix정고딕 L" panose="02020603020101020101" pitchFamily="18" charset="-127"/>
                <a:ea typeface="Rix정고딕 L" panose="02020603020101020101" pitchFamily="18" charset="-127"/>
              </a:rPr>
              <a:t> 제휴</a:t>
            </a:r>
            <a:endParaRPr lang="en-US" altLang="ko-KR" sz="1300" dirty="0">
              <a:latin typeface="Rix정고딕 L" panose="02020603020101020101" pitchFamily="18" charset="-127"/>
              <a:ea typeface="Rix정고딕 L" panose="02020603020101020101" pitchFamily="18" charset="-127"/>
            </a:endParaRPr>
          </a:p>
        </p:txBody>
      </p:sp>
      <p:grpSp>
        <p:nvGrpSpPr>
          <p:cNvPr id="58" name="Group 140">
            <a:extLst>
              <a:ext uri="{FF2B5EF4-FFF2-40B4-BE49-F238E27FC236}">
                <a16:creationId xmlns:a16="http://schemas.microsoft.com/office/drawing/2014/main" id="{4EB7B514-9576-4895-8D03-F32C33C77D61}"/>
              </a:ext>
            </a:extLst>
          </p:cNvPr>
          <p:cNvGrpSpPr>
            <a:grpSpLocks/>
          </p:cNvGrpSpPr>
          <p:nvPr/>
        </p:nvGrpSpPr>
        <p:grpSpPr bwMode="auto">
          <a:xfrm>
            <a:off x="6748681" y="4088498"/>
            <a:ext cx="1128220" cy="1038363"/>
            <a:chOff x="544" y="2438"/>
            <a:chExt cx="776" cy="801"/>
          </a:xfrm>
        </p:grpSpPr>
        <p:pic>
          <p:nvPicPr>
            <p:cNvPr id="59" name="Picture 141" descr="2014_2-41">
              <a:extLst>
                <a:ext uri="{FF2B5EF4-FFF2-40B4-BE49-F238E27FC236}">
                  <a16:creationId xmlns:a16="http://schemas.microsoft.com/office/drawing/2014/main" id="{6581ABDF-9A74-4EE9-88FC-EA2F44FF14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" y="2438"/>
              <a:ext cx="776" cy="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Rectangle 142">
              <a:extLst>
                <a:ext uri="{FF2B5EF4-FFF2-40B4-BE49-F238E27FC236}">
                  <a16:creationId xmlns:a16="http://schemas.microsoft.com/office/drawing/2014/main" id="{27134406-8B87-4CCA-8173-2C9E857C4C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" y="2690"/>
              <a:ext cx="367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694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lang="ko-KR" altLang="en-US" sz="1100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맞춤형</a:t>
              </a:r>
              <a:endParaRPr lang="en-US" altLang="ko-KR" dirty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  <a:p>
              <a:pPr algn="ctr" eaLnBrk="1" latinLnBrk="1" hangingPunct="1"/>
              <a:r>
                <a:rPr lang="ko-KR" altLang="en-US" sz="1100" dirty="0" smtClean="0">
                  <a:latin typeface="Rix모던고딕 EB" panose="02020603020101020101" pitchFamily="18" charset="-127"/>
                  <a:ea typeface="Rix모던고딕 EB" panose="02020603020101020101" pitchFamily="18" charset="-127"/>
                </a:rPr>
                <a:t>장비 개발</a:t>
              </a:r>
              <a:endParaRPr lang="en-US" altLang="ko-KR" sz="1100" dirty="0" smtClean="0">
                <a:latin typeface="Rix모던고딕 EB" panose="02020603020101020101" pitchFamily="18" charset="-127"/>
                <a:ea typeface="Rix모던고딕 EB" panose="02020603020101020101" pitchFamily="18" charset="-127"/>
              </a:endParaRPr>
            </a:p>
          </p:txBody>
        </p:sp>
      </p:grpSp>
      <p:sp>
        <p:nvSpPr>
          <p:cNvPr id="61" name="Rectangle 148">
            <a:extLst>
              <a:ext uri="{FF2B5EF4-FFF2-40B4-BE49-F238E27FC236}">
                <a16:creationId xmlns:a16="http://schemas.microsoft.com/office/drawing/2014/main" id="{BB3DDF70-32DA-422F-9665-71DF38CB5DC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87852" y="5135637"/>
            <a:ext cx="1909012" cy="4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98425" indent="-984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219075" indent="-1190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303213" indent="-825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Clr>
                <a:srgbClr val="747474"/>
              </a:buClr>
              <a:buFont typeface="Wingdings" panose="05000000000000000000" pitchFamily="2" charset="2"/>
              <a:buChar char="§"/>
            </a:pPr>
            <a:r>
              <a:rPr lang="ko-KR" altLang="en-US" sz="105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귀 사의 맞춤형 장비 개발을 통한 장비 성능 및 기능의 다양화로 경쟁력 있는 스마트 팜 장비 구성</a:t>
            </a:r>
            <a:endParaRPr lang="en-US" altLang="ko-KR" sz="1050" dirty="0" smtClean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grpSp>
        <p:nvGrpSpPr>
          <p:cNvPr id="62" name="Group 197">
            <a:extLst>
              <a:ext uri="{FF2B5EF4-FFF2-40B4-BE49-F238E27FC236}">
                <a16:creationId xmlns:a16="http://schemas.microsoft.com/office/drawing/2014/main" id="{937BA70F-AB8A-4A88-A147-650C4F0A03FB}"/>
              </a:ext>
            </a:extLst>
          </p:cNvPr>
          <p:cNvGrpSpPr>
            <a:grpSpLocks/>
          </p:cNvGrpSpPr>
          <p:nvPr/>
        </p:nvGrpSpPr>
        <p:grpSpPr bwMode="auto">
          <a:xfrm>
            <a:off x="5110256" y="3033572"/>
            <a:ext cx="2501350" cy="514994"/>
            <a:chOff x="475" y="3311"/>
            <a:chExt cx="1728" cy="369"/>
          </a:xfrm>
        </p:grpSpPr>
        <p:sp>
          <p:nvSpPr>
            <p:cNvPr id="63" name="AutoShape 199" descr="넓은 상향 대각선">
              <a:extLst>
                <a:ext uri="{FF2B5EF4-FFF2-40B4-BE49-F238E27FC236}">
                  <a16:creationId xmlns:a16="http://schemas.microsoft.com/office/drawing/2014/main" id="{2A6C814C-CD46-4B6A-B726-608E2A8F1E2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475" y="3311"/>
              <a:ext cx="1728" cy="369"/>
            </a:xfrm>
            <a:prstGeom prst="roundRect">
              <a:avLst>
                <a:gd name="adj" fmla="val 50000"/>
              </a:avLst>
            </a:prstGeom>
            <a:pattFill prst="wdUpDiag">
              <a:fgClr>
                <a:srgbClr val="EDEDED"/>
              </a:fgClr>
              <a:bgClr>
                <a:srgbClr val="E8E8E8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 algn="ctr">
                  <a:solidFill>
                    <a:srgbClr val="B4B4B4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26941" dir="2700000" algn="ctr" rotWithShape="0">
                      <a:srgbClr val="C6C6C6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endParaRPr lang="ko-KR" altLang="ko-KR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64" name="Rectangle 179">
              <a:extLst>
                <a:ext uri="{FF2B5EF4-FFF2-40B4-BE49-F238E27FC236}">
                  <a16:creationId xmlns:a16="http://schemas.microsoft.com/office/drawing/2014/main" id="{50125300-7E31-43BC-998A-CF6EC9E6C6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" y="3399"/>
              <a:ext cx="1203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63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defTabSz="9953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defTabSz="995363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latinLnBrk="1"/>
              <a:r>
                <a:rPr lang="ko-KR" altLang="en-US" sz="1100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당사의 </a:t>
              </a:r>
              <a:r>
                <a:rPr lang="en-US" altLang="ko-KR" sz="1100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37</a:t>
              </a:r>
              <a:r>
                <a:rPr lang="ko-KR" altLang="en-US" sz="1100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년간 축적된</a:t>
              </a:r>
              <a:endParaRPr lang="en-US" altLang="ko-KR" sz="1100" dirty="0" smtClean="0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  <a:p>
              <a:pPr algn="ctr" latinLnBrk="1"/>
              <a:r>
                <a:rPr lang="ko-KR" altLang="en-US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무선통신장비 개발 기술 경쟁력</a:t>
              </a:r>
              <a:r>
                <a:rPr lang="ko-KR" altLang="en-US" sz="1100" dirty="0" smtClean="0">
                  <a:latin typeface="Rix모던고딕 M" panose="02020603020101020101" pitchFamily="18" charset="-127"/>
                  <a:ea typeface="Rix모던고딕 M" panose="02020603020101020101" pitchFamily="18" charset="-127"/>
                  <a:cs typeface="Arial" panose="020B0604020202020204" pitchFamily="34" charset="0"/>
                </a:rPr>
                <a:t> </a:t>
              </a:r>
              <a:endParaRPr lang="ko-KR" altLang="en-US" sz="1100" dirty="0">
                <a:latin typeface="Rix모던고딕 M" panose="02020603020101020101" pitchFamily="18" charset="-127"/>
                <a:ea typeface="Rix모던고딕 M" panose="0202060302010102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539552" y="1619198"/>
            <a:ext cx="8027126" cy="44740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Rectangle 148">
            <a:extLst>
              <a:ext uri="{FF2B5EF4-FFF2-40B4-BE49-F238E27FC236}">
                <a16:creationId xmlns:a16="http://schemas.microsoft.com/office/drawing/2014/main" id="{BB3DDF70-32DA-422F-9665-71DF38CB5DC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92143" y="5126861"/>
            <a:ext cx="1618960" cy="678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98425" indent="-98425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219075" indent="-1190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303213" indent="-825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Clr>
                <a:srgbClr val="747474"/>
              </a:buClr>
              <a:buFont typeface="Wingdings" panose="05000000000000000000" pitchFamily="2" charset="2"/>
              <a:buChar char="§"/>
            </a:pPr>
            <a:r>
              <a:rPr lang="en-US" altLang="ko-KR" sz="105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37</a:t>
            </a:r>
            <a:r>
              <a:rPr lang="ko-KR" altLang="en-US" sz="105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년간 축적된 무선통신기술 및 관제 서버 개발의 노하우로 기술적인 경쟁력 확보</a:t>
            </a:r>
            <a:endParaRPr lang="en-US" altLang="ko-KR" sz="1050" dirty="0" smtClean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marL="0" indent="0" eaLnBrk="1" hangingPunct="1">
              <a:spcBef>
                <a:spcPct val="10000"/>
              </a:spcBef>
              <a:spcAft>
                <a:spcPct val="10000"/>
              </a:spcAft>
              <a:buClr>
                <a:srgbClr val="747474"/>
              </a:buClr>
            </a:pPr>
            <a:endParaRPr lang="en-US" altLang="ko-KR" sz="1050" dirty="0" smtClean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pic>
        <p:nvPicPr>
          <p:cNvPr id="68" name="A2341" descr="C:\Users\강세환\Desktop\img\ar.png">
            <a:extLst>
              <a:ext uri="{FF2B5EF4-FFF2-40B4-BE49-F238E27FC236}">
                <a16:creationId xmlns:a16="http://schemas.microsoft.com/office/drawing/2014/main" id="{BB4BA718-EE0B-45A2-87BF-0C86997FF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771" y="2672319"/>
            <a:ext cx="619109" cy="36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88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2"/>
          <p:cNvSpPr>
            <a:spLocks noGrp="1" noChangeArrowheads="1"/>
          </p:cNvSpPr>
          <p:nvPr>
            <p:ph type="title"/>
          </p:nvPr>
        </p:nvSpPr>
        <p:spPr>
          <a:xfrm>
            <a:off x="480947" y="915566"/>
            <a:ext cx="4874691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제안 업체 경쟁력</a:t>
            </a:r>
          </a:p>
        </p:txBody>
      </p:sp>
      <p:sp>
        <p:nvSpPr>
          <p:cNvPr id="145" name="직사각형 14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872810" y="3526613"/>
            <a:ext cx="3777351" cy="1024206"/>
            <a:chOff x="1251330" y="3314088"/>
            <a:chExt cx="3777351" cy="1135698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2C0EFCA9-C7F3-A8B0-6302-0B1E8AA8ABD4}"/>
                </a:ext>
              </a:extLst>
            </p:cNvPr>
            <p:cNvSpPr/>
            <p:nvPr/>
          </p:nvSpPr>
          <p:spPr>
            <a:xfrm>
              <a:off x="1832505" y="3366572"/>
              <a:ext cx="3196176" cy="349812"/>
            </a:xfrm>
            <a:prstGeom prst="rect">
              <a:avLst/>
            </a:prstGeom>
            <a:gradFill>
              <a:gsLst>
                <a:gs pos="100000">
                  <a:schemeClr val="bg1">
                    <a:lumMod val="85000"/>
                    <a:alpha val="0"/>
                  </a:schemeClr>
                </a:gs>
                <a:gs pos="0">
                  <a:schemeClr val="bg1">
                    <a:lumMod val="85000"/>
                    <a:alpha val="8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6" name="Text Box 77">
              <a:extLst>
                <a:ext uri="{FF2B5EF4-FFF2-40B4-BE49-F238E27FC236}">
                  <a16:creationId xmlns:a16="http://schemas.microsoft.com/office/drawing/2014/main" id="{C3597B45-001F-CD91-9D6A-52D16900DCE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87028" y="3428961"/>
              <a:ext cx="1808187" cy="26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algn="r">
                <a:spcBef>
                  <a:spcPct val="0"/>
                </a:spcBef>
                <a:buSzPct val="80000"/>
                <a:defRPr sz="1100">
                  <a:solidFill>
                    <a:srgbClr val="5A6B1B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defRPr>
              </a:lvl1pPr>
            </a:lstStyle>
            <a:p>
              <a:pPr algn="l">
                <a:lnSpc>
                  <a:spcPct val="110000"/>
                </a:lnSpc>
              </a:pPr>
              <a:r>
                <a:rPr lang="ko-KR" altLang="en-US" sz="1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2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37</a:t>
              </a:r>
              <a:r>
                <a:rPr lang="ko-KR" altLang="en-US" sz="12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년간의 축적된 기술 노하우</a:t>
              </a:r>
              <a:endPara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D93E3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BE6462C2-8B59-F793-CDED-DC4261DEAAA3}"/>
                </a:ext>
              </a:extLst>
            </p:cNvPr>
            <p:cNvSpPr/>
            <p:nvPr/>
          </p:nvSpPr>
          <p:spPr>
            <a:xfrm>
              <a:off x="2439009" y="3770148"/>
              <a:ext cx="2461900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설립 이후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37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년간 무선통신기술 개발에 매진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019375"/>
              <a:ext cx="2460954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25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 이상 장기 근속 연구원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10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명 이상 보유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55A48407-77E8-7EA7-275E-5AB31DEFB640}"/>
                </a:ext>
              </a:extLst>
            </p:cNvPr>
            <p:cNvGrpSpPr/>
            <p:nvPr/>
          </p:nvGrpSpPr>
          <p:grpSpPr>
            <a:xfrm>
              <a:off x="1251330" y="3314088"/>
              <a:ext cx="1135700" cy="1135698"/>
              <a:chOff x="2608853" y="3922217"/>
              <a:chExt cx="983819" cy="983817"/>
            </a:xfrm>
          </p:grpSpPr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86561612-59D4-319C-0A5C-7BB58D2D8D82}"/>
                  </a:ext>
                </a:extLst>
              </p:cNvPr>
              <p:cNvSpPr/>
              <p:nvPr/>
            </p:nvSpPr>
            <p:spPr>
              <a:xfrm>
                <a:off x="2608853" y="3922217"/>
                <a:ext cx="983819" cy="983817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13" name="타원 12">
                <a:extLst>
                  <a:ext uri="{FF2B5EF4-FFF2-40B4-BE49-F238E27FC236}">
                    <a16:creationId xmlns:a16="http://schemas.microsoft.com/office/drawing/2014/main" id="{5C2CB01D-FA29-2BEF-293F-852054826D41}"/>
                  </a:ext>
                </a:extLst>
              </p:cNvPr>
              <p:cNvSpPr/>
              <p:nvPr/>
            </p:nvSpPr>
            <p:spPr>
              <a:xfrm>
                <a:off x="2655180" y="3968543"/>
                <a:ext cx="891163" cy="8911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</p:grpSp>
        <p:sp>
          <p:nvSpPr>
            <p:cNvPr id="10" name="Text Box 12">
              <a:extLst>
                <a:ext uri="{FF2B5EF4-FFF2-40B4-BE49-F238E27FC236}">
                  <a16:creationId xmlns:a16="http://schemas.microsoft.com/office/drawing/2014/main" id="{87D5C746-32C0-2DFD-FF63-B6C23643B2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12121" y="3592608"/>
              <a:ext cx="829491" cy="5255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기술적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경쟁력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268602"/>
              <a:ext cx="2209903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H/W, S/W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통합 개발 인력 보유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4777184" y="3526613"/>
            <a:ext cx="3649579" cy="1024206"/>
            <a:chOff x="1251330" y="3314088"/>
            <a:chExt cx="3649579" cy="1135698"/>
          </a:xfrm>
        </p:grpSpPr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2C0EFCA9-C7F3-A8B0-6302-0B1E8AA8ABD4}"/>
                </a:ext>
              </a:extLst>
            </p:cNvPr>
            <p:cNvSpPr/>
            <p:nvPr/>
          </p:nvSpPr>
          <p:spPr>
            <a:xfrm>
              <a:off x="1832505" y="3366572"/>
              <a:ext cx="2817352" cy="349812"/>
            </a:xfrm>
            <a:prstGeom prst="rect">
              <a:avLst/>
            </a:prstGeom>
            <a:gradFill>
              <a:gsLst>
                <a:gs pos="100000">
                  <a:schemeClr val="bg1">
                    <a:lumMod val="85000"/>
                    <a:alpha val="0"/>
                  </a:schemeClr>
                </a:gs>
                <a:gs pos="0">
                  <a:schemeClr val="bg1">
                    <a:lumMod val="85000"/>
                    <a:alpha val="8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6" name="Text Box 77">
              <a:extLst>
                <a:ext uri="{FF2B5EF4-FFF2-40B4-BE49-F238E27FC236}">
                  <a16:creationId xmlns:a16="http://schemas.microsoft.com/office/drawing/2014/main" id="{C3597B45-001F-CD91-9D6A-52D16900DCE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87028" y="3428961"/>
              <a:ext cx="2430152" cy="26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algn="r">
                <a:spcBef>
                  <a:spcPct val="0"/>
                </a:spcBef>
                <a:buSzPct val="80000"/>
                <a:defRPr sz="1100">
                  <a:solidFill>
                    <a:srgbClr val="5A6B1B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defRPr>
              </a:lvl1pPr>
            </a:lstStyle>
            <a:p>
              <a:pPr algn="l">
                <a:lnSpc>
                  <a:spcPct val="110000"/>
                </a:lnSpc>
              </a:pPr>
              <a:r>
                <a:rPr lang="ko-KR" altLang="en-US" sz="1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2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기술력 및 생산 경험을 통한 가격 경쟁력</a:t>
              </a:r>
              <a:endPara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D93E3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BE6462C2-8B59-F793-CDED-DC4261DEAAA3}"/>
                </a:ext>
              </a:extLst>
            </p:cNvPr>
            <p:cNvSpPr/>
            <p:nvPr/>
          </p:nvSpPr>
          <p:spPr>
            <a:xfrm>
              <a:off x="2439009" y="3770148"/>
              <a:ext cx="2461900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우수한 기술력을 통한 생산 단가 절감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019375"/>
              <a:ext cx="2460954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생산 경험을 통한 자재 구입의 경쟁력 확보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55A48407-77E8-7EA7-275E-5AB31DEFB640}"/>
                </a:ext>
              </a:extLst>
            </p:cNvPr>
            <p:cNvGrpSpPr/>
            <p:nvPr/>
          </p:nvGrpSpPr>
          <p:grpSpPr>
            <a:xfrm>
              <a:off x="1251330" y="3314088"/>
              <a:ext cx="1135700" cy="1135698"/>
              <a:chOff x="2608853" y="3922217"/>
              <a:chExt cx="983819" cy="983817"/>
            </a:xfrm>
          </p:grpSpPr>
          <p:sp>
            <p:nvSpPr>
              <p:cNvPr id="22" name="타원 21">
                <a:extLst>
                  <a:ext uri="{FF2B5EF4-FFF2-40B4-BE49-F238E27FC236}">
                    <a16:creationId xmlns:a16="http://schemas.microsoft.com/office/drawing/2014/main" id="{86561612-59D4-319C-0A5C-7BB58D2D8D82}"/>
                  </a:ext>
                </a:extLst>
              </p:cNvPr>
              <p:cNvSpPr/>
              <p:nvPr/>
            </p:nvSpPr>
            <p:spPr>
              <a:xfrm>
                <a:off x="2608853" y="3922217"/>
                <a:ext cx="983819" cy="983817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23" name="타원 22">
                <a:extLst>
                  <a:ext uri="{FF2B5EF4-FFF2-40B4-BE49-F238E27FC236}">
                    <a16:creationId xmlns:a16="http://schemas.microsoft.com/office/drawing/2014/main" id="{5C2CB01D-FA29-2BEF-293F-852054826D41}"/>
                  </a:ext>
                </a:extLst>
              </p:cNvPr>
              <p:cNvSpPr/>
              <p:nvPr/>
            </p:nvSpPr>
            <p:spPr>
              <a:xfrm>
                <a:off x="2655180" y="3968543"/>
                <a:ext cx="891163" cy="8911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</p:grpSp>
        <p:sp>
          <p:nvSpPr>
            <p:cNvPr id="20" name="Text Box 12">
              <a:extLst>
                <a:ext uri="{FF2B5EF4-FFF2-40B4-BE49-F238E27FC236}">
                  <a16:creationId xmlns:a16="http://schemas.microsoft.com/office/drawing/2014/main" id="{87D5C746-32C0-2DFD-FF63-B6C23643B2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04433" y="3629254"/>
              <a:ext cx="829491" cy="504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가격적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경쟁력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268602"/>
              <a:ext cx="2209903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양산을 통한 자재 매입 단가 절감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926289" y="4767459"/>
            <a:ext cx="3777351" cy="1024206"/>
            <a:chOff x="1251330" y="3314088"/>
            <a:chExt cx="3777351" cy="1135698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2C0EFCA9-C7F3-A8B0-6302-0B1E8AA8ABD4}"/>
                </a:ext>
              </a:extLst>
            </p:cNvPr>
            <p:cNvSpPr/>
            <p:nvPr/>
          </p:nvSpPr>
          <p:spPr>
            <a:xfrm>
              <a:off x="1832505" y="3366572"/>
              <a:ext cx="3196176" cy="349812"/>
            </a:xfrm>
            <a:prstGeom prst="rect">
              <a:avLst/>
            </a:prstGeom>
            <a:gradFill>
              <a:gsLst>
                <a:gs pos="100000">
                  <a:schemeClr val="bg1">
                    <a:lumMod val="85000"/>
                    <a:alpha val="0"/>
                  </a:schemeClr>
                </a:gs>
                <a:gs pos="0">
                  <a:schemeClr val="bg1">
                    <a:lumMod val="85000"/>
                    <a:alpha val="8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6" name="Text Box 77">
              <a:extLst>
                <a:ext uri="{FF2B5EF4-FFF2-40B4-BE49-F238E27FC236}">
                  <a16:creationId xmlns:a16="http://schemas.microsoft.com/office/drawing/2014/main" id="{C3597B45-001F-CD91-9D6A-52D16900DCE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87028" y="3428961"/>
              <a:ext cx="1062791" cy="26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algn="r">
                <a:spcBef>
                  <a:spcPct val="0"/>
                </a:spcBef>
                <a:buSzPct val="80000"/>
                <a:defRPr sz="1100">
                  <a:solidFill>
                    <a:srgbClr val="5A6B1B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defRPr>
              </a:lvl1pPr>
            </a:lstStyle>
            <a:p>
              <a:pPr algn="l">
                <a:lnSpc>
                  <a:spcPct val="110000"/>
                </a:lnSpc>
              </a:pPr>
              <a:r>
                <a:rPr lang="ko-KR" altLang="en-US" sz="1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2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검증된 장비 성능</a:t>
              </a:r>
              <a:endPara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D93E3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BE6462C2-8B59-F793-CDED-DC4261DEAAA3}"/>
                </a:ext>
              </a:extLst>
            </p:cNvPr>
            <p:cNvSpPr/>
            <p:nvPr/>
          </p:nvSpPr>
          <p:spPr>
            <a:xfrm>
              <a:off x="2439009" y="3770148"/>
              <a:ext cx="2461900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대기업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통신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3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사에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장기간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장비 공급 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019375"/>
              <a:ext cx="2460954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정부기관 및 지방자치단체 시스템 구축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55A48407-77E8-7EA7-275E-5AB31DEFB640}"/>
                </a:ext>
              </a:extLst>
            </p:cNvPr>
            <p:cNvGrpSpPr/>
            <p:nvPr/>
          </p:nvGrpSpPr>
          <p:grpSpPr>
            <a:xfrm>
              <a:off x="1251330" y="3314088"/>
              <a:ext cx="1135700" cy="1135698"/>
              <a:chOff x="2608853" y="3922217"/>
              <a:chExt cx="983819" cy="983817"/>
            </a:xfrm>
          </p:grpSpPr>
          <p:sp>
            <p:nvSpPr>
              <p:cNvPr id="32" name="타원 31">
                <a:extLst>
                  <a:ext uri="{FF2B5EF4-FFF2-40B4-BE49-F238E27FC236}">
                    <a16:creationId xmlns:a16="http://schemas.microsoft.com/office/drawing/2014/main" id="{86561612-59D4-319C-0A5C-7BB58D2D8D82}"/>
                  </a:ext>
                </a:extLst>
              </p:cNvPr>
              <p:cNvSpPr/>
              <p:nvPr/>
            </p:nvSpPr>
            <p:spPr>
              <a:xfrm>
                <a:off x="2608853" y="3922217"/>
                <a:ext cx="983819" cy="983817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33" name="타원 32">
                <a:extLst>
                  <a:ext uri="{FF2B5EF4-FFF2-40B4-BE49-F238E27FC236}">
                    <a16:creationId xmlns:a16="http://schemas.microsoft.com/office/drawing/2014/main" id="{5C2CB01D-FA29-2BEF-293F-852054826D41}"/>
                  </a:ext>
                </a:extLst>
              </p:cNvPr>
              <p:cNvSpPr/>
              <p:nvPr/>
            </p:nvSpPr>
            <p:spPr>
              <a:xfrm>
                <a:off x="2655180" y="3968543"/>
                <a:ext cx="891163" cy="8911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</p:grpSp>
        <p:sp>
          <p:nvSpPr>
            <p:cNvPr id="30" name="Text Box 12">
              <a:extLst>
                <a:ext uri="{FF2B5EF4-FFF2-40B4-BE49-F238E27FC236}">
                  <a16:creationId xmlns:a16="http://schemas.microsoft.com/office/drawing/2014/main" id="{87D5C746-32C0-2DFD-FF63-B6C23643B2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12121" y="3640440"/>
              <a:ext cx="829491" cy="504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안정적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장비 성능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268602"/>
              <a:ext cx="2209903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en-US" altLang="ko-KR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37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년간의 장비 공급 및 유지보수 경험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4777184" y="4773957"/>
            <a:ext cx="3649579" cy="1024206"/>
            <a:chOff x="1251330" y="3314088"/>
            <a:chExt cx="3649579" cy="1135698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2C0EFCA9-C7F3-A8B0-6302-0B1E8AA8ABD4}"/>
                </a:ext>
              </a:extLst>
            </p:cNvPr>
            <p:cNvSpPr/>
            <p:nvPr/>
          </p:nvSpPr>
          <p:spPr>
            <a:xfrm>
              <a:off x="1832505" y="3366572"/>
              <a:ext cx="2889940" cy="349812"/>
            </a:xfrm>
            <a:prstGeom prst="rect">
              <a:avLst/>
            </a:prstGeom>
            <a:gradFill>
              <a:gsLst>
                <a:gs pos="100000">
                  <a:schemeClr val="bg1">
                    <a:lumMod val="85000"/>
                    <a:alpha val="0"/>
                  </a:schemeClr>
                </a:gs>
                <a:gs pos="0">
                  <a:schemeClr val="bg1">
                    <a:lumMod val="85000"/>
                    <a:alpha val="80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Text Box 77">
              <a:extLst>
                <a:ext uri="{FF2B5EF4-FFF2-40B4-BE49-F238E27FC236}">
                  <a16:creationId xmlns:a16="http://schemas.microsoft.com/office/drawing/2014/main" id="{C3597B45-001F-CD91-9D6A-52D16900DCE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2387028" y="3428961"/>
              <a:ext cx="1647887" cy="26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algn="r">
                <a:spcBef>
                  <a:spcPct val="0"/>
                </a:spcBef>
                <a:buSzPct val="80000"/>
                <a:defRPr sz="1100">
                  <a:solidFill>
                    <a:srgbClr val="5A6B1B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defRPr>
              </a:lvl1pPr>
            </a:lstStyle>
            <a:p>
              <a:pPr algn="l">
                <a:lnSpc>
                  <a:spcPct val="110000"/>
                </a:lnSpc>
              </a:pPr>
              <a:r>
                <a:rPr lang="ko-KR" altLang="en-US" sz="14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20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D93E30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파트너 사와 함께하는 기업</a:t>
              </a:r>
              <a:endParaRPr lang="ko-KR" altLang="en-US" sz="12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D93E3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BE6462C2-8B59-F793-CDED-DC4261DEAAA3}"/>
                </a:ext>
              </a:extLst>
            </p:cNvPr>
            <p:cNvSpPr/>
            <p:nvPr/>
          </p:nvSpPr>
          <p:spPr>
            <a:xfrm>
              <a:off x="2439009" y="3770148"/>
              <a:ext cx="2461900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파트너 사의 </a:t>
              </a:r>
              <a:r>
                <a:rPr lang="ko-KR" altLang="en-US" sz="1050" spc="-30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니즈에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맞춤형 장비 개발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019375"/>
              <a:ext cx="2460954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지속적 파트너와의 협업으로 장비 기능 개선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55A48407-77E8-7EA7-275E-5AB31DEFB640}"/>
                </a:ext>
              </a:extLst>
            </p:cNvPr>
            <p:cNvGrpSpPr/>
            <p:nvPr/>
          </p:nvGrpSpPr>
          <p:grpSpPr>
            <a:xfrm>
              <a:off x="1251330" y="3314088"/>
              <a:ext cx="1135700" cy="1135698"/>
              <a:chOff x="2608853" y="3922217"/>
              <a:chExt cx="983819" cy="983817"/>
            </a:xfrm>
          </p:grpSpPr>
          <p:sp>
            <p:nvSpPr>
              <p:cNvPr id="42" name="타원 41">
                <a:extLst>
                  <a:ext uri="{FF2B5EF4-FFF2-40B4-BE49-F238E27FC236}">
                    <a16:creationId xmlns:a16="http://schemas.microsoft.com/office/drawing/2014/main" id="{86561612-59D4-319C-0A5C-7BB58D2D8D82}"/>
                  </a:ext>
                </a:extLst>
              </p:cNvPr>
              <p:cNvSpPr/>
              <p:nvPr/>
            </p:nvSpPr>
            <p:spPr>
              <a:xfrm>
                <a:off x="2608853" y="3922217"/>
                <a:ext cx="983819" cy="983817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  <p:sp>
            <p:nvSpPr>
              <p:cNvPr id="43" name="타원 42">
                <a:extLst>
                  <a:ext uri="{FF2B5EF4-FFF2-40B4-BE49-F238E27FC236}">
                    <a16:creationId xmlns:a16="http://schemas.microsoft.com/office/drawing/2014/main" id="{5C2CB01D-FA29-2BEF-293F-852054826D41}"/>
                  </a:ext>
                </a:extLst>
              </p:cNvPr>
              <p:cNvSpPr/>
              <p:nvPr/>
            </p:nvSpPr>
            <p:spPr>
              <a:xfrm>
                <a:off x="2655180" y="3975336"/>
                <a:ext cx="891163" cy="8911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/>
              </a:p>
            </p:txBody>
          </p:sp>
        </p:grpSp>
        <p:sp>
          <p:nvSpPr>
            <p:cNvPr id="40" name="Text Box 12">
              <a:extLst>
                <a:ext uri="{FF2B5EF4-FFF2-40B4-BE49-F238E27FC236}">
                  <a16:creationId xmlns:a16="http://schemas.microsoft.com/office/drawing/2014/main" id="{87D5C746-32C0-2DFD-FF63-B6C23643B2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16903" y="3648869"/>
              <a:ext cx="829491" cy="5049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맞춤형</a:t>
              </a:r>
              <a:endParaRPr lang="en-US" altLang="ko-KR" sz="1400" spc="-30" dirty="0" smtClean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  <a:p>
              <a:pPr algn="ctr">
                <a:lnSpc>
                  <a:spcPct val="110000"/>
                </a:lnSpc>
              </a:pPr>
              <a:r>
                <a:rPr lang="ko-KR" altLang="en-US" sz="1400" spc="-30" dirty="0" smtClean="0">
                  <a:ln>
                    <a:solidFill>
                      <a:srgbClr val="BEBEBE">
                        <a:alpha val="0"/>
                      </a:srgbClr>
                    </a:solidFill>
                  </a:ln>
                  <a:solidFill>
                    <a:srgbClr val="D93E30"/>
                  </a:solidFill>
                  <a:latin typeface="Digital" pitchFamily="2" charset="0"/>
                  <a:ea typeface="KoPub돋움체 Medium" panose="02020603020101020101" pitchFamily="18" charset="-127"/>
                </a:rPr>
                <a:t>제품 개발</a:t>
              </a:r>
              <a:endParaRPr lang="en-US" altLang="ko-KR" sz="1400" spc="-30" dirty="0">
                <a:ln>
                  <a:solidFill>
                    <a:srgbClr val="BEBEBE">
                      <a:alpha val="0"/>
                    </a:srgbClr>
                  </a:solidFill>
                </a:ln>
                <a:solidFill>
                  <a:srgbClr val="D93E30"/>
                </a:solidFill>
                <a:latin typeface="Digital" pitchFamily="2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C594D7DA-28A0-61F5-35FF-1B6BF3B7CE48}"/>
                </a:ext>
              </a:extLst>
            </p:cNvPr>
            <p:cNvSpPr/>
            <p:nvPr/>
          </p:nvSpPr>
          <p:spPr>
            <a:xfrm>
              <a:off x="2439954" y="4268602"/>
              <a:ext cx="2376272" cy="17917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lvl="0" latinLnBrk="0"/>
              <a:r>
                <a:rPr lang="en-US" altLang="ko-KR" sz="1050" spc="-3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| </a:t>
              </a:r>
              <a:r>
                <a:rPr lang="ko-KR" altLang="en-US" sz="1050" spc="-30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파트너 사의 기술적 가격적 경쟁력 제공</a:t>
              </a:r>
              <a:endParaRPr lang="ko-KR" altLang="en-US" sz="1050" spc="-3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sp>
        <p:nvSpPr>
          <p:cNvPr id="44" name="제목 5">
            <a:extLst>
              <a:ext uri="{FF2B5EF4-FFF2-40B4-BE49-F238E27FC236}">
                <a16:creationId xmlns:a16="http://schemas.microsoft.com/office/drawing/2014/main" id="{07B0EA46-1E48-5702-46EB-1F83A3321727}"/>
              </a:ext>
            </a:extLst>
          </p:cNvPr>
          <p:cNvSpPr txBox="1">
            <a:spLocks/>
          </p:cNvSpPr>
          <p:nvPr/>
        </p:nvSpPr>
        <p:spPr>
          <a:xfrm>
            <a:off x="1216279" y="1822893"/>
            <a:ext cx="897689" cy="24980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1600" kern="1200" dirty="0">
                <a:gradFill>
                  <a:gsLst>
                    <a:gs pos="0">
                      <a:srgbClr val="414042"/>
                    </a:gs>
                    <a:gs pos="100000">
                      <a:srgbClr val="393939"/>
                    </a:gs>
                  </a:gsLst>
                  <a:lin ang="5400000" scaled="0"/>
                </a:gradFill>
                <a:latin typeface="Rix모던고딕 EB" pitchFamily="18" charset="-127"/>
                <a:ea typeface="Rix모던고딕 EB" pitchFamily="18" charset="-127"/>
                <a:cs typeface="+mj-cs"/>
              </a:defRPr>
            </a:lvl1pPr>
          </a:lstStyle>
          <a:p>
            <a:r>
              <a:rPr lang="ko-KR" altLang="en-US" sz="1800" spc="-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rPr>
              <a:t>장비 특징 </a:t>
            </a:r>
            <a:endParaRPr lang="ko-KR" altLang="en-US" sz="1800" spc="-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45" name="Oval 9" descr="ball01">
            <a:extLst>
              <a:ext uri="{FF2B5EF4-FFF2-40B4-BE49-F238E27FC236}">
                <a16:creationId xmlns:a16="http://schemas.microsoft.com/office/drawing/2014/main" id="{BA91CBED-FB42-8C1C-C2FE-D13A1FA1B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7079" y="1889158"/>
            <a:ext cx="987130" cy="215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rtlCol="0" anchor="t" anchorCtr="0">
            <a:spAutoFit/>
          </a:bodyPr>
          <a:lstStyle/>
          <a:p>
            <a:pPr>
              <a:buClr>
                <a:schemeClr val="tx1">
                  <a:lumMod val="85000"/>
                  <a:lumOff val="15000"/>
                </a:schemeClr>
              </a:buClr>
            </a:pPr>
            <a:r>
              <a:rPr kumimoji="1" lang="ko-KR" altLang="en-US" sz="1400" spc="-30" dirty="0" smtClean="0">
                <a:ln>
                  <a:solidFill>
                    <a:srgbClr val="FF0000">
                      <a:alpha val="0"/>
                    </a:srgbClr>
                  </a:solidFill>
                </a:ln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업체 주요 연혁</a:t>
            </a:r>
            <a:endParaRPr kumimoji="1" lang="ko-KR" altLang="en-US" sz="1400" spc="-30" dirty="0">
              <a:ln>
                <a:solidFill>
                  <a:srgbClr val="FF0000">
                    <a:alpha val="0"/>
                  </a:srgbClr>
                </a:solidFill>
              </a:ln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6" name="Text Box 26">
            <a:extLst>
              <a:ext uri="{FF2B5EF4-FFF2-40B4-BE49-F238E27FC236}">
                <a16:creationId xmlns:a16="http://schemas.microsoft.com/office/drawing/2014/main" id="{888A32A8-CB91-F048-0E84-143A12E5632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6139" y="2291969"/>
            <a:ext cx="7255001" cy="130958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설립 일자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1989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년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</a:t>
            </a: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업체 주소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경기도 부천시 </a:t>
            </a:r>
            <a:r>
              <a:rPr lang="ko-KR" altLang="en-US" sz="1100" spc="-3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조마루로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285</a:t>
            </a:r>
            <a:r>
              <a:rPr lang="ko-KR" altLang="en-US" sz="1100" spc="-3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번길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34 </a:t>
            </a:r>
            <a:r>
              <a:rPr lang="ko-KR" altLang="en-US" sz="1100" spc="-3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이스트타워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7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층</a:t>
            </a: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생산 장비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출입통제시스템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재난관리시스템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화재알림시스템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spc="-3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스마트팜시스템</a:t>
            </a: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주요 거래처 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: SK TELECOM, KT TELECOP, LG U+, ADT CAPS,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조달청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인천광역시</a:t>
            </a:r>
            <a:r>
              <a:rPr lang="en-US" altLang="ko-KR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서울</a:t>
            </a:r>
            <a:r>
              <a:rPr lang="ko-KR" altLang="en-US" sz="1100" spc="-3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특별시</a:t>
            </a: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r>
              <a:rPr kumimoji="0"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홈 페이지 </a:t>
            </a:r>
            <a:r>
              <a:rPr kumimoji="0"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http://www.securitysystem.co.kr</a:t>
            </a: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90000" indent="-90000" latinLnBrk="0">
              <a:lnSpc>
                <a:spcPct val="110000"/>
              </a:lnSpc>
              <a:spcAft>
                <a:spcPts val="300"/>
              </a:spcAft>
              <a:buClr>
                <a:schemeClr val="bg1">
                  <a:lumMod val="50000"/>
                </a:schemeClr>
              </a:buClr>
              <a:buSzPct val="80000"/>
              <a:buFont typeface="Wingdings" panose="05000000000000000000" pitchFamily="2" charset="2"/>
              <a:buChar char="§"/>
            </a:pPr>
            <a:endParaRPr lang="en-US" altLang="ko-KR" sz="1100" spc="-3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539552" y="1628800"/>
            <a:ext cx="8154982" cy="44644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27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2"/>
          <p:cNvSpPr>
            <a:spLocks noGrp="1" noChangeArrowheads="1"/>
          </p:cNvSpPr>
          <p:nvPr>
            <p:ph type="title"/>
          </p:nvPr>
        </p:nvSpPr>
        <p:spPr>
          <a:xfrm>
            <a:off x="480947" y="915566"/>
            <a:ext cx="4874691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기술 제휴 효과</a:t>
            </a:r>
            <a:endParaRPr lang="ko-KR" altLang="en-US" sz="2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5" name="직사각형 14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831516" y="1876662"/>
            <a:ext cx="7437277" cy="4087300"/>
            <a:chOff x="1605122" y="1931006"/>
            <a:chExt cx="6977087" cy="3680871"/>
          </a:xfrm>
        </p:grpSpPr>
        <p:grpSp>
          <p:nvGrpSpPr>
            <p:cNvPr id="5" name="Group 111"/>
            <p:cNvGrpSpPr>
              <a:grpSpLocks/>
            </p:cNvGrpSpPr>
            <p:nvPr/>
          </p:nvGrpSpPr>
          <p:grpSpPr bwMode="auto">
            <a:xfrm>
              <a:off x="1833962" y="5368568"/>
              <a:ext cx="6557004" cy="243309"/>
              <a:chOff x="391" y="4693"/>
              <a:chExt cx="3561" cy="154"/>
            </a:xfrm>
          </p:grpSpPr>
          <p:sp>
            <p:nvSpPr>
              <p:cNvPr id="2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436" y="4716"/>
                <a:ext cx="3470" cy="113"/>
              </a:xfrm>
              <a:custGeom>
                <a:avLst/>
                <a:gdLst>
                  <a:gd name="T0" fmla="*/ 14 w 21600"/>
                  <a:gd name="T1" fmla="*/ 0 h 21600"/>
                  <a:gd name="T2" fmla="*/ 7 w 21600"/>
                  <a:gd name="T3" fmla="*/ 0 h 21600"/>
                  <a:gd name="T4" fmla="*/ 0 w 21600"/>
                  <a:gd name="T5" fmla="*/ 0 h 21600"/>
                  <a:gd name="T6" fmla="*/ 7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403 w 21600"/>
                  <a:gd name="T13" fmla="*/ 2485 h 21600"/>
                  <a:gd name="T14" fmla="*/ 19197 w 21600"/>
                  <a:gd name="T15" fmla="*/ 1911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206" y="21600"/>
                    </a:lnTo>
                    <a:lnTo>
                      <a:pt x="20394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6350" algn="ctr">
                    <a:solidFill>
                      <a:srgbClr val="DDDDDD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47531" tIns="23766" rIns="47531" bIns="23766" anchor="ctr"/>
              <a:lstStyle/>
              <a:p>
                <a:endParaRPr lang="ko-KR" altLang="en-US" sz="1188"/>
              </a:p>
            </p:txBody>
          </p:sp>
          <p:pic>
            <p:nvPicPr>
              <p:cNvPr id="27" name="Picture 231" descr="악세사리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1" y="4693"/>
                <a:ext cx="3561" cy="1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oup 133"/>
            <p:cNvGrpSpPr>
              <a:grpSpLocks/>
            </p:cNvGrpSpPr>
            <p:nvPr/>
          </p:nvGrpSpPr>
          <p:grpSpPr bwMode="auto">
            <a:xfrm>
              <a:off x="1605122" y="1931006"/>
              <a:ext cx="6977087" cy="3216404"/>
              <a:chOff x="453" y="3119"/>
              <a:chExt cx="3992" cy="1791"/>
            </a:xfrm>
          </p:grpSpPr>
          <p:sp>
            <p:nvSpPr>
              <p:cNvPr id="7" name="Rectangle 73"/>
              <p:cNvSpPr>
                <a:spLocks noChangeArrowheads="1"/>
              </p:cNvSpPr>
              <p:nvPr/>
            </p:nvSpPr>
            <p:spPr bwMode="gray">
              <a:xfrm flipH="1">
                <a:off x="2494" y="4072"/>
                <a:ext cx="1951" cy="838"/>
              </a:xfrm>
              <a:prstGeom prst="roundRect">
                <a:avLst>
                  <a:gd name="adj" fmla="val 1500"/>
                </a:avLst>
              </a:prstGeom>
              <a:gradFill rotWithShape="1">
                <a:gsLst>
                  <a:gs pos="0">
                    <a:srgbClr val="F0F0F0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74A6D7"/>
                      </a:outerShdw>
                    </a:effectLst>
                  </a14:hiddenEffects>
                </a:ext>
              </a:extLst>
            </p:spPr>
            <p:txBody>
              <a:bodyPr wrap="none" rIns="130711" anchor="ctr"/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lang="ko-KR" altLang="en-US" sz="727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8" name="Rectangle 79"/>
              <p:cNvSpPr>
                <a:spLocks noChangeArrowheads="1"/>
              </p:cNvSpPr>
              <p:nvPr/>
            </p:nvSpPr>
            <p:spPr bwMode="gray">
              <a:xfrm flipH="1" flipV="1">
                <a:off x="2462" y="3119"/>
                <a:ext cx="1951" cy="838"/>
              </a:xfrm>
              <a:prstGeom prst="roundRect">
                <a:avLst>
                  <a:gd name="adj" fmla="val 1500"/>
                </a:avLst>
              </a:prstGeom>
              <a:gradFill rotWithShape="1">
                <a:gsLst>
                  <a:gs pos="0">
                    <a:srgbClr val="F0F0F0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74A6D7"/>
                      </a:outerShdw>
                    </a:effectLst>
                  </a14:hiddenEffects>
                </a:ext>
              </a:extLst>
            </p:spPr>
            <p:txBody>
              <a:bodyPr rot="10800000" wrap="none" rIns="130711" anchor="ctr"/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lang="ko-KR" altLang="en-US" sz="727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9" name="Rectangle 73"/>
              <p:cNvSpPr>
                <a:spLocks noChangeArrowheads="1"/>
              </p:cNvSpPr>
              <p:nvPr/>
            </p:nvSpPr>
            <p:spPr bwMode="gray">
              <a:xfrm flipH="1">
                <a:off x="453" y="4072"/>
                <a:ext cx="1951" cy="838"/>
              </a:xfrm>
              <a:prstGeom prst="roundRect">
                <a:avLst>
                  <a:gd name="adj" fmla="val 1500"/>
                </a:avLst>
              </a:prstGeom>
              <a:gradFill rotWithShape="1">
                <a:gsLst>
                  <a:gs pos="0">
                    <a:srgbClr val="F0F0F0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74A6D7"/>
                      </a:outerShdw>
                    </a:effectLst>
                  </a14:hiddenEffects>
                </a:ext>
              </a:extLst>
            </p:spPr>
            <p:txBody>
              <a:bodyPr wrap="none" rIns="130711" anchor="ctr"/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lang="ko-KR" altLang="en-US" sz="727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0" name="Rectangle 79"/>
              <p:cNvSpPr>
                <a:spLocks noChangeArrowheads="1"/>
              </p:cNvSpPr>
              <p:nvPr/>
            </p:nvSpPr>
            <p:spPr bwMode="gray">
              <a:xfrm flipH="1" flipV="1">
                <a:off x="453" y="3120"/>
                <a:ext cx="1951" cy="838"/>
              </a:xfrm>
              <a:prstGeom prst="roundRect">
                <a:avLst>
                  <a:gd name="adj" fmla="val 1500"/>
                </a:avLst>
              </a:prstGeom>
              <a:gradFill rotWithShape="1">
                <a:gsLst>
                  <a:gs pos="0">
                    <a:srgbClr val="F0F0F0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25400" dir="5400000" algn="ctr" rotWithShape="0">
                        <a:srgbClr val="74A6D7"/>
                      </a:outerShdw>
                    </a:effectLst>
                  </a14:hiddenEffects>
                </a:ext>
              </a:extLst>
            </p:spPr>
            <p:txBody>
              <a:bodyPr rot="10800000" wrap="none" rIns="130711" anchor="ctr"/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hangingPunct="1">
                  <a:lnSpc>
                    <a:spcPct val="100000"/>
                  </a:lnSpc>
                  <a:spcBef>
                    <a:spcPct val="0"/>
                  </a:spcBef>
                </a:pPr>
                <a:endParaRPr lang="ko-KR" altLang="en-US" sz="727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endParaRPr>
              </a:p>
            </p:txBody>
          </p:sp>
          <p:sp>
            <p:nvSpPr>
              <p:cNvPr id="11" name="Rectangle 82"/>
              <p:cNvSpPr>
                <a:spLocks noChangeArrowheads="1"/>
              </p:cNvSpPr>
              <p:nvPr/>
            </p:nvSpPr>
            <p:spPr bwMode="auto">
              <a:xfrm>
                <a:off x="1245" y="3811"/>
                <a:ext cx="2408" cy="4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latinLnBrk="0">
                  <a:lnSpc>
                    <a:spcPct val="100000"/>
                  </a:lnSpc>
                  <a:spcBef>
                    <a:spcPct val="0"/>
                  </a:spcBef>
                </a:pPr>
                <a:endParaRPr lang="ko-KR" altLang="en-US" sz="1188" b="1">
                  <a:latin typeface="굴림" panose="020B0600000101010101" pitchFamily="50" charset="-127"/>
                  <a:ea typeface="굴림" panose="020B0600000101010101" pitchFamily="50" charset="-127"/>
                </a:endParaRPr>
              </a:p>
            </p:txBody>
          </p:sp>
          <p:sp>
            <p:nvSpPr>
              <p:cNvPr id="12" name="Rectangle 17"/>
              <p:cNvSpPr>
                <a:spLocks noChangeArrowheads="1"/>
              </p:cNvSpPr>
              <p:nvPr/>
            </p:nvSpPr>
            <p:spPr bwMode="gray">
              <a:xfrm>
                <a:off x="925" y="3216"/>
                <a:ext cx="1294" cy="2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88900" indent="-889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196850" indent="-106363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271463" indent="-73025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Times New Roman" panose="02020603050405020304" pitchFamily="18" charset="0"/>
                  </a:rPr>
                  <a:t>국내 최고의 경쟁력 있는 장비 구성</a:t>
                </a:r>
                <a:endPara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anose="02020603050405020304" pitchFamily="18" charset="0"/>
                </a:endParaRPr>
              </a:p>
              <a:p>
                <a:pPr algn="l" eaLnBrk="1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Times New Roman" panose="02020603050405020304" pitchFamily="18" charset="0"/>
                  </a:rPr>
                  <a:t>양 사간 지속적 협업으로 장비 기능 향상</a:t>
                </a:r>
                <a:endPara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anose="02020603050405020304" pitchFamily="18" charset="0"/>
                </a:endParaRPr>
              </a:p>
              <a:p>
                <a:pPr algn="l" eaLnBrk="1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맑은 고딕" panose="020B0503020000020004" pitchFamily="50" charset="-127"/>
                    <a:ea typeface="맑은 고딕" panose="020B0503020000020004" pitchFamily="50" charset="-127"/>
                    <a:cs typeface="Times New Roman" panose="02020603050405020304" pitchFamily="18" charset="0"/>
                  </a:rPr>
                  <a:t>가격적 기능적 차별화로 경쟁력 확보</a:t>
                </a:r>
                <a:endParaRPr lang="en-US" altLang="ko-KR" sz="1000" dirty="0" smtClean="0">
                  <a:latin typeface="맑은 고딕" panose="020B0503020000020004" pitchFamily="50" charset="-127"/>
                  <a:ea typeface="맑은 고딕" panose="020B0503020000020004" pitchFamily="50" charset="-127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Rectangle 17"/>
              <p:cNvSpPr>
                <a:spLocks noChangeArrowheads="1"/>
              </p:cNvSpPr>
              <p:nvPr/>
            </p:nvSpPr>
            <p:spPr bwMode="gray">
              <a:xfrm>
                <a:off x="2683" y="3218"/>
                <a:ext cx="1358" cy="2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88900" indent="-889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196850" indent="-106363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271463" indent="-73025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파트너 사간 전문분야에 집중 투자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중복 투자로 인한 시간적 비용적 낭비 방지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중복 투자 방지로 인한 가격적 경쟁력 확보</a:t>
                </a:r>
                <a:endParaRPr lang="en-US" altLang="ko-KR" sz="1000" dirty="0"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Rectangle 17"/>
              <p:cNvSpPr>
                <a:spLocks noChangeArrowheads="1"/>
              </p:cNvSpPr>
              <p:nvPr/>
            </p:nvSpPr>
            <p:spPr bwMode="gray">
              <a:xfrm>
                <a:off x="984" y="4617"/>
                <a:ext cx="1510" cy="2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0" tIns="0" rIns="0" bIns="0" anchor="ctr">
                <a:spAutoFit/>
              </a:bodyPr>
              <a:lstStyle>
                <a:lvl1pPr marL="88900" indent="-889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196850" indent="-106363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271463" indent="-73025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경쟁력 확보로 인한 매출 증가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가격적 경쟁력 및 중복투자 방지로 수익 향상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유지관리 비용 절감을 통한 수익 향상</a:t>
                </a:r>
                <a:endParaRPr lang="en-US" altLang="ko-KR" sz="1000" dirty="0"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Rectangle 17"/>
              <p:cNvSpPr>
                <a:spLocks noChangeArrowheads="1"/>
              </p:cNvSpPr>
              <p:nvPr/>
            </p:nvSpPr>
            <p:spPr bwMode="gray">
              <a:xfrm>
                <a:off x="2683" y="4608"/>
                <a:ext cx="1679" cy="2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marL="88900" indent="-889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196850" indent="-106363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271463" indent="-73025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defTabSz="820738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defTabSz="820738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안정적인 개발업체와 협업으로 지속적인 파트너 유지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개발업체의 불확실성에 따른 리스크 없음</a:t>
                </a:r>
                <a:endParaRPr lang="en-US" altLang="ko-KR" sz="1000" dirty="0" smtClean="0">
                  <a:latin typeface="+mn-ea"/>
                  <a:ea typeface="+mn-ea"/>
                  <a:cs typeface="Times New Roman" panose="02020603050405020304" pitchFamily="18" charset="0"/>
                </a:endParaRPr>
              </a:p>
              <a:p>
                <a:pPr algn="l" eaLnBrk="1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808080"/>
                  </a:buClr>
                  <a:buFont typeface="Wingdings" panose="05000000000000000000" pitchFamily="2" charset="2"/>
                  <a:buChar char="§"/>
                </a:pPr>
                <a:r>
                  <a:rPr lang="ko-KR" altLang="en-US" sz="1000" dirty="0" smtClean="0">
                    <a:latin typeface="+mn-ea"/>
                    <a:ea typeface="+mn-ea"/>
                    <a:cs typeface="Times New Roman" panose="02020603050405020304" pitchFamily="18" charset="0"/>
                  </a:rPr>
                  <a:t>제품 개발의 연속성 확장성 확보</a:t>
                </a:r>
                <a:endParaRPr lang="ko-KR" altLang="en-US" sz="1000" dirty="0"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16" name="Group 83"/>
              <p:cNvGrpSpPr>
                <a:grpSpLocks/>
              </p:cNvGrpSpPr>
              <p:nvPr/>
            </p:nvGrpSpPr>
            <p:grpSpPr bwMode="auto">
              <a:xfrm>
                <a:off x="1051" y="3587"/>
                <a:ext cx="2802" cy="856"/>
                <a:chOff x="817" y="3129"/>
                <a:chExt cx="3272" cy="1000"/>
              </a:xfrm>
            </p:grpSpPr>
            <p:pic>
              <p:nvPicPr>
                <p:cNvPr id="22" name="Picture 70" descr="2014_2-45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95" y="3686"/>
                  <a:ext cx="1587" cy="4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3" name="Picture 74" descr="2014_2-45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817" y="3686"/>
                  <a:ext cx="1587" cy="4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4" name="Picture 77" descr="2014_2-45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V="1">
                  <a:off x="2502" y="3129"/>
                  <a:ext cx="1587" cy="4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25" name="Picture 80" descr="2014_2-45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 flipV="1">
                  <a:off x="817" y="3129"/>
                  <a:ext cx="1587" cy="443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17" name="Rectangle 85"/>
              <p:cNvSpPr>
                <a:spLocks noChangeArrowheads="1"/>
              </p:cNvSpPr>
              <p:nvPr/>
            </p:nvSpPr>
            <p:spPr bwMode="auto">
              <a:xfrm>
                <a:off x="1513" y="3648"/>
                <a:ext cx="726" cy="1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Rix모던고딕 B" pitchFamily="18" charset="-127"/>
                    <a:ea typeface="Rix모던고딕 B" pitchFamily="18" charset="-127"/>
                  </a:rPr>
                  <a:t>경쟁력 있는 장비</a:t>
                </a:r>
                <a:endParaRPr lang="ko-KR" altLang="en-US" sz="1400" b="1" dirty="0">
                  <a:solidFill>
                    <a:schemeClr val="bg1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  <p:sp>
            <p:nvSpPr>
              <p:cNvPr id="18" name="Rectangle 86"/>
              <p:cNvSpPr>
                <a:spLocks noChangeArrowheads="1"/>
              </p:cNvSpPr>
              <p:nvPr/>
            </p:nvSpPr>
            <p:spPr bwMode="auto">
              <a:xfrm>
                <a:off x="2753" y="3648"/>
                <a:ext cx="632" cy="1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Rix모던고딕 B" pitchFamily="18" charset="-127"/>
                    <a:ea typeface="Rix모던고딕 B" pitchFamily="18" charset="-127"/>
                  </a:rPr>
                  <a:t>중복 투자 방지</a:t>
                </a:r>
                <a:endParaRPr lang="ko-KR" altLang="en-US" sz="1400" b="1" dirty="0">
                  <a:solidFill>
                    <a:schemeClr val="bg1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  <p:sp>
            <p:nvSpPr>
              <p:cNvPr id="19" name="Rectangle 87"/>
              <p:cNvSpPr>
                <a:spLocks noChangeArrowheads="1"/>
              </p:cNvSpPr>
              <p:nvPr/>
            </p:nvSpPr>
            <p:spPr bwMode="auto">
              <a:xfrm>
                <a:off x="1625" y="4275"/>
                <a:ext cx="505" cy="1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Rix모던고딕 B" pitchFamily="18" charset="-127"/>
                    <a:ea typeface="Rix모던고딕 B" pitchFamily="18" charset="-127"/>
                  </a:rPr>
                  <a:t>수익률 향상</a:t>
                </a:r>
                <a:endParaRPr lang="ko-KR" altLang="en-US" sz="1400" b="1" dirty="0">
                  <a:solidFill>
                    <a:schemeClr val="bg1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  <p:sp>
            <p:nvSpPr>
              <p:cNvPr id="20" name="Rectangle 88"/>
              <p:cNvSpPr>
                <a:spLocks noChangeArrowheads="1"/>
              </p:cNvSpPr>
              <p:nvPr/>
            </p:nvSpPr>
            <p:spPr bwMode="auto">
              <a:xfrm>
                <a:off x="2706" y="4275"/>
                <a:ext cx="694" cy="10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ko-KR" altLang="en-US" sz="1400" b="1" dirty="0" smtClean="0">
                    <a:solidFill>
                      <a:schemeClr val="bg1"/>
                    </a:solidFill>
                    <a:latin typeface="Rix모던고딕 B" pitchFamily="18" charset="-127"/>
                    <a:ea typeface="Rix모던고딕 B" pitchFamily="18" charset="-127"/>
                  </a:rPr>
                  <a:t>안정적인 파트너</a:t>
                </a:r>
                <a:endParaRPr lang="ko-KR" altLang="en-US" sz="1400" b="1" dirty="0">
                  <a:solidFill>
                    <a:schemeClr val="bg1"/>
                  </a:solidFill>
                  <a:latin typeface="Rix모던고딕 B" pitchFamily="18" charset="-127"/>
                  <a:ea typeface="Rix모던고딕 B" pitchFamily="18" charset="-127"/>
                </a:endParaRPr>
              </a:p>
            </p:txBody>
          </p:sp>
          <p:sp>
            <p:nvSpPr>
              <p:cNvPr id="21" name="Text Box 105"/>
              <p:cNvSpPr txBox="1">
                <a:spLocks noChangeArrowheads="1"/>
              </p:cNvSpPr>
              <p:nvPr/>
            </p:nvSpPr>
            <p:spPr bwMode="auto">
              <a:xfrm>
                <a:off x="1735" y="3885"/>
                <a:ext cx="1356" cy="1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>
                <a:spAutoFit/>
              </a:bodyPr>
              <a:lstStyle>
                <a:lvl1pPr algn="just" eaLnBrk="0" hangingPunct="0">
                  <a:lnSpc>
                    <a:spcPct val="110000"/>
                  </a:lnSpc>
                  <a:spcBef>
                    <a:spcPct val="25000"/>
                  </a:spcBef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1pPr>
                <a:lvl2pPr marL="742950" indent="-28575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2pPr>
                <a:lvl3pPr marL="11430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3pPr>
                <a:lvl4pPr marL="16002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–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4pPr>
                <a:lvl5pPr marL="2057400" indent="-228600" algn="just" eaLnBrk="0" hangingPunct="0">
                  <a:lnSpc>
                    <a:spcPct val="110000"/>
                  </a:lnSpc>
                  <a:spcBef>
                    <a:spcPct val="25000"/>
                  </a:spcBef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5pPr>
                <a:lvl6pPr marL="25146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6pPr>
                <a:lvl7pPr marL="29718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7pPr>
                <a:lvl8pPr marL="34290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8pPr>
                <a:lvl9pPr marL="3886200" indent="-228600" algn="just" eaLnBrk="0" fontAlgn="base" hangingPunct="0">
                  <a:lnSpc>
                    <a:spcPct val="110000"/>
                  </a:lnSpc>
                  <a:spcBef>
                    <a:spcPct val="25000"/>
                  </a:spcBef>
                  <a:spcAft>
                    <a:spcPct val="0"/>
                  </a:spcAft>
                  <a:buChar char="»"/>
                  <a:defRPr kumimoji="1" sz="1200">
                    <a:solidFill>
                      <a:schemeClr val="tx1"/>
                    </a:solidFill>
                    <a:latin typeface="KoPub바탕체 Light" panose="02020603020101020101" pitchFamily="18" charset="-127"/>
                    <a:ea typeface="KoPub바탕체 Light" panose="02020603020101020101" pitchFamily="18" charset="-127"/>
                  </a:defRPr>
                </a:lvl9pPr>
              </a:lstStyle>
              <a:p>
                <a:pPr algn="ctr">
                  <a:lnSpc>
                    <a:spcPct val="150000"/>
                  </a:lnSpc>
                </a:pPr>
                <a:r>
                  <a:rPr lang="ko-KR" altLang="en-US" sz="1600" spc="-24" dirty="0" smtClean="0">
                    <a:latin typeface="+mn-ea"/>
                  </a:rPr>
                  <a:t>스마트 팜 시장을 선도하는 기업</a:t>
                </a:r>
                <a:endParaRPr lang="en-US" altLang="ko-KR" sz="1600" spc="-24" dirty="0">
                  <a:latin typeface="+mn-ea"/>
                </a:endParaRPr>
              </a:p>
            </p:txBody>
          </p:sp>
        </p:grpSp>
      </p:grpSp>
      <p:sp>
        <p:nvSpPr>
          <p:cNvPr id="28" name="직사각형 27"/>
          <p:cNvSpPr/>
          <p:nvPr/>
        </p:nvSpPr>
        <p:spPr>
          <a:xfrm>
            <a:off x="539552" y="1628800"/>
            <a:ext cx="8028065" cy="4450777"/>
          </a:xfrm>
          <a:prstGeom prst="rect">
            <a:avLst/>
          </a:prstGeom>
          <a:noFill/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88"/>
          </a:p>
        </p:txBody>
      </p:sp>
    </p:spTree>
    <p:extLst>
      <p:ext uri="{BB962C8B-B14F-4D97-AF65-F5344CB8AC3E}">
        <p14:creationId xmlns:p14="http://schemas.microsoft.com/office/powerpoint/2010/main" val="171138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02" name="Rectangle 10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852987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보유기술 및</a:t>
            </a: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endParaRPr lang="ko-KR" altLang="en-US" sz="2000" i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63" name="Text Box 50"/>
          <p:cNvSpPr txBox="1">
            <a:spLocks noChangeArrowheads="1"/>
          </p:cNvSpPr>
          <p:nvPr/>
        </p:nvSpPr>
        <p:spPr bwMode="auto">
          <a:xfrm>
            <a:off x="633413" y="1700808"/>
            <a:ext cx="3446463" cy="213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무인방범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지문인식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365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무인 자동화 시스템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출입통제 및 로컬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 IOT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화재알림시스템</a:t>
            </a:r>
            <a:endParaRPr lang="en-US" altLang="ko-KR" sz="14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581" y="1772816"/>
            <a:ext cx="4125913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843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무인 방범 시스템</a:t>
            </a:r>
          </a:p>
        </p:txBody>
      </p:sp>
      <p:grpSp>
        <p:nvGrpSpPr>
          <p:cNvPr id="4101" name="Group 4"/>
          <p:cNvGrpSpPr>
            <a:grpSpLocks/>
          </p:cNvGrpSpPr>
          <p:nvPr/>
        </p:nvGrpSpPr>
        <p:grpSpPr bwMode="auto">
          <a:xfrm>
            <a:off x="683568" y="1638822"/>
            <a:ext cx="4148138" cy="4411663"/>
            <a:chOff x="666" y="1056"/>
            <a:chExt cx="2613" cy="2779"/>
          </a:xfrm>
        </p:grpSpPr>
        <p:graphicFrame>
          <p:nvGraphicFramePr>
            <p:cNvPr id="4099" name="Object 6"/>
            <p:cNvGraphicFramePr>
              <a:graphicFrameLocks noChangeAspect="1"/>
            </p:cNvGraphicFramePr>
            <p:nvPr/>
          </p:nvGraphicFramePr>
          <p:xfrm>
            <a:off x="666" y="1056"/>
            <a:ext cx="2613" cy="27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84" name="비트맵 이미지" r:id="rId3" imgW="5772956" imgH="5668166" progId="PBrush">
                    <p:embed/>
                  </p:oleObj>
                </mc:Choice>
                <mc:Fallback>
                  <p:oleObj name="비트맵 이미지" r:id="rId3" imgW="5772956" imgH="5668166" progId="PBrush">
                    <p:embed/>
                    <p:pic>
                      <p:nvPicPr>
                        <p:cNvPr id="0" name="Picture 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6" y="1056"/>
                          <a:ext cx="2613" cy="27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66FF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21" name="Rectangle 8"/>
            <p:cNvSpPr>
              <a:spLocks noChangeArrowheads="1"/>
            </p:cNvSpPr>
            <p:nvPr/>
          </p:nvSpPr>
          <p:spPr bwMode="auto">
            <a:xfrm>
              <a:off x="2085" y="1378"/>
              <a:ext cx="432" cy="2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</p:grpSp>
      <p:sp>
        <p:nvSpPr>
          <p:cNvPr id="4102" name="Rectangle 9"/>
          <p:cNvSpPr>
            <a:spLocks noChangeArrowheads="1"/>
          </p:cNvSpPr>
          <p:nvPr/>
        </p:nvSpPr>
        <p:spPr bwMode="auto">
          <a:xfrm>
            <a:off x="1966268" y="3729560"/>
            <a:ext cx="6096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pic>
        <p:nvPicPr>
          <p:cNvPr id="4103" name="Picture 10" descr="SHD-3600[PSTN]"/>
          <p:cNvPicPr>
            <a:picLocks noChangeAspect="1" noChangeArrowheads="1"/>
          </p:cNvPicPr>
          <p:nvPr/>
        </p:nvPicPr>
        <p:blipFill>
          <a:blip r:embed="rId5" cstate="print">
            <a:lum bright="-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006" y="2205560"/>
            <a:ext cx="685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11"/>
          <p:cNvSpPr>
            <a:spLocks noChangeArrowheads="1"/>
          </p:cNvSpPr>
          <p:nvPr/>
        </p:nvSpPr>
        <p:spPr bwMode="auto">
          <a:xfrm>
            <a:off x="1864668" y="3718447"/>
            <a:ext cx="755650" cy="533400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05" name="Rectangle 12"/>
          <p:cNvSpPr>
            <a:spLocks noChangeArrowheads="1"/>
          </p:cNvSpPr>
          <p:nvPr/>
        </p:nvSpPr>
        <p:spPr bwMode="auto">
          <a:xfrm>
            <a:off x="1936106" y="3620022"/>
            <a:ext cx="609600" cy="152400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06" name="Text Box 13"/>
          <p:cNvSpPr txBox="1">
            <a:spLocks noChangeArrowheads="1"/>
          </p:cNvSpPr>
          <p:nvPr/>
        </p:nvSpPr>
        <p:spPr bwMode="auto">
          <a:xfrm>
            <a:off x="1771006" y="3583510"/>
            <a:ext cx="9144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800">
                <a:solidFill>
                  <a:srgbClr val="969696"/>
                </a:solidFill>
                <a:latin typeface="Arial" panose="020B0604020202020204" pitchFamily="34" charset="0"/>
              </a:rPr>
              <a:t>SEB-3100</a:t>
            </a:r>
          </a:p>
        </p:txBody>
      </p:sp>
      <p:pic>
        <p:nvPicPr>
          <p:cNvPr id="4107" name="Picture 14" descr="SEB-31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968" y="3832747"/>
            <a:ext cx="5334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8" name="Rectangle 15"/>
          <p:cNvSpPr>
            <a:spLocks noChangeArrowheads="1"/>
          </p:cNvSpPr>
          <p:nvPr/>
        </p:nvSpPr>
        <p:spPr bwMode="auto">
          <a:xfrm>
            <a:off x="1864668" y="4440760"/>
            <a:ext cx="755650" cy="533400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09" name="Rectangle 16"/>
          <p:cNvSpPr>
            <a:spLocks noChangeArrowheads="1"/>
          </p:cNvSpPr>
          <p:nvPr/>
        </p:nvSpPr>
        <p:spPr bwMode="auto">
          <a:xfrm>
            <a:off x="1936106" y="4342335"/>
            <a:ext cx="609600" cy="152400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10" name="Text Box 17"/>
          <p:cNvSpPr txBox="1">
            <a:spLocks noChangeArrowheads="1"/>
          </p:cNvSpPr>
          <p:nvPr/>
        </p:nvSpPr>
        <p:spPr bwMode="auto">
          <a:xfrm>
            <a:off x="1771006" y="4305822"/>
            <a:ext cx="9144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800">
                <a:solidFill>
                  <a:srgbClr val="969696"/>
                </a:solidFill>
                <a:latin typeface="Arial" panose="020B0604020202020204" pitchFamily="34" charset="0"/>
              </a:rPr>
              <a:t>SLP-3200</a:t>
            </a:r>
          </a:p>
        </p:txBody>
      </p:sp>
      <p:sp>
        <p:nvSpPr>
          <p:cNvPr id="4111" name="Rectangle 18"/>
          <p:cNvSpPr>
            <a:spLocks noChangeArrowheads="1"/>
          </p:cNvSpPr>
          <p:nvPr/>
        </p:nvSpPr>
        <p:spPr bwMode="auto">
          <a:xfrm>
            <a:off x="1864668" y="5166247"/>
            <a:ext cx="755650" cy="663575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12" name="Rectangle 19"/>
          <p:cNvSpPr>
            <a:spLocks noChangeArrowheads="1"/>
          </p:cNvSpPr>
          <p:nvPr/>
        </p:nvSpPr>
        <p:spPr bwMode="auto">
          <a:xfrm>
            <a:off x="1936106" y="5067822"/>
            <a:ext cx="609600" cy="152400"/>
          </a:xfrm>
          <a:prstGeom prst="rect">
            <a:avLst/>
          </a:prstGeom>
          <a:solidFill>
            <a:schemeClr val="bg1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4113" name="Text Box 20"/>
          <p:cNvSpPr txBox="1">
            <a:spLocks noChangeArrowheads="1"/>
          </p:cNvSpPr>
          <p:nvPr/>
        </p:nvSpPr>
        <p:spPr bwMode="auto">
          <a:xfrm>
            <a:off x="1771006" y="5031310"/>
            <a:ext cx="9144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800">
                <a:solidFill>
                  <a:srgbClr val="969696"/>
                </a:solidFill>
                <a:latin typeface="Arial" panose="020B0604020202020204" pitchFamily="34" charset="0"/>
              </a:rPr>
              <a:t>SLC-3500</a:t>
            </a:r>
          </a:p>
        </p:txBody>
      </p:sp>
      <p:pic>
        <p:nvPicPr>
          <p:cNvPr id="4114" name="Picture 21" descr="SLC-350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606" y="5263085"/>
            <a:ext cx="4921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2" descr="SLP-32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381" y="4548710"/>
            <a:ext cx="5334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6" name="Rectangle 23"/>
          <p:cNvSpPr>
            <a:spLocks noChangeArrowheads="1"/>
          </p:cNvSpPr>
          <p:nvPr/>
        </p:nvSpPr>
        <p:spPr bwMode="auto">
          <a:xfrm>
            <a:off x="1988493" y="1867422"/>
            <a:ext cx="533400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pic>
        <p:nvPicPr>
          <p:cNvPr id="4117" name="Picture 24" descr="SMC-300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268" y="1932510"/>
            <a:ext cx="517525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8" name="Rectangle 26"/>
          <p:cNvSpPr>
            <a:spLocks noChangeArrowheads="1"/>
          </p:cNvSpPr>
          <p:nvPr/>
        </p:nvSpPr>
        <p:spPr bwMode="auto">
          <a:xfrm>
            <a:off x="1089968" y="2022997"/>
            <a:ext cx="441325" cy="593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27" name="Text Box 8"/>
          <p:cNvSpPr txBox="1">
            <a:spLocks noChangeArrowheads="1"/>
          </p:cNvSpPr>
          <p:nvPr/>
        </p:nvSpPr>
        <p:spPr bwMode="auto">
          <a:xfrm>
            <a:off x="4996806" y="2157935"/>
            <a:ext cx="2998787" cy="35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900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전용선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(FSK)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단선 시 공중선 전환 통보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방범 및 비상 화재 통보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백업 배터리 내장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싸이렌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경광등을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별도로 구역별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시간별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선택 가능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안내방송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선로 단선 시 자체 데이터 저장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출입통제 기능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블록 상태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LED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표시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키패드에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의한 프로그램 환경 설정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확장블록 증설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 및 프린터 부착 가능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근접식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카드 </a:t>
            </a:r>
            <a:r>
              <a:rPr lang="ko-KR" altLang="en-US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사용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99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방범 </a:t>
            </a:r>
            <a:r>
              <a:rPr lang="ko-KR" altLang="en-US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구역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방범 구역 가능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대의 로컬단말기 연결</a:t>
            </a:r>
            <a:endParaRPr lang="en-US" altLang="ko-KR" sz="9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09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9731887"/>
              </p:ext>
            </p:extLst>
          </p:nvPr>
        </p:nvGraphicFramePr>
        <p:xfrm>
          <a:off x="5028556" y="1846785"/>
          <a:ext cx="838200" cy="265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85" name="비트맵 이미지" r:id="rId10" imgW="961905" imgH="304923" progId="PBrush">
                  <p:embed/>
                </p:oleObj>
              </mc:Choice>
              <mc:Fallback>
                <p:oleObj name="비트맵 이미지" r:id="rId10" imgW="961905" imgH="304923" progId="PBrush">
                  <p:embed/>
                  <p:pic>
                    <p:nvPicPr>
                      <p:cNvPr id="0" name="Picture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8556" y="1846785"/>
                        <a:ext cx="838200" cy="265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20" name="Picture 4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681" y="2011885"/>
            <a:ext cx="2714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직사각형 25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079875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지문인식 시스템</a:t>
            </a:r>
          </a:p>
        </p:txBody>
      </p:sp>
      <p:sp>
        <p:nvSpPr>
          <p:cNvPr id="7172" name="Text Box 3"/>
          <p:cNvSpPr txBox="1">
            <a:spLocks noChangeArrowheads="1"/>
          </p:cNvSpPr>
          <p:nvPr/>
        </p:nvSpPr>
        <p:spPr bwMode="auto">
          <a:xfrm>
            <a:off x="683568" y="1676400"/>
            <a:ext cx="6538912" cy="95885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70000"/>
              </a:lnSpc>
            </a:pPr>
            <a:r>
              <a:rPr lang="en-US" altLang="ko-KR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지문인식 시스템은 개인을 식별하는 수단으로 사람의 지문을 사용하기 때문에  비밀번호</a:t>
            </a:r>
            <a:r>
              <a:rPr lang="en-US" altLang="ko-KR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열쇠</a:t>
            </a:r>
            <a:r>
              <a:rPr lang="en-US" altLang="ko-KR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eaLnBrk="1" hangingPunct="1">
              <a:lnSpc>
                <a:spcPct val="170000"/>
              </a:lnSpc>
            </a:pPr>
            <a:r>
              <a:rPr lang="ko-KR" altLang="en-US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카드 등의 분실 또는 타인에게 유출되는 위험을 미연에 방지할 수 있고 휴대할 필요가 없어</a:t>
            </a:r>
            <a:r>
              <a:rPr lang="en-US" altLang="ko-KR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간편</a:t>
            </a:r>
          </a:p>
          <a:p>
            <a:pPr eaLnBrk="1" hangingPunct="1">
              <a:lnSpc>
                <a:spcPct val="170000"/>
              </a:lnSpc>
            </a:pPr>
            <a:r>
              <a:rPr lang="ko-KR" altLang="en-US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하면서도 효율적인 보안 장치가 될 수 있다</a:t>
            </a:r>
            <a:r>
              <a:rPr lang="en-US" altLang="ko-KR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743893" y="1851025"/>
            <a:ext cx="130175" cy="141288"/>
          </a:xfrm>
          <a:prstGeom prst="rect">
            <a:avLst/>
          </a:prstGeom>
          <a:solidFill>
            <a:srgbClr val="FF94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hlink"/>
            </a:outerShdw>
          </a:effectLst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4406255" y="3213100"/>
            <a:ext cx="29654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900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열쇠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카드 등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..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을 불필요</a:t>
            </a:r>
            <a:endParaRPr lang="en-US" altLang="ko-KR" sz="9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분실위험 방지</a:t>
            </a:r>
            <a:endParaRPr lang="en-US" altLang="ko-KR" sz="9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보안성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강화 </a:t>
            </a:r>
            <a:r>
              <a:rPr lang="en-US" altLang="ko-KR" sz="9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키 복제 불가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비밀번호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/RF-Card(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고주파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)/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지문인식 혼용 가능</a:t>
            </a:r>
            <a:endParaRPr lang="en-US" altLang="ko-KR" sz="9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수려한 디자인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손 쉬운 </a:t>
            </a:r>
            <a:r>
              <a:rPr lang="ko-KR" altLang="en-US" sz="9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조작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Full Touch Screen)</a:t>
            </a:r>
            <a:endParaRPr lang="en-US" altLang="ko-KR" sz="9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한글 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LCD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화면 </a:t>
            </a:r>
            <a:r>
              <a:rPr lang="ko-KR" altLang="en-US" sz="9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제공 </a:t>
            </a:r>
            <a:r>
              <a:rPr lang="en-US" altLang="ko-KR" sz="900" b="1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환경설정 및 상태확인 용이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방범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출입통제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근태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식수관리 시스템과 연동 가능</a:t>
            </a:r>
            <a:endParaRPr lang="en-US" altLang="ko-KR" sz="900" b="1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80" y="2852738"/>
            <a:ext cx="3313113" cy="284003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17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7105836"/>
              </p:ext>
            </p:extLst>
          </p:nvPr>
        </p:nvGraphicFramePr>
        <p:xfrm>
          <a:off x="4441180" y="2889250"/>
          <a:ext cx="838200" cy="26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07" name="비트맵 이미지" r:id="rId5" imgW="961905" imgH="304923" progId="PBrush">
                  <p:embed/>
                </p:oleObj>
              </mc:Choice>
              <mc:Fallback>
                <p:oleObj name="비트맵 이미지" r:id="rId5" imgW="961905" imgH="304923" progId="PBrush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1180" y="2889250"/>
                        <a:ext cx="838200" cy="26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직사각형 7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874691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카드 리더기 </a:t>
            </a: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(SKP-390)</a:t>
            </a:r>
            <a:endParaRPr lang="ko-KR" altLang="en-US" sz="2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611560" y="1676400"/>
            <a:ext cx="5905500" cy="668338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70000"/>
              </a:lnSpc>
              <a:defRPr/>
            </a:pP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LCD, Key Button(Touch Type)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으로 구성된 카드 및 비밀번호 겸용으로 사용이 가능한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  <a:defRPr/>
            </a:pP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카드리더기이다</a:t>
            </a:r>
            <a:r>
              <a:rPr lang="en-US" altLang="ko-KR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671885" y="1851025"/>
            <a:ext cx="130175" cy="141288"/>
          </a:xfrm>
          <a:prstGeom prst="rect">
            <a:avLst/>
          </a:prstGeom>
          <a:solidFill>
            <a:srgbClr val="FF94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hlink"/>
            </a:outerShdw>
          </a:effectLst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4043735" y="2868613"/>
            <a:ext cx="3543300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LCD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Key Button(Touch Type) 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형식으로 구성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b="1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LED(ZONE) / 8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 조명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LED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b="1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R.F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카드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비밀번호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(4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자리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겸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 사용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b="1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브라켓</a:t>
            </a:r>
            <a:r>
              <a:rPr lang="ko-KR" altLang="en-US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제공 및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스마트 폰 크기와 비슷하므로 현장 설치 용이</a:t>
            </a:r>
            <a:endParaRPr lang="en-US" altLang="ko-KR" sz="9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b="1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TFT LCD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사용으로 한글표시 가능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b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9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단말기 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PG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모드 진입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 한글 표시</a:t>
            </a:r>
            <a:endParaRPr lang="en-US" altLang="ko-KR" sz="9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ko-KR" sz="900" b="1" dirty="0">
                <a:solidFill>
                  <a:srgbClr val="FFBD7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자체 프로그램 모드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(PG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모드</a:t>
            </a:r>
            <a:r>
              <a:rPr lang="en-US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ko-KR" sz="9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가능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* 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 모드 설정 내역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9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카드리더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자체 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(4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자리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사용</a:t>
            </a:r>
            <a:endParaRPr lang="en-US" altLang="ko-KR" sz="9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카드리더번호 설정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최대 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사용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9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카드리더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볼륨 조절</a:t>
            </a:r>
            <a:endParaRPr lang="en-US" altLang="ko-KR" sz="9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재실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재중</a:t>
            </a: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경계 사용</a:t>
            </a:r>
            <a:endParaRPr lang="en-US" altLang="ko-KR" sz="9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ko-KR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9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광고모드</a:t>
            </a:r>
            <a:r>
              <a:rPr lang="ko-KR" altLang="en-US" sz="9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설정</a:t>
            </a:r>
            <a:endParaRPr lang="en-US" altLang="ko-KR" sz="9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050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951482"/>
              </p:ext>
            </p:extLst>
          </p:nvPr>
        </p:nvGraphicFramePr>
        <p:xfrm>
          <a:off x="4078660" y="2544763"/>
          <a:ext cx="838200" cy="265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8" name="비트맵 이미지" r:id="rId4" imgW="961905" imgH="304923" progId="PBrush">
                  <p:embed/>
                </p:oleObj>
              </mc:Choice>
              <mc:Fallback>
                <p:oleObj name="비트맵 이미지" r:id="rId4" imgW="961905" imgH="304923" progId="PBrush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8660" y="2544763"/>
                        <a:ext cx="838200" cy="265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순서도: 처리 10"/>
          <p:cNvSpPr/>
          <p:nvPr/>
        </p:nvSpPr>
        <p:spPr bwMode="auto">
          <a:xfrm>
            <a:off x="814760" y="2705100"/>
            <a:ext cx="2687637" cy="3209925"/>
          </a:xfrm>
          <a:prstGeom prst="flowChartProcess">
            <a:avLst/>
          </a:prstGeom>
          <a:noFill/>
          <a:ln w="9525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pic>
        <p:nvPicPr>
          <p:cNvPr id="205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685" y="3008313"/>
            <a:ext cx="1347787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405312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365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무인자동화 시스템</a:t>
            </a: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8622389"/>
              </p:ext>
            </p:extLst>
          </p:nvPr>
        </p:nvGraphicFramePr>
        <p:xfrm>
          <a:off x="683568" y="1620033"/>
          <a:ext cx="4076700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1" name="비트맵 이미지" r:id="rId3" imgW="6392167" imgH="6504762" progId="PBrush">
                  <p:embed/>
                </p:oleObj>
              </mc:Choice>
              <mc:Fallback>
                <p:oleObj name="비트맵 이미지" r:id="rId3" imgW="6392167" imgH="6504762" progId="PBrush">
                  <p:embed/>
                  <p:pic>
                    <p:nvPicPr>
                      <p:cNvPr id="0" name="Picture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1620033"/>
                        <a:ext cx="4076700" cy="449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66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25" name="그룹 19"/>
          <p:cNvGrpSpPr>
            <a:grpSpLocks/>
          </p:cNvGrpSpPr>
          <p:nvPr/>
        </p:nvGrpSpPr>
        <p:grpSpPr bwMode="auto">
          <a:xfrm>
            <a:off x="1126480" y="1913721"/>
            <a:ext cx="2451100" cy="2767012"/>
            <a:chOff x="1498600" y="1970088"/>
            <a:chExt cx="2451100" cy="2767012"/>
          </a:xfrm>
        </p:grpSpPr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3263900" y="2197100"/>
              <a:ext cx="685800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5128" name="Picture 8" descr="SHD-3600[PSTN]"/>
            <p:cNvPicPr>
              <a:picLocks noChangeAspect="1" noChangeArrowheads="1"/>
            </p:cNvPicPr>
            <p:nvPr/>
          </p:nvPicPr>
          <p:blipFill>
            <a:blip r:embed="rId5" cstate="print">
              <a:lum bright="-10000" contrast="1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8500" y="2247900"/>
              <a:ext cx="685800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2286000" y="1981200"/>
              <a:ext cx="609600" cy="76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5130" name="Picture 10" descr="SMC-3000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4575" y="1970088"/>
              <a:ext cx="517525" cy="7127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1" name="Picture 11" descr="SEB-310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0" y="3022600"/>
              <a:ext cx="533400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2" name="Picture 12" descr="SEB-310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3000" y="3187700"/>
              <a:ext cx="533400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3" name="Picture 13" descr="SEB-310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5400" y="3340100"/>
              <a:ext cx="533400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4" name="Picture 14" descr="SEB-310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7800" y="3505200"/>
              <a:ext cx="533400" cy="333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5" name="Picture 15" descr="SLC-3500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3088" y="4203700"/>
              <a:ext cx="493712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6" name="Picture 16" descr="SLP-3200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500" y="3505200"/>
              <a:ext cx="546100" cy="34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7" name="Rectangle 17"/>
            <p:cNvSpPr>
              <a:spLocks noChangeArrowheads="1"/>
            </p:cNvSpPr>
            <p:nvPr/>
          </p:nvSpPr>
          <p:spPr bwMode="auto">
            <a:xfrm>
              <a:off x="1498600" y="2095500"/>
              <a:ext cx="3810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5138" name="Picture 18" descr="DSC_0191"/>
            <p:cNvPicPr>
              <a:picLocks noChangeAspect="1" noChangeArrowheads="1"/>
            </p:cNvPicPr>
            <p:nvPr/>
          </p:nvPicPr>
          <p:blipFill>
            <a:blip r:embed="rId10" cstate="print">
              <a:lum bright="16000" contrast="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8896" y="2095500"/>
              <a:ext cx="386579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4998393" y="2139146"/>
            <a:ext cx="2914650" cy="355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전용선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(FSK)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단선 시 공중선 전환 통보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방범 및 비상 화재 통보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백업 배터리 내장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싸이렌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경광등을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별도로 구역별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시간별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선택 가능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안내방송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선로 단선 시 자체 데이터 저장 기능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출입통제 기능 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블록 상태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LED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표시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키패드에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의한 프로그램 환경 설정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확장블록 증설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 및 프린터 부착 가능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근접식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카드 </a:t>
            </a:r>
            <a:r>
              <a:rPr lang="ko-KR" altLang="en-US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사용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32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매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방범 </a:t>
            </a:r>
            <a:r>
              <a:rPr lang="ko-KR" altLang="en-US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구역 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최대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 방범 구역 가능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대의 로컬단말기 연결</a:t>
            </a:r>
            <a:endParaRPr lang="en-US" altLang="ko-KR" sz="900" b="1" dirty="0">
              <a:solidFill>
                <a:schemeClr val="bg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12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0090378"/>
              </p:ext>
            </p:extLst>
          </p:nvPr>
        </p:nvGraphicFramePr>
        <p:xfrm>
          <a:off x="5030143" y="1827996"/>
          <a:ext cx="838200" cy="265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02" name="비트맵 이미지" r:id="rId11" imgW="961905" imgH="304923" progId="PBrush">
                  <p:embed/>
                </p:oleObj>
              </mc:Choice>
              <mc:Fallback>
                <p:oleObj name="비트맵 이미지" r:id="rId11" imgW="961905" imgH="304923" progId="PBrush">
                  <p:embed/>
                  <p:pic>
                    <p:nvPicPr>
                      <p:cNvPr id="0" name="Picture 5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0143" y="1827996"/>
                        <a:ext cx="838200" cy="265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직사각형 18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584700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출입통제 및 로컬 시스템</a:t>
            </a:r>
          </a:p>
        </p:txBody>
      </p:sp>
      <p:grpSp>
        <p:nvGrpSpPr>
          <p:cNvPr id="6149" name="그룹 18"/>
          <p:cNvGrpSpPr>
            <a:grpSpLocks/>
          </p:cNvGrpSpPr>
          <p:nvPr/>
        </p:nvGrpSpPr>
        <p:grpSpPr bwMode="auto">
          <a:xfrm>
            <a:off x="659185" y="1607507"/>
            <a:ext cx="3962400" cy="4497388"/>
            <a:chOff x="1055688" y="1676400"/>
            <a:chExt cx="3725734" cy="4497388"/>
          </a:xfrm>
        </p:grpSpPr>
        <p:graphicFrame>
          <p:nvGraphicFramePr>
            <p:cNvPr id="6147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89753908"/>
                </p:ext>
              </p:extLst>
            </p:nvPr>
          </p:nvGraphicFramePr>
          <p:xfrm>
            <a:off x="1055688" y="1676400"/>
            <a:ext cx="3725734" cy="44973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44" name="비트맵 이미지" r:id="rId3" imgW="5857920" imgH="6753240" progId="Paint.Picture">
                    <p:embed/>
                  </p:oleObj>
                </mc:Choice>
                <mc:Fallback>
                  <p:oleObj name="비트맵 이미지" r:id="rId3" imgW="5857920" imgH="6753240" progId="Paint.Picture">
                    <p:embed/>
                    <p:pic>
                      <p:nvPicPr>
                        <p:cNvPr id="0" name="Picture 7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55688" y="1676400"/>
                          <a:ext cx="3725734" cy="44973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6175" name="Picture 9" descr="SMC-600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7225" y="1871663"/>
              <a:ext cx="457200" cy="712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6" name="Rectangle 10"/>
            <p:cNvSpPr>
              <a:spLocks noChangeArrowheads="1"/>
            </p:cNvSpPr>
            <p:nvPr/>
          </p:nvSpPr>
          <p:spPr bwMode="auto">
            <a:xfrm>
              <a:off x="3048000" y="2705100"/>
              <a:ext cx="533400" cy="685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6177" name="Rectangle 12"/>
            <p:cNvSpPr>
              <a:spLocks noChangeArrowheads="1"/>
            </p:cNvSpPr>
            <p:nvPr/>
          </p:nvSpPr>
          <p:spPr bwMode="auto">
            <a:xfrm>
              <a:off x="3098800" y="3683000"/>
              <a:ext cx="4572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6178" name="Rectangle 14"/>
            <p:cNvSpPr>
              <a:spLocks noChangeArrowheads="1"/>
            </p:cNvSpPr>
            <p:nvPr/>
          </p:nvSpPr>
          <p:spPr bwMode="auto">
            <a:xfrm>
              <a:off x="3048000" y="5207000"/>
              <a:ext cx="533400" cy="76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6179" name="Picture 15" descr="SMC-3000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8800" y="5245100"/>
              <a:ext cx="479425" cy="66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80" name="Rectangle 16"/>
            <p:cNvSpPr>
              <a:spLocks noChangeArrowheads="1"/>
            </p:cNvSpPr>
            <p:nvPr/>
          </p:nvSpPr>
          <p:spPr bwMode="auto">
            <a:xfrm>
              <a:off x="3060700" y="4432300"/>
              <a:ext cx="533400" cy="533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6181" name="Picture 17" descr="SLC-3500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4200" y="4437063"/>
              <a:ext cx="441325" cy="477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614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0572804"/>
              </p:ext>
            </p:extLst>
          </p:nvPr>
        </p:nvGraphicFramePr>
        <p:xfrm>
          <a:off x="5005760" y="1815470"/>
          <a:ext cx="838200" cy="265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45" name="비트맵 이미지" r:id="rId8" imgW="961905" imgH="304923" progId="PBrush">
                  <p:embed/>
                </p:oleObj>
              </mc:Choice>
              <mc:Fallback>
                <p:oleObj name="비트맵 이미지" r:id="rId8" imgW="961905" imgH="304923" progId="PBrush">
                  <p:embed/>
                  <p:pic>
                    <p:nvPicPr>
                      <p:cNvPr id="0" name="Picture 7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5760" y="1815470"/>
                        <a:ext cx="838200" cy="265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4974010" y="2126620"/>
            <a:ext cx="3157537" cy="327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900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전용선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(1200bps FSK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통신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사용으로 빠른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전송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속도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주변장치의 원격 제어 기능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별도 통신 포트 사용으로 구역 분리 용이</a:t>
            </a: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근접식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카드리더기와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재실자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구역에 의한 출입문 통제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싸이렌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경광등을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별도로 구역별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시간별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선택 가능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락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장치 구성</a:t>
            </a: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80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대의 출입통제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로컬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장치 연결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</a:t>
            </a:r>
            <a:r>
              <a:rPr lang="ko-KR" altLang="en-US" sz="9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출입문 통제와 방범 겸용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</a:t>
            </a:r>
            <a:r>
              <a:rPr lang="ko-KR" altLang="en-US" sz="900" b="1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근접식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카드리더기 부착</a:t>
            </a: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선로 단선 시 데이터 저장 기능</a:t>
            </a: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9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개의 방범 </a:t>
            </a:r>
            <a:r>
              <a:rPr lang="ko-KR" altLang="en-US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구역 </a:t>
            </a:r>
            <a:r>
              <a:rPr lang="en-US" altLang="ko-KR" sz="900" b="1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900" b="1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SKP-6504)</a:t>
            </a:r>
          </a:p>
        </p:txBody>
      </p:sp>
      <p:sp>
        <p:nvSpPr>
          <p:cNvPr id="6151" name="직사각형 20"/>
          <p:cNvSpPr>
            <a:spLocks noChangeArrowheads="1"/>
          </p:cNvSpPr>
          <p:nvPr/>
        </p:nvSpPr>
        <p:spPr bwMode="auto">
          <a:xfrm>
            <a:off x="2757860" y="3617282"/>
            <a:ext cx="633412" cy="346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6152" name="직사각형 21"/>
          <p:cNvSpPr>
            <a:spLocks noChangeArrowheads="1"/>
          </p:cNvSpPr>
          <p:nvPr/>
        </p:nvSpPr>
        <p:spPr bwMode="auto">
          <a:xfrm>
            <a:off x="2757860" y="3769682"/>
            <a:ext cx="633412" cy="346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ko-KR" altLang="en-US"/>
          </a:p>
        </p:txBody>
      </p:sp>
      <p:sp>
        <p:nvSpPr>
          <p:cNvPr id="6153" name="직사각형 22"/>
          <p:cNvSpPr>
            <a:spLocks noChangeArrowheads="1"/>
          </p:cNvSpPr>
          <p:nvPr/>
        </p:nvSpPr>
        <p:spPr bwMode="auto">
          <a:xfrm>
            <a:off x="611560" y="3436307"/>
            <a:ext cx="1174750" cy="23780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pic>
        <p:nvPicPr>
          <p:cNvPr id="6154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97" y="4169732"/>
            <a:ext cx="5365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97" y="4947607"/>
            <a:ext cx="5365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97" y="5947732"/>
            <a:ext cx="536575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7" name="직사각형 28"/>
          <p:cNvSpPr>
            <a:spLocks noChangeArrowheads="1"/>
          </p:cNvSpPr>
          <p:nvPr/>
        </p:nvSpPr>
        <p:spPr bwMode="auto">
          <a:xfrm>
            <a:off x="2792785" y="4352295"/>
            <a:ext cx="598487" cy="5603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sp>
        <p:nvSpPr>
          <p:cNvPr id="6158" name="직사각형 29"/>
          <p:cNvSpPr>
            <a:spLocks noChangeArrowheads="1"/>
          </p:cNvSpPr>
          <p:nvPr/>
        </p:nvSpPr>
        <p:spPr bwMode="auto">
          <a:xfrm>
            <a:off x="2784847" y="5115882"/>
            <a:ext cx="598488" cy="30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sp>
        <p:nvSpPr>
          <p:cNvPr id="6159" name="직사각형 30"/>
          <p:cNvSpPr>
            <a:spLocks noChangeArrowheads="1"/>
          </p:cNvSpPr>
          <p:nvPr/>
        </p:nvSpPr>
        <p:spPr bwMode="auto">
          <a:xfrm>
            <a:off x="2784847" y="5360357"/>
            <a:ext cx="598488" cy="30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sp>
        <p:nvSpPr>
          <p:cNvPr id="6160" name="직사각형 31"/>
          <p:cNvSpPr>
            <a:spLocks noChangeArrowheads="1"/>
          </p:cNvSpPr>
          <p:nvPr/>
        </p:nvSpPr>
        <p:spPr bwMode="auto">
          <a:xfrm>
            <a:off x="2784847" y="5574670"/>
            <a:ext cx="598488" cy="3063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sp>
        <p:nvSpPr>
          <p:cNvPr id="6161" name="직사각형 32"/>
          <p:cNvSpPr>
            <a:spLocks noChangeArrowheads="1"/>
          </p:cNvSpPr>
          <p:nvPr/>
        </p:nvSpPr>
        <p:spPr bwMode="auto">
          <a:xfrm>
            <a:off x="2784847" y="3041020"/>
            <a:ext cx="598488" cy="3063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ko-KR"/>
          </a:p>
        </p:txBody>
      </p:sp>
      <p:pic>
        <p:nvPicPr>
          <p:cNvPr id="6164" name="Picture 10" descr="SMC-300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997" y="2634620"/>
            <a:ext cx="498475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10" descr="SMC-300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60" y="5168270"/>
            <a:ext cx="500062" cy="68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22" y="3433132"/>
            <a:ext cx="113347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1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97" y="3398207"/>
            <a:ext cx="536575" cy="14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직사각형 39"/>
          <p:cNvSpPr/>
          <p:nvPr/>
        </p:nvSpPr>
        <p:spPr bwMode="auto">
          <a:xfrm>
            <a:off x="2756272" y="3348995"/>
            <a:ext cx="657225" cy="230187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" b="1" dirty="0">
                <a:solidFill>
                  <a:schemeClr val="bg1">
                    <a:lumMod val="50000"/>
                  </a:schemeClr>
                </a:solidFill>
              </a:rPr>
              <a:t>SALC-6500</a:t>
            </a:r>
            <a:endParaRPr lang="ko-KR" altLang="en-US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2756272" y="4130045"/>
            <a:ext cx="657225" cy="20796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" b="1" dirty="0">
                <a:solidFill>
                  <a:schemeClr val="bg1">
                    <a:lumMod val="50000"/>
                  </a:schemeClr>
                </a:solidFill>
              </a:rPr>
              <a:t>SKP-6504</a:t>
            </a:r>
            <a:endParaRPr lang="ko-KR" altLang="en-US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2751510" y="4903157"/>
            <a:ext cx="657225" cy="2095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" b="1" dirty="0">
                <a:solidFill>
                  <a:schemeClr val="bg1">
                    <a:lumMod val="50000"/>
                  </a:schemeClr>
                </a:solidFill>
              </a:rPr>
              <a:t>SKP-6504</a:t>
            </a:r>
            <a:endParaRPr lang="ko-KR" altLang="en-US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 bwMode="auto">
          <a:xfrm>
            <a:off x="2756272" y="5896932"/>
            <a:ext cx="657225" cy="2301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600" b="1" dirty="0">
                <a:solidFill>
                  <a:schemeClr val="bg1">
                    <a:lumMod val="50000"/>
                  </a:schemeClr>
                </a:solidFill>
              </a:rPr>
              <a:t>SALC-6500</a:t>
            </a:r>
            <a:endParaRPr lang="ko-KR" altLang="en-US" sz="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6172" name="Picture 2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835" y="5103182"/>
            <a:ext cx="11144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Picture 2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010" y="4298320"/>
            <a:ext cx="113347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Picture 2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360" y="4507870"/>
            <a:ext cx="108585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251" y="3587120"/>
            <a:ext cx="269064" cy="519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251" y="4364360"/>
            <a:ext cx="269064" cy="519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직사각형 43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3868737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통합 관제 구성</a:t>
            </a: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96913" y="1676400"/>
            <a:ext cx="6642100" cy="673100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70000"/>
              </a:lnSpc>
            </a:pPr>
            <a:r>
              <a:rPr lang="en-US" altLang="ko-KR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지역 단위 </a:t>
            </a:r>
            <a:r>
              <a:rPr lang="ko-KR" altLang="en-US" dirty="0" err="1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디코더의</a:t>
            </a:r>
            <a:r>
              <a:rPr lang="ko-KR" altLang="en-US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신호 출력 포트가 </a:t>
            </a:r>
            <a:r>
              <a:rPr lang="en-US" altLang="ko-KR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개이므로 자체 관제</a:t>
            </a:r>
            <a:r>
              <a:rPr lang="en-US" altLang="ko-KR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err="1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지역관제</a:t>
            </a:r>
            <a:r>
              <a:rPr lang="en-US" altLang="ko-KR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볼 수 있는 동시에 상위 관제 센터로 신호를 올려 중앙 관제 본부에서 전국 규모의 </a:t>
            </a:r>
            <a:r>
              <a:rPr lang="ko-KR" altLang="en-US" dirty="0" err="1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통합관제를</a:t>
            </a:r>
            <a:r>
              <a:rPr lang="ko-KR" altLang="en-US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효율적으로 구성할 수 있습니다</a:t>
            </a:r>
            <a:r>
              <a:rPr lang="en-US" altLang="ko-KR" dirty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09572" name="Rectangle 4"/>
          <p:cNvSpPr>
            <a:spLocks noChangeArrowheads="1"/>
          </p:cNvSpPr>
          <p:nvPr/>
        </p:nvSpPr>
        <p:spPr bwMode="auto">
          <a:xfrm>
            <a:off x="755576" y="1803910"/>
            <a:ext cx="130175" cy="141288"/>
          </a:xfrm>
          <a:prstGeom prst="rect">
            <a:avLst/>
          </a:prstGeom>
          <a:solidFill>
            <a:srgbClr val="00188C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hlink"/>
            </a:outerShdw>
          </a:effectLst>
        </p:spPr>
        <p:txBody>
          <a:bodyPr wrap="none" anchor="ctr"/>
          <a:lstStyle/>
          <a:p>
            <a:pPr>
              <a:lnSpc>
                <a:spcPct val="150000"/>
              </a:lnSpc>
              <a:defRPr/>
            </a:pPr>
            <a:endParaRPr lang="ko-KR" altLang="en-US"/>
          </a:p>
        </p:txBody>
      </p:sp>
      <p:grpSp>
        <p:nvGrpSpPr>
          <p:cNvPr id="21509" name="Group 5"/>
          <p:cNvGrpSpPr>
            <a:grpSpLocks/>
          </p:cNvGrpSpPr>
          <p:nvPr/>
        </p:nvGrpSpPr>
        <p:grpSpPr bwMode="auto">
          <a:xfrm>
            <a:off x="533400" y="2593975"/>
            <a:ext cx="7086600" cy="3502025"/>
            <a:chOff x="336" y="1634"/>
            <a:chExt cx="4464" cy="2206"/>
          </a:xfrm>
        </p:grpSpPr>
        <p:pic>
          <p:nvPicPr>
            <p:cNvPr id="21510" name="Picture 6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1" name="Picture 7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7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2" name="Picture 8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79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3" name="Picture 9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7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4" name="Picture 10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6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15" name="Freeform 11"/>
            <p:cNvSpPr>
              <a:spLocks/>
            </p:cNvSpPr>
            <p:nvPr/>
          </p:nvSpPr>
          <p:spPr bwMode="auto">
            <a:xfrm rot="21086404" flipV="1">
              <a:off x="913" y="1969"/>
              <a:ext cx="704" cy="146"/>
            </a:xfrm>
            <a:custGeom>
              <a:avLst/>
              <a:gdLst>
                <a:gd name="T0" fmla="*/ 2147483647 w 488"/>
                <a:gd name="T1" fmla="*/ 2147483647 h 64"/>
                <a:gd name="T2" fmla="*/ 2147483647 w 488"/>
                <a:gd name="T3" fmla="*/ 2147483647 h 64"/>
                <a:gd name="T4" fmla="*/ 2147483647 w 488"/>
                <a:gd name="T5" fmla="*/ 2147483647 h 64"/>
                <a:gd name="T6" fmla="*/ 2147483647 w 488"/>
                <a:gd name="T7" fmla="*/ 2147483647 h 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88"/>
                <a:gd name="T13" fmla="*/ 0 h 64"/>
                <a:gd name="T14" fmla="*/ 488 w 488"/>
                <a:gd name="T15" fmla="*/ 64 h 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88" h="64">
                  <a:moveTo>
                    <a:pt x="8" y="8"/>
                  </a:moveTo>
                  <a:cubicBezTo>
                    <a:pt x="76" y="4"/>
                    <a:pt x="144" y="0"/>
                    <a:pt x="152" y="8"/>
                  </a:cubicBezTo>
                  <a:cubicBezTo>
                    <a:pt x="160" y="16"/>
                    <a:pt x="0" y="48"/>
                    <a:pt x="56" y="56"/>
                  </a:cubicBezTo>
                  <a:cubicBezTo>
                    <a:pt x="112" y="64"/>
                    <a:pt x="408" y="56"/>
                    <a:pt x="488" y="56"/>
                  </a:cubicBezTo>
                </a:path>
              </a:pathLst>
            </a:custGeom>
            <a:noFill/>
            <a:ln w="63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grpSp>
          <p:nvGrpSpPr>
            <p:cNvPr id="21516" name="Group 12"/>
            <p:cNvGrpSpPr>
              <a:grpSpLocks/>
            </p:cNvGrpSpPr>
            <p:nvPr/>
          </p:nvGrpSpPr>
          <p:grpSpPr bwMode="auto">
            <a:xfrm>
              <a:off x="1339" y="1634"/>
              <a:ext cx="1493" cy="508"/>
              <a:chOff x="1435" y="1680"/>
              <a:chExt cx="1493" cy="508"/>
            </a:xfrm>
          </p:grpSpPr>
          <p:sp>
            <p:nvSpPr>
              <p:cNvPr id="21570" name="Line 13"/>
              <p:cNvSpPr>
                <a:spLocks noChangeShapeType="1"/>
              </p:cNvSpPr>
              <p:nvPr/>
            </p:nvSpPr>
            <p:spPr bwMode="auto">
              <a:xfrm>
                <a:off x="1687" y="1817"/>
                <a:ext cx="1241" cy="0"/>
              </a:xfrm>
              <a:prstGeom prst="line">
                <a:avLst/>
              </a:prstGeom>
              <a:noFill/>
              <a:ln w="19050">
                <a:solidFill>
                  <a:srgbClr val="777777"/>
                </a:solidFill>
                <a:round/>
                <a:headEnd type="oval" w="sm" len="sm"/>
                <a:tailEnd type="oval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1571" name="Line 14"/>
              <p:cNvSpPr>
                <a:spLocks noChangeShapeType="1"/>
              </p:cNvSpPr>
              <p:nvPr/>
            </p:nvSpPr>
            <p:spPr bwMode="auto">
              <a:xfrm flipH="1">
                <a:off x="1731" y="1810"/>
                <a:ext cx="222" cy="180"/>
              </a:xfrm>
              <a:prstGeom prst="line">
                <a:avLst/>
              </a:prstGeom>
              <a:noFill/>
              <a:ln w="6350">
                <a:solidFill>
                  <a:srgbClr val="777777"/>
                </a:solidFill>
                <a:round/>
                <a:headEnd type="oval" w="sm" len="sm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1572" name="Line 15"/>
              <p:cNvSpPr>
                <a:spLocks noChangeShapeType="1"/>
              </p:cNvSpPr>
              <p:nvPr/>
            </p:nvSpPr>
            <p:spPr bwMode="auto">
              <a:xfrm flipH="1">
                <a:off x="2130" y="1810"/>
                <a:ext cx="222" cy="180"/>
              </a:xfrm>
              <a:prstGeom prst="line">
                <a:avLst/>
              </a:prstGeom>
              <a:noFill/>
              <a:ln w="6350">
                <a:solidFill>
                  <a:srgbClr val="777777"/>
                </a:solidFill>
                <a:round/>
                <a:headEnd type="oval" w="sm" len="sm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ko-KR" altLang="en-US"/>
              </a:p>
            </p:txBody>
          </p:sp>
          <p:sp>
            <p:nvSpPr>
              <p:cNvPr id="21573" name="Line 16"/>
              <p:cNvSpPr>
                <a:spLocks noChangeShapeType="1"/>
              </p:cNvSpPr>
              <p:nvPr/>
            </p:nvSpPr>
            <p:spPr bwMode="auto">
              <a:xfrm flipH="1">
                <a:off x="2485" y="1810"/>
                <a:ext cx="221" cy="180"/>
              </a:xfrm>
              <a:prstGeom prst="line">
                <a:avLst/>
              </a:prstGeom>
              <a:noFill/>
              <a:ln w="6350">
                <a:solidFill>
                  <a:srgbClr val="777777"/>
                </a:solidFill>
                <a:round/>
                <a:headEnd type="oval" w="sm" len="sm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endParaRPr lang="ko-KR" altLang="en-US"/>
              </a:p>
            </p:txBody>
          </p:sp>
          <p:pic>
            <p:nvPicPr>
              <p:cNvPr id="21574" name="Picture 17" descr="computer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3" y="1906"/>
                <a:ext cx="283" cy="1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75" name="Picture 18" descr="computer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96" y="1899"/>
                <a:ext cx="282" cy="1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76" name="Picture 19" descr="computer1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92" y="1906"/>
                <a:ext cx="282" cy="1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577" name="Text Box 20"/>
              <p:cNvSpPr txBox="1">
                <a:spLocks noChangeArrowheads="1"/>
              </p:cNvSpPr>
              <p:nvPr/>
            </p:nvSpPr>
            <p:spPr bwMode="auto">
              <a:xfrm>
                <a:off x="1435" y="2047"/>
                <a:ext cx="266" cy="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ko-KR" altLang="en-US" sz="800" dirty="0">
                    <a:solidFill>
                      <a:srgbClr val="6600C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통신</a:t>
                </a:r>
              </a:p>
            </p:txBody>
          </p:sp>
          <p:sp>
            <p:nvSpPr>
              <p:cNvPr id="21578" name="Text Box 21"/>
              <p:cNvSpPr txBox="1">
                <a:spLocks noChangeArrowheads="1"/>
              </p:cNvSpPr>
              <p:nvPr/>
            </p:nvSpPr>
            <p:spPr bwMode="auto">
              <a:xfrm>
                <a:off x="1765" y="2053"/>
                <a:ext cx="354" cy="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ko-KR" altLang="en-US" sz="800" dirty="0" err="1">
                    <a:solidFill>
                      <a:srgbClr val="6600C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알람</a:t>
                </a:r>
                <a:endParaRPr lang="ko-KR" altLang="en-US" sz="800" dirty="0">
                  <a:solidFill>
                    <a:srgbClr val="6600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21579" name="Text Box 22"/>
              <p:cNvSpPr txBox="1">
                <a:spLocks noChangeArrowheads="1"/>
              </p:cNvSpPr>
              <p:nvPr/>
            </p:nvSpPr>
            <p:spPr bwMode="auto">
              <a:xfrm>
                <a:off x="2180" y="2053"/>
                <a:ext cx="310" cy="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ko-KR" altLang="en-US" sz="800" dirty="0">
                    <a:solidFill>
                      <a:srgbClr val="6600C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인덱스</a:t>
                </a:r>
              </a:p>
            </p:txBody>
          </p:sp>
          <p:sp>
            <p:nvSpPr>
              <p:cNvPr id="21580" name="Text Box 23"/>
              <p:cNvSpPr txBox="1">
                <a:spLocks noChangeArrowheads="1"/>
              </p:cNvSpPr>
              <p:nvPr/>
            </p:nvSpPr>
            <p:spPr bwMode="auto">
              <a:xfrm>
                <a:off x="2336" y="1680"/>
                <a:ext cx="582" cy="1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eaLnBrk="0" hangingPunct="0"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1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</a:pPr>
                <a:r>
                  <a:rPr lang="en-US" altLang="ko-KR" sz="800">
                    <a:solidFill>
                      <a:srgbClr val="0066CC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LAN (TCP/IP)</a:t>
                </a:r>
                <a:endParaRPr lang="en-US" altLang="ko-KR" sz="700">
                  <a:solidFill>
                    <a:srgbClr val="0066CC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21517" name="Text Box 24"/>
            <p:cNvSpPr txBox="1">
              <a:spLocks noChangeArrowheads="1"/>
            </p:cNvSpPr>
            <p:nvPr/>
          </p:nvSpPr>
          <p:spPr bwMode="auto">
            <a:xfrm>
              <a:off x="336" y="3650"/>
              <a:ext cx="931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A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600 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회선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21518" name="Text Box 25"/>
            <p:cNvSpPr txBox="1">
              <a:spLocks noChangeArrowheads="1"/>
            </p:cNvSpPr>
            <p:nvPr/>
          </p:nvSpPr>
          <p:spPr bwMode="auto">
            <a:xfrm>
              <a:off x="960" y="3650"/>
              <a:ext cx="931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B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600 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회선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21519" name="Text Box 26"/>
            <p:cNvSpPr txBox="1">
              <a:spLocks noChangeArrowheads="1"/>
            </p:cNvSpPr>
            <p:nvPr/>
          </p:nvSpPr>
          <p:spPr bwMode="auto">
            <a:xfrm>
              <a:off x="1613" y="3650"/>
              <a:ext cx="931" cy="1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C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600 </a:t>
              </a:r>
              <a:r>
                <a:rPr lang="ko-KR" altLang="en-US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회선</a:t>
              </a:r>
              <a:r>
                <a:rPr lang="en-US" altLang="ko-KR" sz="80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21520" name="Text Box 27"/>
            <p:cNvSpPr txBox="1">
              <a:spLocks noChangeArrowheads="1"/>
            </p:cNvSpPr>
            <p:nvPr/>
          </p:nvSpPr>
          <p:spPr bwMode="auto">
            <a:xfrm>
              <a:off x="3381" y="2930"/>
              <a:ext cx="480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타지역 디코더</a:t>
              </a:r>
            </a:p>
          </p:txBody>
        </p:sp>
        <p:sp>
          <p:nvSpPr>
            <p:cNvPr id="21521" name="Line 28"/>
            <p:cNvSpPr>
              <a:spLocks noChangeShapeType="1"/>
            </p:cNvSpPr>
            <p:nvPr/>
          </p:nvSpPr>
          <p:spPr bwMode="auto">
            <a:xfrm>
              <a:off x="768" y="2402"/>
              <a:ext cx="0" cy="768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2" name="Line 29"/>
            <p:cNvSpPr>
              <a:spLocks noChangeShapeType="1"/>
            </p:cNvSpPr>
            <p:nvPr/>
          </p:nvSpPr>
          <p:spPr bwMode="auto">
            <a:xfrm>
              <a:off x="795" y="2402"/>
              <a:ext cx="0" cy="528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3" name="Line 30"/>
            <p:cNvSpPr>
              <a:spLocks noChangeShapeType="1"/>
            </p:cNvSpPr>
            <p:nvPr/>
          </p:nvSpPr>
          <p:spPr bwMode="auto">
            <a:xfrm>
              <a:off x="823" y="2402"/>
              <a:ext cx="0" cy="432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4" name="Line 31"/>
            <p:cNvSpPr>
              <a:spLocks noChangeShapeType="1"/>
            </p:cNvSpPr>
            <p:nvPr/>
          </p:nvSpPr>
          <p:spPr bwMode="auto">
            <a:xfrm>
              <a:off x="850" y="2402"/>
              <a:ext cx="0" cy="336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5" name="Line 32"/>
            <p:cNvSpPr>
              <a:spLocks noChangeShapeType="1"/>
            </p:cNvSpPr>
            <p:nvPr/>
          </p:nvSpPr>
          <p:spPr bwMode="auto">
            <a:xfrm>
              <a:off x="795" y="2930"/>
              <a:ext cx="597" cy="0"/>
            </a:xfrm>
            <a:prstGeom prst="line">
              <a:avLst/>
            </a:prstGeom>
            <a:noFill/>
            <a:ln w="6350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6" name="Line 33"/>
            <p:cNvSpPr>
              <a:spLocks noChangeShapeType="1"/>
            </p:cNvSpPr>
            <p:nvPr/>
          </p:nvSpPr>
          <p:spPr bwMode="auto">
            <a:xfrm>
              <a:off x="1392" y="2930"/>
              <a:ext cx="0" cy="240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7" name="Line 34"/>
            <p:cNvSpPr>
              <a:spLocks noChangeShapeType="1"/>
            </p:cNvSpPr>
            <p:nvPr/>
          </p:nvSpPr>
          <p:spPr bwMode="auto">
            <a:xfrm>
              <a:off x="822" y="2834"/>
              <a:ext cx="1242" cy="0"/>
            </a:xfrm>
            <a:prstGeom prst="line">
              <a:avLst/>
            </a:prstGeom>
            <a:noFill/>
            <a:ln w="6350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8" name="Line 35"/>
            <p:cNvSpPr>
              <a:spLocks noChangeShapeType="1"/>
            </p:cNvSpPr>
            <p:nvPr/>
          </p:nvSpPr>
          <p:spPr bwMode="auto">
            <a:xfrm>
              <a:off x="2064" y="2834"/>
              <a:ext cx="0" cy="336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29" name="Line 36"/>
            <p:cNvSpPr>
              <a:spLocks noChangeShapeType="1"/>
            </p:cNvSpPr>
            <p:nvPr/>
          </p:nvSpPr>
          <p:spPr bwMode="auto">
            <a:xfrm>
              <a:off x="850" y="2738"/>
              <a:ext cx="2414" cy="0"/>
            </a:xfrm>
            <a:prstGeom prst="line">
              <a:avLst/>
            </a:prstGeom>
            <a:noFill/>
            <a:ln w="6350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21530" name="Picture 37" descr="DECODER RACK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" y="1970"/>
              <a:ext cx="229" cy="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1" name="Line 38"/>
            <p:cNvSpPr>
              <a:spLocks noChangeShapeType="1"/>
            </p:cNvSpPr>
            <p:nvPr/>
          </p:nvSpPr>
          <p:spPr bwMode="auto">
            <a:xfrm>
              <a:off x="2395" y="2913"/>
              <a:ext cx="417" cy="0"/>
            </a:xfrm>
            <a:prstGeom prst="line">
              <a:avLst/>
            </a:prstGeom>
            <a:noFill/>
            <a:ln w="12700">
              <a:solidFill>
                <a:srgbClr val="777777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32" name="Line 39"/>
            <p:cNvSpPr>
              <a:spLocks noChangeShapeType="1"/>
            </p:cNvSpPr>
            <p:nvPr/>
          </p:nvSpPr>
          <p:spPr bwMode="auto">
            <a:xfrm flipH="1">
              <a:off x="2389" y="2909"/>
              <a:ext cx="111" cy="113"/>
            </a:xfrm>
            <a:prstGeom prst="line">
              <a:avLst/>
            </a:prstGeom>
            <a:noFill/>
            <a:ln w="3175">
              <a:solidFill>
                <a:srgbClr val="777777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33" name="Line 40"/>
            <p:cNvSpPr>
              <a:spLocks noChangeShapeType="1"/>
            </p:cNvSpPr>
            <p:nvPr/>
          </p:nvSpPr>
          <p:spPr bwMode="auto">
            <a:xfrm flipH="1">
              <a:off x="2589" y="2909"/>
              <a:ext cx="111" cy="113"/>
            </a:xfrm>
            <a:prstGeom prst="line">
              <a:avLst/>
            </a:prstGeom>
            <a:noFill/>
            <a:ln w="3175">
              <a:solidFill>
                <a:srgbClr val="777777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21534" name="Picture 41" descr="computer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9" y="2969"/>
              <a:ext cx="142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5" name="Freeform 42"/>
            <p:cNvSpPr>
              <a:spLocks/>
            </p:cNvSpPr>
            <p:nvPr/>
          </p:nvSpPr>
          <p:spPr bwMode="auto">
            <a:xfrm rot="-953108">
              <a:off x="2078" y="3101"/>
              <a:ext cx="292" cy="94"/>
            </a:xfrm>
            <a:custGeom>
              <a:avLst/>
              <a:gdLst>
                <a:gd name="T0" fmla="*/ 0 w 1008"/>
                <a:gd name="T1" fmla="*/ 0 h 432"/>
                <a:gd name="T2" fmla="*/ 0 w 1008"/>
                <a:gd name="T3" fmla="*/ 0 h 432"/>
                <a:gd name="T4" fmla="*/ 0 w 1008"/>
                <a:gd name="T5" fmla="*/ 0 h 432"/>
                <a:gd name="T6" fmla="*/ 0 w 1008"/>
                <a:gd name="T7" fmla="*/ 0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432"/>
                <a:gd name="T14" fmla="*/ 1008 w 100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432">
                  <a:moveTo>
                    <a:pt x="1008" y="0"/>
                  </a:moveTo>
                  <a:cubicBezTo>
                    <a:pt x="732" y="48"/>
                    <a:pt x="456" y="96"/>
                    <a:pt x="384" y="144"/>
                  </a:cubicBezTo>
                  <a:cubicBezTo>
                    <a:pt x="312" y="192"/>
                    <a:pt x="640" y="240"/>
                    <a:pt x="576" y="288"/>
                  </a:cubicBezTo>
                  <a:cubicBezTo>
                    <a:pt x="512" y="336"/>
                    <a:pt x="88" y="416"/>
                    <a:pt x="0" y="432"/>
                  </a:cubicBezTo>
                </a:path>
              </a:pathLst>
            </a:cu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21536" name="Picture 43" descr="DECODER RAC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3" y="3170"/>
              <a:ext cx="217" cy="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7" name="Freeform 44"/>
            <p:cNvSpPr>
              <a:spLocks/>
            </p:cNvSpPr>
            <p:nvPr/>
          </p:nvSpPr>
          <p:spPr bwMode="auto">
            <a:xfrm rot="-953108">
              <a:off x="3333" y="2834"/>
              <a:ext cx="292" cy="94"/>
            </a:xfrm>
            <a:custGeom>
              <a:avLst/>
              <a:gdLst>
                <a:gd name="T0" fmla="*/ 0 w 1008"/>
                <a:gd name="T1" fmla="*/ 0 h 432"/>
                <a:gd name="T2" fmla="*/ 0 w 1008"/>
                <a:gd name="T3" fmla="*/ 0 h 432"/>
                <a:gd name="T4" fmla="*/ 0 w 1008"/>
                <a:gd name="T5" fmla="*/ 0 h 432"/>
                <a:gd name="T6" fmla="*/ 0 w 1008"/>
                <a:gd name="T7" fmla="*/ 0 h 43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008"/>
                <a:gd name="T13" fmla="*/ 0 h 432"/>
                <a:gd name="T14" fmla="*/ 1008 w 1008"/>
                <a:gd name="T15" fmla="*/ 432 h 43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008" h="432">
                  <a:moveTo>
                    <a:pt x="1008" y="0"/>
                  </a:moveTo>
                  <a:cubicBezTo>
                    <a:pt x="732" y="48"/>
                    <a:pt x="456" y="96"/>
                    <a:pt x="384" y="144"/>
                  </a:cubicBezTo>
                  <a:cubicBezTo>
                    <a:pt x="312" y="192"/>
                    <a:pt x="640" y="240"/>
                    <a:pt x="576" y="288"/>
                  </a:cubicBezTo>
                  <a:cubicBezTo>
                    <a:pt x="512" y="336"/>
                    <a:pt x="88" y="416"/>
                    <a:pt x="0" y="432"/>
                  </a:cubicBezTo>
                </a:path>
              </a:pathLst>
            </a:custGeom>
            <a:noFill/>
            <a:ln w="31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38" name="Line 45"/>
            <p:cNvSpPr>
              <a:spLocks noChangeShapeType="1"/>
            </p:cNvSpPr>
            <p:nvPr/>
          </p:nvSpPr>
          <p:spPr bwMode="auto">
            <a:xfrm>
              <a:off x="3182" y="2978"/>
              <a:ext cx="0" cy="192"/>
            </a:xfrm>
            <a:prstGeom prst="line">
              <a:avLst/>
            </a:prstGeom>
            <a:noFill/>
            <a:ln w="31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39" name="Line 46"/>
            <p:cNvSpPr>
              <a:spLocks noChangeShapeType="1"/>
            </p:cNvSpPr>
            <p:nvPr/>
          </p:nvSpPr>
          <p:spPr bwMode="auto">
            <a:xfrm>
              <a:off x="3213" y="2978"/>
              <a:ext cx="0" cy="144"/>
            </a:xfrm>
            <a:prstGeom prst="line">
              <a:avLst/>
            </a:prstGeom>
            <a:noFill/>
            <a:ln w="31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0" name="Line 47"/>
            <p:cNvSpPr>
              <a:spLocks noChangeShapeType="1"/>
            </p:cNvSpPr>
            <p:nvPr/>
          </p:nvSpPr>
          <p:spPr bwMode="auto">
            <a:xfrm>
              <a:off x="3243" y="2978"/>
              <a:ext cx="0" cy="96"/>
            </a:xfrm>
            <a:prstGeom prst="line">
              <a:avLst/>
            </a:prstGeom>
            <a:noFill/>
            <a:ln w="31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1" name="Line 48"/>
            <p:cNvSpPr>
              <a:spLocks noChangeShapeType="1"/>
            </p:cNvSpPr>
            <p:nvPr/>
          </p:nvSpPr>
          <p:spPr bwMode="auto">
            <a:xfrm>
              <a:off x="3216" y="3122"/>
              <a:ext cx="384" cy="0"/>
            </a:xfrm>
            <a:prstGeom prst="line">
              <a:avLst/>
            </a:prstGeom>
            <a:noFill/>
            <a:ln w="63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2" name="Line 49"/>
            <p:cNvSpPr>
              <a:spLocks noChangeShapeType="1"/>
            </p:cNvSpPr>
            <p:nvPr/>
          </p:nvSpPr>
          <p:spPr bwMode="auto">
            <a:xfrm>
              <a:off x="3243" y="3074"/>
              <a:ext cx="864" cy="0"/>
            </a:xfrm>
            <a:prstGeom prst="line">
              <a:avLst/>
            </a:prstGeom>
            <a:noFill/>
            <a:ln w="63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3" name="Line 50"/>
            <p:cNvSpPr>
              <a:spLocks noChangeShapeType="1"/>
            </p:cNvSpPr>
            <p:nvPr/>
          </p:nvSpPr>
          <p:spPr bwMode="auto">
            <a:xfrm>
              <a:off x="3600" y="3122"/>
              <a:ext cx="0" cy="48"/>
            </a:xfrm>
            <a:prstGeom prst="line">
              <a:avLst/>
            </a:prstGeom>
            <a:noFill/>
            <a:ln w="31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4" name="Line 51"/>
            <p:cNvSpPr>
              <a:spLocks noChangeShapeType="1"/>
            </p:cNvSpPr>
            <p:nvPr/>
          </p:nvSpPr>
          <p:spPr bwMode="auto">
            <a:xfrm>
              <a:off x="4107" y="3074"/>
              <a:ext cx="0" cy="96"/>
            </a:xfrm>
            <a:prstGeom prst="line">
              <a:avLst/>
            </a:prstGeom>
            <a:noFill/>
            <a:ln w="3175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45" name="Line 52"/>
            <p:cNvSpPr>
              <a:spLocks noChangeShapeType="1"/>
            </p:cNvSpPr>
            <p:nvPr/>
          </p:nvSpPr>
          <p:spPr bwMode="auto">
            <a:xfrm>
              <a:off x="3264" y="2738"/>
              <a:ext cx="0" cy="192"/>
            </a:xfrm>
            <a:prstGeom prst="line">
              <a:avLst/>
            </a:prstGeom>
            <a:noFill/>
            <a:ln w="3175">
              <a:solidFill>
                <a:srgbClr val="9999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21546" name="Picture 53" descr="SHD-3600[PSTN]"/>
            <p:cNvPicPr>
              <a:picLocks noChangeAspect="1" noChangeArrowheads="1"/>
            </p:cNvPicPr>
            <p:nvPr/>
          </p:nvPicPr>
          <p:blipFill>
            <a:blip r:embed="rId6" cstate="print">
              <a:lum bright="-10000" contrast="1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4" y="2930"/>
              <a:ext cx="240" cy="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47" name="Text Box 54"/>
            <p:cNvSpPr txBox="1">
              <a:spLocks noChangeArrowheads="1"/>
            </p:cNvSpPr>
            <p:nvPr/>
          </p:nvSpPr>
          <p:spPr bwMode="auto">
            <a:xfrm>
              <a:off x="960" y="2402"/>
              <a:ext cx="57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본사 디코더</a:t>
              </a:r>
            </a:p>
          </p:txBody>
        </p:sp>
        <p:sp>
          <p:nvSpPr>
            <p:cNvPr id="21548" name="Text Box 55"/>
            <p:cNvSpPr txBox="1">
              <a:spLocks noChangeArrowheads="1"/>
            </p:cNvSpPr>
            <p:nvPr/>
          </p:nvSpPr>
          <p:spPr bwMode="auto">
            <a:xfrm>
              <a:off x="2146" y="3225"/>
              <a:ext cx="57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디코더</a:t>
              </a:r>
            </a:p>
          </p:txBody>
        </p:sp>
        <p:sp>
          <p:nvSpPr>
            <p:cNvPr id="21549" name="Text Box 56"/>
            <p:cNvSpPr txBox="1">
              <a:spLocks noChangeArrowheads="1"/>
            </p:cNvSpPr>
            <p:nvPr/>
          </p:nvSpPr>
          <p:spPr bwMode="auto">
            <a:xfrm>
              <a:off x="1488" y="3232"/>
              <a:ext cx="57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디코더</a:t>
              </a:r>
            </a:p>
          </p:txBody>
        </p:sp>
        <p:sp>
          <p:nvSpPr>
            <p:cNvPr id="21550" name="Text Box 57"/>
            <p:cNvSpPr txBox="1">
              <a:spLocks noChangeArrowheads="1"/>
            </p:cNvSpPr>
            <p:nvPr/>
          </p:nvSpPr>
          <p:spPr bwMode="auto">
            <a:xfrm>
              <a:off x="864" y="3232"/>
              <a:ext cx="57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디코더</a:t>
              </a:r>
            </a:p>
          </p:txBody>
        </p:sp>
        <p:sp>
          <p:nvSpPr>
            <p:cNvPr id="21551" name="Text Box 58"/>
            <p:cNvSpPr txBox="1">
              <a:spLocks noChangeArrowheads="1"/>
            </p:cNvSpPr>
            <p:nvPr/>
          </p:nvSpPr>
          <p:spPr bwMode="auto">
            <a:xfrm>
              <a:off x="4224" y="3232"/>
              <a:ext cx="576" cy="1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rgbClr val="9999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디코더</a:t>
              </a:r>
            </a:p>
          </p:txBody>
        </p:sp>
        <p:sp>
          <p:nvSpPr>
            <p:cNvPr id="21552" name="Rectangle 59"/>
            <p:cNvSpPr>
              <a:spLocks noChangeArrowheads="1"/>
            </p:cNvSpPr>
            <p:nvPr/>
          </p:nvSpPr>
          <p:spPr bwMode="auto">
            <a:xfrm>
              <a:off x="3051" y="3643"/>
              <a:ext cx="31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/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D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</a:p>
          </p:txBody>
        </p:sp>
        <p:sp>
          <p:nvSpPr>
            <p:cNvPr id="21553" name="Rectangle 60"/>
            <p:cNvSpPr>
              <a:spLocks noChangeArrowheads="1"/>
            </p:cNvSpPr>
            <p:nvPr/>
          </p:nvSpPr>
          <p:spPr bwMode="auto">
            <a:xfrm>
              <a:off x="3497" y="3643"/>
              <a:ext cx="305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/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E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</a:p>
          </p:txBody>
        </p:sp>
        <p:sp>
          <p:nvSpPr>
            <p:cNvPr id="21554" name="Rectangle 61"/>
            <p:cNvSpPr>
              <a:spLocks noChangeArrowheads="1"/>
            </p:cNvSpPr>
            <p:nvPr/>
          </p:nvSpPr>
          <p:spPr bwMode="auto">
            <a:xfrm>
              <a:off x="3984" y="3636"/>
              <a:ext cx="303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/>
              <a:r>
                <a:rPr lang="en-US" altLang="ko-KR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F </a:t>
              </a:r>
              <a:r>
                <a:rPr lang="ko-KR" altLang="en-US" sz="800" b="1">
                  <a:solidFill>
                    <a:srgbClr val="0066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</a:t>
              </a:r>
            </a:p>
          </p:txBody>
        </p:sp>
        <p:sp>
          <p:nvSpPr>
            <p:cNvPr id="21555" name="Text Box 62"/>
            <p:cNvSpPr txBox="1">
              <a:spLocks noChangeArrowheads="1"/>
            </p:cNvSpPr>
            <p:nvPr/>
          </p:nvSpPr>
          <p:spPr bwMode="auto">
            <a:xfrm>
              <a:off x="2496" y="2018"/>
              <a:ext cx="480" cy="114"/>
            </a:xfrm>
            <a:prstGeom prst="rect">
              <a:avLst/>
            </a:prstGeom>
            <a:solidFill>
              <a:srgbClr val="33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8800" tIns="28800" rIns="28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본사 통합 관제</a:t>
              </a:r>
            </a:p>
          </p:txBody>
        </p:sp>
        <p:sp>
          <p:nvSpPr>
            <p:cNvPr id="21556" name="Text Box 63"/>
            <p:cNvSpPr txBox="1">
              <a:spLocks noChangeArrowheads="1"/>
            </p:cNvSpPr>
            <p:nvPr/>
          </p:nvSpPr>
          <p:spPr bwMode="auto">
            <a:xfrm>
              <a:off x="2674" y="2983"/>
              <a:ext cx="336" cy="114"/>
            </a:xfrm>
            <a:prstGeom prst="rect">
              <a:avLst/>
            </a:prstGeom>
            <a:solidFill>
              <a:srgbClr val="33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8800" tIns="28800" rIns="28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관제</a:t>
              </a:r>
            </a:p>
          </p:txBody>
        </p:sp>
        <p:sp>
          <p:nvSpPr>
            <p:cNvPr id="21557" name="Text Box 64"/>
            <p:cNvSpPr txBox="1">
              <a:spLocks noChangeArrowheads="1"/>
            </p:cNvSpPr>
            <p:nvPr/>
          </p:nvSpPr>
          <p:spPr bwMode="auto">
            <a:xfrm>
              <a:off x="4128" y="2738"/>
              <a:ext cx="480" cy="114"/>
            </a:xfrm>
            <a:prstGeom prst="rect">
              <a:avLst/>
            </a:prstGeom>
            <a:solidFill>
              <a:srgbClr val="33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28800" tIns="28800" rIns="28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80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지사 통합 관제</a:t>
              </a:r>
            </a:p>
          </p:txBody>
        </p:sp>
        <p:sp>
          <p:nvSpPr>
            <p:cNvPr id="21558" name="Text Box 65"/>
            <p:cNvSpPr txBox="1">
              <a:spLocks noChangeArrowheads="1"/>
            </p:cNvSpPr>
            <p:nvPr/>
          </p:nvSpPr>
          <p:spPr bwMode="auto">
            <a:xfrm>
              <a:off x="2160" y="2654"/>
              <a:ext cx="912" cy="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50 bps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(FSK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통신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21559" name="Text Box 66"/>
            <p:cNvSpPr txBox="1">
              <a:spLocks noChangeArrowheads="1"/>
            </p:cNvSpPr>
            <p:nvPr/>
          </p:nvSpPr>
          <p:spPr bwMode="auto">
            <a:xfrm>
              <a:off x="1248" y="2822"/>
              <a:ext cx="912" cy="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50 bps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(FSK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통신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  <p:sp>
          <p:nvSpPr>
            <p:cNvPr id="21560" name="Rectangle 67"/>
            <p:cNvSpPr>
              <a:spLocks noChangeArrowheads="1"/>
            </p:cNvSpPr>
            <p:nvPr/>
          </p:nvSpPr>
          <p:spPr bwMode="auto">
            <a:xfrm>
              <a:off x="1040" y="1887"/>
              <a:ext cx="301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/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RS-232C</a:t>
              </a:r>
            </a:p>
          </p:txBody>
        </p:sp>
        <p:pic>
          <p:nvPicPr>
            <p:cNvPr id="21561" name="Picture 68" descr="computer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0" y="2964"/>
              <a:ext cx="142" cy="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62" name="Line 69"/>
            <p:cNvSpPr>
              <a:spLocks noChangeShapeType="1"/>
            </p:cNvSpPr>
            <p:nvPr/>
          </p:nvSpPr>
          <p:spPr bwMode="auto">
            <a:xfrm>
              <a:off x="3622" y="2646"/>
              <a:ext cx="623" cy="0"/>
            </a:xfrm>
            <a:prstGeom prst="line">
              <a:avLst/>
            </a:prstGeom>
            <a:noFill/>
            <a:ln w="12700">
              <a:solidFill>
                <a:srgbClr val="777777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63" name="Line 70"/>
            <p:cNvSpPr>
              <a:spLocks noChangeShapeType="1"/>
            </p:cNvSpPr>
            <p:nvPr/>
          </p:nvSpPr>
          <p:spPr bwMode="auto">
            <a:xfrm flipH="1">
              <a:off x="3644" y="2642"/>
              <a:ext cx="111" cy="113"/>
            </a:xfrm>
            <a:prstGeom prst="line">
              <a:avLst/>
            </a:prstGeom>
            <a:noFill/>
            <a:ln w="3175">
              <a:solidFill>
                <a:srgbClr val="777777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64" name="Line 71"/>
            <p:cNvSpPr>
              <a:spLocks noChangeShapeType="1"/>
            </p:cNvSpPr>
            <p:nvPr/>
          </p:nvSpPr>
          <p:spPr bwMode="auto">
            <a:xfrm flipH="1">
              <a:off x="3844" y="2642"/>
              <a:ext cx="111" cy="113"/>
            </a:xfrm>
            <a:prstGeom prst="line">
              <a:avLst/>
            </a:prstGeom>
            <a:noFill/>
            <a:ln w="3175">
              <a:solidFill>
                <a:srgbClr val="777777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sp>
          <p:nvSpPr>
            <p:cNvPr id="21565" name="Line 72"/>
            <p:cNvSpPr>
              <a:spLocks noChangeShapeType="1"/>
            </p:cNvSpPr>
            <p:nvPr/>
          </p:nvSpPr>
          <p:spPr bwMode="auto">
            <a:xfrm flipH="1">
              <a:off x="4022" y="2642"/>
              <a:ext cx="112" cy="113"/>
            </a:xfrm>
            <a:prstGeom prst="line">
              <a:avLst/>
            </a:prstGeom>
            <a:noFill/>
            <a:ln w="3175">
              <a:solidFill>
                <a:srgbClr val="777777"/>
              </a:solidFill>
              <a:round/>
              <a:headEnd type="oval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/>
            </a:p>
          </p:txBody>
        </p:sp>
        <p:pic>
          <p:nvPicPr>
            <p:cNvPr id="21566" name="Picture 73" descr="computer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1" y="2702"/>
              <a:ext cx="142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7" name="Picture 74" descr="computer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5" y="2697"/>
              <a:ext cx="142" cy="1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68" name="Picture 75" descr="computer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4" y="2702"/>
              <a:ext cx="142" cy="1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69" name="Text Box 76"/>
            <p:cNvSpPr txBox="1">
              <a:spLocks noChangeArrowheads="1"/>
            </p:cNvSpPr>
            <p:nvPr/>
          </p:nvSpPr>
          <p:spPr bwMode="auto">
            <a:xfrm>
              <a:off x="3775" y="3003"/>
              <a:ext cx="912" cy="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50 bps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전용선 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(FSK </a:t>
              </a:r>
              <a:r>
                <a:rPr lang="ko-KR" altLang="en-US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통신</a:t>
              </a:r>
              <a:r>
                <a:rPr lang="en-US" altLang="ko-KR" sz="600">
                  <a:solidFill>
                    <a:schemeClr val="bg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</a:p>
          </p:txBody>
        </p:sp>
      </p:grpSp>
      <p:sp>
        <p:nvSpPr>
          <p:cNvPr id="77" name="직사각형 76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1017871" y="2635812"/>
            <a:ext cx="2944598" cy="17182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841503" y="2435521"/>
            <a:ext cx="2944598" cy="17182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554734" y="1645751"/>
            <a:ext cx="5283842" cy="3814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latinLnBrk="0"/>
            <a:r>
              <a:rPr lang="ko-KR" altLang="en-US" sz="1368" dirty="0">
                <a:solidFill>
                  <a:schemeClr val="bg1"/>
                </a:solidFill>
                <a:latin typeface="+mn-ea"/>
                <a:cs typeface="Arial Unicode MS" pitchFamily="50" charset="-127"/>
              </a:rPr>
              <a:t>화재알림시설 </a:t>
            </a:r>
            <a:r>
              <a:rPr lang="en-US" altLang="ko-KR" sz="1368" dirty="0">
                <a:solidFill>
                  <a:schemeClr val="bg1"/>
                </a:solidFill>
                <a:latin typeface="+mn-ea"/>
                <a:cs typeface="Arial Unicode MS" pitchFamily="50" charset="-127"/>
              </a:rPr>
              <a:t>· </a:t>
            </a:r>
            <a:r>
              <a:rPr lang="ko-KR" altLang="en-US" sz="1368">
                <a:solidFill>
                  <a:schemeClr val="bg1"/>
                </a:solidFill>
                <a:latin typeface="+mn-ea"/>
                <a:cs typeface="Arial Unicode MS" pitchFamily="50" charset="-127"/>
              </a:rPr>
              <a:t>화재예방시설</a:t>
            </a:r>
            <a:endParaRPr lang="ko-KR" altLang="en-US" sz="1368" dirty="0">
              <a:solidFill>
                <a:schemeClr val="bg1"/>
              </a:solidFill>
              <a:latin typeface="+mn-ea"/>
              <a:cs typeface="Arial Unicode MS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539552" y="1628800"/>
            <a:ext cx="5314206" cy="4467900"/>
          </a:xfrm>
          <a:prstGeom prst="rect">
            <a:avLst/>
          </a:prstGeom>
          <a:noFill/>
          <a:ln w="76200" cap="sq">
            <a:solidFill>
              <a:schemeClr val="bg1">
                <a:lumMod val="9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latinLnBrk="0"/>
            <a:endParaRPr lang="ko-KR" altLang="en-US" sz="1368">
              <a:solidFill>
                <a:schemeClr val="bg1"/>
              </a:solidFill>
              <a:latin typeface="+mn-ea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63476" y="2263487"/>
            <a:ext cx="2944598" cy="17182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312363" y="2038679"/>
            <a:ext cx="1728171" cy="23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1026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무선화재감지기</a:t>
            </a:r>
            <a:r>
              <a:rPr lang="en-US" altLang="ko-KR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1026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63" name="Picture 2" descr="Image result for hochiki fire wa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21" y="2320769"/>
            <a:ext cx="387419" cy="3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63"/>
          <p:cNvSpPr txBox="1"/>
          <p:nvPr/>
        </p:nvSpPr>
        <p:spPr>
          <a:xfrm>
            <a:off x="828739" y="2639610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연기감지기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65" name="Picture 2" descr="Image result for hochiki fire wa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103" y="2549892"/>
            <a:ext cx="387419" cy="3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1636304" y="2911029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열 감지기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67" name="Picture 3" descr="C:\Users\An Mi-kyung\Desktop\CCTV_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76770" y="3270520"/>
            <a:ext cx="442449" cy="50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1224015" y="3671486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공용부분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69" name="Picture 2" descr="Image result for hochiki fire wa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524" y="3273994"/>
            <a:ext cx="387419" cy="3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타원 69"/>
          <p:cNvSpPr/>
          <p:nvPr/>
        </p:nvSpPr>
        <p:spPr>
          <a:xfrm>
            <a:off x="1518508" y="2521250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636311" y="2578538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754108" y="2635811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751801" y="3771445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경계구역 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137890" y="4153753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경계구역 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N]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75" name="그림 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747" y="2389946"/>
            <a:ext cx="387463" cy="602162"/>
          </a:xfrm>
          <a:prstGeom prst="rect">
            <a:avLst/>
          </a:prstGeom>
        </p:spPr>
      </p:pic>
      <p:pic>
        <p:nvPicPr>
          <p:cNvPr id="76" name="그림 7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2073" y="3068219"/>
            <a:ext cx="410651" cy="619977"/>
          </a:xfrm>
          <a:prstGeom prst="rect">
            <a:avLst/>
          </a:prstGeom>
        </p:spPr>
      </p:pic>
      <p:pic>
        <p:nvPicPr>
          <p:cNvPr id="77" name="Picture 8" descr="ê´ë ¨ ì´ë¯¸ì§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206" y="2604533"/>
            <a:ext cx="272597" cy="19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8" name="직선 연결선 77"/>
          <p:cNvCxnSpPr/>
          <p:nvPr/>
        </p:nvCxnSpPr>
        <p:spPr>
          <a:xfrm>
            <a:off x="3138217" y="2909394"/>
            <a:ext cx="0" cy="171823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2961521" y="3957890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경계구역 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4491879" y="2234847"/>
            <a:ext cx="1216276" cy="3733721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pic>
        <p:nvPicPr>
          <p:cNvPr id="81" name="그림 8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6575" y="3355610"/>
            <a:ext cx="588985" cy="751669"/>
          </a:xfrm>
          <a:prstGeom prst="rect">
            <a:avLst/>
          </a:prstGeom>
        </p:spPr>
      </p:pic>
      <p:pic>
        <p:nvPicPr>
          <p:cNvPr id="82" name="그림 8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07080" y="2316170"/>
            <a:ext cx="639149" cy="834078"/>
          </a:xfrm>
          <a:prstGeom prst="rect">
            <a:avLst/>
          </a:prstGeom>
        </p:spPr>
      </p:pic>
      <p:cxnSp>
        <p:nvCxnSpPr>
          <p:cNvPr id="83" name="꺾인 연결선 82"/>
          <p:cNvCxnSpPr>
            <a:stCxn id="61" idx="3"/>
            <a:endCxn id="81" idx="1"/>
          </p:cNvCxnSpPr>
          <p:nvPr/>
        </p:nvCxnSpPr>
        <p:spPr>
          <a:xfrm>
            <a:off x="3608074" y="3122602"/>
            <a:ext cx="1088501" cy="608843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꺾인 연결선 83"/>
          <p:cNvCxnSpPr>
            <a:stCxn id="56" idx="3"/>
            <a:endCxn id="81" idx="1"/>
          </p:cNvCxnSpPr>
          <p:nvPr/>
        </p:nvCxnSpPr>
        <p:spPr>
          <a:xfrm>
            <a:off x="3962470" y="3494928"/>
            <a:ext cx="734105" cy="236517"/>
          </a:xfrm>
          <a:prstGeom prst="bentConnector3">
            <a:avLst>
              <a:gd name="adj1" fmla="val 20383"/>
            </a:avLst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꺾인 연결선 84"/>
          <p:cNvCxnSpPr>
            <a:endCxn id="81" idx="1"/>
          </p:cNvCxnSpPr>
          <p:nvPr/>
        </p:nvCxnSpPr>
        <p:spPr>
          <a:xfrm>
            <a:off x="3399715" y="2693087"/>
            <a:ext cx="1296861" cy="1038359"/>
          </a:xfrm>
          <a:prstGeom prst="bentConnector3">
            <a:avLst>
              <a:gd name="adj1" fmla="val 62742"/>
            </a:avLst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4996089" y="3135115"/>
            <a:ext cx="0" cy="229098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2100244" y="2430733"/>
            <a:ext cx="1067423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447MHz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537899" y="4699796"/>
            <a:ext cx="1728171" cy="23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전기화재예방시스템</a:t>
            </a:r>
            <a:r>
              <a:rPr lang="en-US" altLang="ko-KR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1026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89" name="직사각형 88"/>
          <p:cNvSpPr/>
          <p:nvPr/>
        </p:nvSpPr>
        <p:spPr>
          <a:xfrm>
            <a:off x="664479" y="4951086"/>
            <a:ext cx="3297989" cy="101748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pic>
        <p:nvPicPr>
          <p:cNvPr id="90" name="그림 8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34385" y="5077254"/>
            <a:ext cx="300354" cy="419566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870624" y="5499873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개별점포 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1]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842449" y="5700356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전기경보기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93" name="Picture 2" descr="Image result for signal wireless symbol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497" y="5237214"/>
            <a:ext cx="200057" cy="22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타원 93"/>
          <p:cNvSpPr/>
          <p:nvPr/>
        </p:nvSpPr>
        <p:spPr>
          <a:xfrm>
            <a:off x="1643162" y="5294776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95" name="타원 94"/>
          <p:cNvSpPr/>
          <p:nvPr/>
        </p:nvSpPr>
        <p:spPr>
          <a:xfrm>
            <a:off x="1760966" y="5352063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96" name="타원 95"/>
          <p:cNvSpPr/>
          <p:nvPr/>
        </p:nvSpPr>
        <p:spPr>
          <a:xfrm>
            <a:off x="1878762" y="5409338"/>
            <a:ext cx="58892" cy="57275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401986" y="5552535"/>
            <a:ext cx="1067423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LoRa</a:t>
            </a:r>
          </a:p>
        </p:txBody>
      </p:sp>
      <p:cxnSp>
        <p:nvCxnSpPr>
          <p:cNvPr id="98" name="꺾인 연결선 97"/>
          <p:cNvCxnSpPr>
            <a:stCxn id="67" idx="3"/>
            <a:endCxn id="99" idx="1"/>
          </p:cNvCxnSpPr>
          <p:nvPr/>
        </p:nvCxnSpPr>
        <p:spPr>
          <a:xfrm rot="10800000" flipH="1" flipV="1">
            <a:off x="1076770" y="3524305"/>
            <a:ext cx="3682881" cy="1081405"/>
          </a:xfrm>
          <a:prstGeom prst="bentConnector3">
            <a:avLst>
              <a:gd name="adj1" fmla="val -3896"/>
            </a:avLst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그림 9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59651" y="4220066"/>
            <a:ext cx="462832" cy="771286"/>
          </a:xfrm>
          <a:prstGeom prst="rect">
            <a:avLst/>
          </a:prstGeom>
        </p:spPr>
      </p:pic>
      <p:pic>
        <p:nvPicPr>
          <p:cNvPr id="100" name="그림 9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28914" y="4626324"/>
            <a:ext cx="646395" cy="463949"/>
          </a:xfrm>
          <a:prstGeom prst="rect">
            <a:avLst/>
          </a:prstGeom>
        </p:spPr>
      </p:pic>
      <p:cxnSp>
        <p:nvCxnSpPr>
          <p:cNvPr id="101" name="직선 연결선 100"/>
          <p:cNvCxnSpPr/>
          <p:nvPr/>
        </p:nvCxnSpPr>
        <p:spPr>
          <a:xfrm>
            <a:off x="4996089" y="4063234"/>
            <a:ext cx="0" cy="171823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4491879" y="5151569"/>
            <a:ext cx="1216276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[Local 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관제서버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cxnSp>
        <p:nvCxnSpPr>
          <p:cNvPr id="103" name="꺾인 연결선 102"/>
          <p:cNvCxnSpPr/>
          <p:nvPr/>
        </p:nvCxnSpPr>
        <p:spPr>
          <a:xfrm flipV="1">
            <a:off x="3843995" y="4664682"/>
            <a:ext cx="901670" cy="824082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/>
          <p:cNvSpPr txBox="1"/>
          <p:nvPr/>
        </p:nvSpPr>
        <p:spPr>
          <a:xfrm>
            <a:off x="4491879" y="5609815"/>
            <a:ext cx="1208097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전통시장 관리실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6060730" y="1647060"/>
            <a:ext cx="2420191" cy="410876"/>
          </a:xfrm>
          <a:prstGeom prst="rect">
            <a:avLst/>
          </a:prstGeom>
          <a:solidFill>
            <a:schemeClr val="accent1">
              <a:lumMod val="75000"/>
            </a:schemeClr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latinLnBrk="0"/>
            <a:r>
              <a:rPr lang="ko-KR" altLang="en-US" sz="1368" dirty="0">
                <a:solidFill>
                  <a:schemeClr val="bg1"/>
                </a:solidFill>
                <a:latin typeface="+mn-ea"/>
                <a:cs typeface="Arial Unicode MS" pitchFamily="50" charset="-127"/>
              </a:rPr>
              <a:t>관제시스템 </a:t>
            </a:r>
            <a:r>
              <a:rPr lang="en-US" altLang="ko-KR" sz="1368" dirty="0">
                <a:solidFill>
                  <a:schemeClr val="bg1"/>
                </a:solidFill>
                <a:latin typeface="+mn-ea"/>
                <a:cs typeface="Arial Unicode MS" pitchFamily="50" charset="-127"/>
              </a:rPr>
              <a:t>· </a:t>
            </a:r>
            <a:r>
              <a:rPr lang="ko-KR" altLang="en-US" sz="1368" dirty="0" err="1">
                <a:solidFill>
                  <a:schemeClr val="bg1"/>
                </a:solidFill>
                <a:latin typeface="+mn-ea"/>
                <a:cs typeface="Arial Unicode MS" pitchFamily="50" charset="-127"/>
              </a:rPr>
              <a:t>소방센터</a:t>
            </a:r>
            <a:r>
              <a:rPr lang="ko-KR" altLang="en-US" sz="1368" dirty="0">
                <a:solidFill>
                  <a:schemeClr val="bg1"/>
                </a:solidFill>
                <a:latin typeface="+mn-ea"/>
                <a:cs typeface="Arial Unicode MS" pitchFamily="50" charset="-127"/>
              </a:rPr>
              <a:t> </a:t>
            </a:r>
          </a:p>
        </p:txBody>
      </p:sp>
      <p:sp>
        <p:nvSpPr>
          <p:cNvPr id="107" name="직사각형 106"/>
          <p:cNvSpPr/>
          <p:nvPr/>
        </p:nvSpPr>
        <p:spPr>
          <a:xfrm>
            <a:off x="6053776" y="1628800"/>
            <a:ext cx="2434099" cy="4467900"/>
          </a:xfrm>
          <a:prstGeom prst="rect">
            <a:avLst/>
          </a:prstGeom>
          <a:noFill/>
          <a:ln w="76200" cap="sq">
            <a:solidFill>
              <a:schemeClr val="bg1">
                <a:lumMod val="9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algn="ctr" latinLnBrk="0"/>
            <a:endParaRPr lang="ko-KR" altLang="en-US" sz="1368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08" name="그룹 107"/>
          <p:cNvGrpSpPr/>
          <p:nvPr/>
        </p:nvGrpSpPr>
        <p:grpSpPr>
          <a:xfrm>
            <a:off x="6376631" y="3300470"/>
            <a:ext cx="944858" cy="581850"/>
            <a:chOff x="8081264" y="4493847"/>
            <a:chExt cx="1338858" cy="878928"/>
          </a:xfrm>
        </p:grpSpPr>
        <p:pic>
          <p:nvPicPr>
            <p:cNvPr id="109" name="Picture 10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06" r="26291" b="1920"/>
            <a:stretch/>
          </p:blipFill>
          <p:spPr bwMode="auto">
            <a:xfrm>
              <a:off x="8081264" y="4493847"/>
              <a:ext cx="1338858" cy="878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10" name="그룹 109"/>
            <p:cNvGrpSpPr/>
            <p:nvPr/>
          </p:nvGrpSpPr>
          <p:grpSpPr>
            <a:xfrm>
              <a:off x="8862133" y="4758773"/>
              <a:ext cx="432808" cy="229613"/>
              <a:chOff x="6395665" y="6482477"/>
              <a:chExt cx="762328" cy="333839"/>
            </a:xfrm>
          </p:grpSpPr>
          <p:sp>
            <p:nvSpPr>
              <p:cNvPr id="111" name="모서리가 둥근 직사각형 110"/>
              <p:cNvSpPr/>
              <p:nvPr/>
            </p:nvSpPr>
            <p:spPr>
              <a:xfrm>
                <a:off x="6514323" y="6570902"/>
                <a:ext cx="323063" cy="245414"/>
              </a:xfrm>
              <a:prstGeom prst="roundRect">
                <a:avLst/>
              </a:prstGeom>
              <a:solidFill>
                <a:schemeClr val="bg1"/>
              </a:solidFill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539" dirty="0">
                  <a:ln w="6350">
                    <a:solidFill>
                      <a:schemeClr val="tx1"/>
                    </a:solidFill>
                  </a:ln>
                  <a:latin typeface="+mn-ea"/>
                </a:endParaRPr>
              </a:p>
            </p:txBody>
          </p:sp>
          <p:pic>
            <p:nvPicPr>
              <p:cNvPr id="112" name="Picture 14" descr="관련 이미지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48893" y="6620403"/>
                <a:ext cx="260533" cy="17725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3" name="Picture 12" descr="위치에 대한 이미지 검색결과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5603" y="6482477"/>
                <a:ext cx="126818" cy="12847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4" name="TextBox 113"/>
              <p:cNvSpPr txBox="1"/>
              <p:nvPr/>
            </p:nvSpPr>
            <p:spPr>
              <a:xfrm>
                <a:off x="6395665" y="6498873"/>
                <a:ext cx="762328" cy="2694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257" b="1" dirty="0">
                    <a:latin typeface="+mn-ea"/>
                  </a:rPr>
                  <a:t>화재발생</a:t>
                </a:r>
                <a:endParaRPr lang="ko-KR" altLang="en-US" sz="513" b="1" dirty="0">
                  <a:latin typeface="+mn-ea"/>
                </a:endParaRPr>
              </a:p>
            </p:txBody>
          </p:sp>
        </p:grpSp>
      </p:grpSp>
      <p:grpSp>
        <p:nvGrpSpPr>
          <p:cNvPr id="115" name="그룹 114"/>
          <p:cNvGrpSpPr/>
          <p:nvPr/>
        </p:nvGrpSpPr>
        <p:grpSpPr>
          <a:xfrm>
            <a:off x="6392299" y="3977818"/>
            <a:ext cx="965582" cy="293710"/>
            <a:chOff x="7429743" y="3185822"/>
            <a:chExt cx="1079216" cy="369226"/>
          </a:xfrm>
        </p:grpSpPr>
        <p:sp>
          <p:nvSpPr>
            <p:cNvPr id="116" name="모서리가 둥근 직사각형 123"/>
            <p:cNvSpPr/>
            <p:nvPr/>
          </p:nvSpPr>
          <p:spPr>
            <a:xfrm>
              <a:off x="7554380" y="3185822"/>
              <a:ext cx="954579" cy="369226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Web </a:t>
              </a:r>
              <a:r>
                <a:rPr lang="ko-KR" altLang="en-US" sz="1026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관제 화면</a:t>
              </a:r>
              <a: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/>
              </a:r>
              <a:b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</a:br>
              <a:r>
                <a:rPr lang="ko-KR" altLang="en-US" sz="1026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제공</a:t>
              </a:r>
              <a:endParaRPr lang="ko-KR" altLang="en-US" sz="1026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 Unicode MS" pitchFamily="50" charset="-127"/>
              </a:endParaRPr>
            </a:p>
          </p:txBody>
        </p:sp>
        <p:pic>
          <p:nvPicPr>
            <p:cNvPr id="117" name="Picture 22" descr="\\50.50.50.24\works\2016\201260616_대보\아이콘\sd1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743" y="3239516"/>
              <a:ext cx="90651" cy="70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8" name="그룹 117"/>
          <p:cNvGrpSpPr/>
          <p:nvPr/>
        </p:nvGrpSpPr>
        <p:grpSpPr>
          <a:xfrm>
            <a:off x="7746595" y="3206567"/>
            <a:ext cx="416851" cy="660783"/>
            <a:chOff x="8415874" y="4255516"/>
            <a:chExt cx="1039689" cy="1486937"/>
          </a:xfrm>
        </p:grpSpPr>
        <p:pic>
          <p:nvPicPr>
            <p:cNvPr id="119" name="Picture 62"/>
            <p:cNvPicPr>
              <a:picLocks noChangeAspect="1" noChangeArrowheads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22" t="28105" r="65923" b="15187"/>
            <a:stretch/>
          </p:blipFill>
          <p:spPr bwMode="auto">
            <a:xfrm>
              <a:off x="8415874" y="4255516"/>
              <a:ext cx="769807" cy="148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0" name="그룹 119"/>
            <p:cNvGrpSpPr/>
            <p:nvPr/>
          </p:nvGrpSpPr>
          <p:grpSpPr>
            <a:xfrm>
              <a:off x="8534346" y="4614342"/>
              <a:ext cx="921217" cy="423183"/>
              <a:chOff x="6404068" y="6335662"/>
              <a:chExt cx="921217" cy="423183"/>
            </a:xfrm>
          </p:grpSpPr>
          <p:sp>
            <p:nvSpPr>
              <p:cNvPr id="121" name="모서리가 둥근 직사각형 120"/>
              <p:cNvSpPr/>
              <p:nvPr/>
            </p:nvSpPr>
            <p:spPr>
              <a:xfrm>
                <a:off x="6514323" y="6485724"/>
                <a:ext cx="290881" cy="258505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539" dirty="0">
                  <a:latin typeface="+mn-ea"/>
                </a:endParaRPr>
              </a:p>
            </p:txBody>
          </p:sp>
          <p:sp>
            <p:nvSpPr>
              <p:cNvPr id="122" name="TextBox 121"/>
              <p:cNvSpPr txBox="1"/>
              <p:nvPr/>
            </p:nvSpPr>
            <p:spPr>
              <a:xfrm>
                <a:off x="6471685" y="6455360"/>
                <a:ext cx="853600" cy="3034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342" b="1" dirty="0">
                    <a:latin typeface="+mn-ea"/>
                  </a:rPr>
                  <a:t>화재발생</a:t>
                </a:r>
                <a:endParaRPr lang="ko-KR" altLang="en-US" sz="599" b="1" dirty="0">
                  <a:latin typeface="+mn-ea"/>
                </a:endParaRPr>
              </a:p>
            </p:txBody>
          </p:sp>
          <p:pic>
            <p:nvPicPr>
              <p:cNvPr id="123" name="Picture 14" descr="관련 이미지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9727" y="6557547"/>
                <a:ext cx="222617" cy="1514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4" name="Picture 12" descr="위치에 대한 이미지 검색결과"/>
              <p:cNvPicPr>
                <a:picLocks noChangeAspect="1" noChangeArrowheads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04068" y="6335662"/>
                <a:ext cx="205081" cy="28474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125" name="그룹 124"/>
          <p:cNvGrpSpPr/>
          <p:nvPr/>
        </p:nvGrpSpPr>
        <p:grpSpPr>
          <a:xfrm>
            <a:off x="7458013" y="3981717"/>
            <a:ext cx="940682" cy="293710"/>
            <a:chOff x="7429743" y="3185822"/>
            <a:chExt cx="1150058" cy="369226"/>
          </a:xfrm>
        </p:grpSpPr>
        <p:sp>
          <p:nvSpPr>
            <p:cNvPr id="126" name="모서리가 둥근 직사각형 123"/>
            <p:cNvSpPr/>
            <p:nvPr/>
          </p:nvSpPr>
          <p:spPr>
            <a:xfrm>
              <a:off x="7554382" y="3185822"/>
              <a:ext cx="1025419" cy="369226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ko-KR" altLang="en-US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고객 </a:t>
              </a:r>
              <a: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APP Push</a:t>
              </a:r>
              <a:b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</a:br>
              <a:r>
                <a:rPr lang="ko-KR" altLang="en-US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알림 제공</a:t>
              </a:r>
            </a:p>
          </p:txBody>
        </p:sp>
        <p:pic>
          <p:nvPicPr>
            <p:cNvPr id="127" name="Picture 22" descr="\\50.50.50.24\works\2016\201260616_대보\아이콘\sd1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9743" y="3239516"/>
              <a:ext cx="90651" cy="70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" name="TextBox 127"/>
          <p:cNvSpPr txBox="1"/>
          <p:nvPr/>
        </p:nvSpPr>
        <p:spPr>
          <a:xfrm>
            <a:off x="5110313" y="4014731"/>
            <a:ext cx="581933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수신기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5146815" y="3089462"/>
            <a:ext cx="581933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속보기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6297783" y="4364214"/>
            <a:ext cx="1965231" cy="1604353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39">
              <a:latin typeface="+mn-ea"/>
            </a:endParaRPr>
          </a:p>
        </p:txBody>
      </p:sp>
      <p:pic>
        <p:nvPicPr>
          <p:cNvPr id="131" name="Picture 2" descr="C:\Users\우팀\Desktop\Untitled-1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552052" y="3490425"/>
            <a:ext cx="687617" cy="511954"/>
          </a:xfrm>
          <a:prstGeom prst="rect">
            <a:avLst/>
          </a:prstGeom>
          <a:noFill/>
        </p:spPr>
      </p:pic>
      <p:sp>
        <p:nvSpPr>
          <p:cNvPr id="132" name="TextBox 131"/>
          <p:cNvSpPr txBox="1"/>
          <p:nvPr/>
        </p:nvSpPr>
        <p:spPr>
          <a:xfrm>
            <a:off x="5588269" y="3685782"/>
            <a:ext cx="719059" cy="23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26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Network</a:t>
            </a:r>
            <a:endParaRPr lang="ko-KR" altLang="en-US" sz="1026" b="1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709865" y="5466401"/>
            <a:ext cx="1216276" cy="33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rgbClr val="FF0000"/>
                </a:solidFill>
                <a:latin typeface="+mn-ea"/>
              </a:rPr>
              <a:t>SK</a:t>
            </a:r>
            <a:r>
              <a:rPr lang="ko-KR" altLang="en-US" sz="855" b="1" dirty="0">
                <a:solidFill>
                  <a:srgbClr val="FF0000"/>
                </a:solidFill>
                <a:latin typeface="+mn-ea"/>
              </a:rPr>
              <a:t>관제센터</a:t>
            </a:r>
            <a:endParaRPr lang="en-US" altLang="ko-KR" sz="855" b="1" dirty="0"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en-US" altLang="ko-KR" sz="855" b="1" dirty="0">
                <a:solidFill>
                  <a:srgbClr val="FF0000"/>
                </a:solidFill>
                <a:latin typeface="+mn-ea"/>
              </a:rPr>
              <a:t>24</a:t>
            </a:r>
            <a:r>
              <a:rPr lang="ko-KR" altLang="en-US" sz="855" b="1" dirty="0">
                <a:solidFill>
                  <a:srgbClr val="FF0000"/>
                </a:solidFill>
                <a:latin typeface="+mn-ea"/>
              </a:rPr>
              <a:t>시간 모니터링</a:t>
            </a:r>
          </a:p>
        </p:txBody>
      </p:sp>
      <p:pic>
        <p:nvPicPr>
          <p:cNvPr id="134" name="Picture 2" descr="C:\Users\An Mi-kyung\Desktop\상황실.pn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5357" y="4613913"/>
            <a:ext cx="759573" cy="76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5" name="그룹 134"/>
          <p:cNvGrpSpPr/>
          <p:nvPr/>
        </p:nvGrpSpPr>
        <p:grpSpPr>
          <a:xfrm>
            <a:off x="7318004" y="4825439"/>
            <a:ext cx="864604" cy="440566"/>
            <a:chOff x="8667632" y="5382922"/>
            <a:chExt cx="1057046" cy="553838"/>
          </a:xfrm>
        </p:grpSpPr>
        <p:sp>
          <p:nvSpPr>
            <p:cNvPr id="136" name="모서리가 둥근 직사각형 123"/>
            <p:cNvSpPr/>
            <p:nvPr/>
          </p:nvSpPr>
          <p:spPr>
            <a:xfrm>
              <a:off x="8785940" y="5382922"/>
              <a:ext cx="938738" cy="553838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ko-KR" altLang="en-US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원격관제 및 알림 서비스 제공</a:t>
              </a:r>
            </a:p>
          </p:txBody>
        </p:sp>
        <p:pic>
          <p:nvPicPr>
            <p:cNvPr id="137" name="Picture 22" descr="\\50.50.50.24\works\2016\201260616_대보\아이콘\sd1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7632" y="5440121"/>
              <a:ext cx="90651" cy="70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8" name="Picture 2" descr="C:\Users\박규환\Desktop\7777777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969" y="2363145"/>
            <a:ext cx="603874" cy="68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9" name="그룹 138"/>
          <p:cNvGrpSpPr/>
          <p:nvPr/>
        </p:nvGrpSpPr>
        <p:grpSpPr>
          <a:xfrm>
            <a:off x="7367330" y="2488010"/>
            <a:ext cx="864604" cy="293710"/>
            <a:chOff x="8667632" y="5382922"/>
            <a:chExt cx="1057046" cy="369226"/>
          </a:xfrm>
        </p:grpSpPr>
        <p:sp>
          <p:nvSpPr>
            <p:cNvPr id="140" name="모서리가 둥근 직사각형 123"/>
            <p:cNvSpPr/>
            <p:nvPr/>
          </p:nvSpPr>
          <p:spPr>
            <a:xfrm>
              <a:off x="8785940" y="5382922"/>
              <a:ext cx="938738" cy="369226"/>
            </a:xfrm>
            <a:prstGeom prst="rect">
              <a:avLst/>
            </a:prstGeom>
            <a:noFill/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t" anchorCtr="0">
              <a:spAutoFit/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latinLnBrk="0"/>
              <a:r>
                <a:rPr lang="en-US" altLang="ko-KR" sz="1026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119 </a:t>
              </a:r>
              <a:r>
                <a:rPr lang="ko-KR" altLang="en-US" sz="1026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Arial Unicode MS" pitchFamily="50" charset="-127"/>
                </a:rPr>
                <a:t>소방센터 신고</a:t>
              </a:r>
              <a:endParaRPr lang="ko-KR" altLang="en-US" sz="1026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 Unicode MS" pitchFamily="50" charset="-127"/>
              </a:endParaRPr>
            </a:p>
          </p:txBody>
        </p:sp>
        <p:pic>
          <p:nvPicPr>
            <p:cNvPr id="141" name="Picture 22" descr="\\50.50.50.24\works\2016\201260616_대보\아이콘\sd1.png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67632" y="5440121"/>
              <a:ext cx="90651" cy="705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2" name="그림 141">
            <a:extLst>
              <a:ext uri="{FF2B5EF4-FFF2-40B4-BE49-F238E27FC236}">
                <a16:creationId xmlns:a16="http://schemas.microsoft.com/office/drawing/2014/main" id="{AC42547F-0AF7-457E-BE13-CC13BDBD207F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108" y="5059549"/>
            <a:ext cx="413099" cy="6006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3" name="그림 142">
            <a:extLst>
              <a:ext uri="{FF2B5EF4-FFF2-40B4-BE49-F238E27FC236}">
                <a16:creationId xmlns:a16="http://schemas.microsoft.com/office/drawing/2014/main" id="{0F2020B5-DCC3-4463-869A-699B1186A66D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381" y="5106536"/>
            <a:ext cx="602235" cy="605604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3051783" y="5707375"/>
            <a:ext cx="824580" cy="208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[</a:t>
            </a:r>
            <a:r>
              <a:rPr lang="ko-KR" altLang="en-US" sz="855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게이트웨이</a:t>
            </a:r>
            <a:r>
              <a:rPr lang="en-US" altLang="ko-KR" sz="855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]</a:t>
            </a:r>
            <a:endParaRPr lang="ko-KR" altLang="en-US" sz="855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50" name="Rectangle 2"/>
          <p:cNvSpPr>
            <a:spLocks noGrp="1" noChangeArrowheads="1"/>
          </p:cNvSpPr>
          <p:nvPr>
            <p:ph type="title"/>
          </p:nvPr>
        </p:nvSpPr>
        <p:spPr>
          <a:xfrm>
            <a:off x="480947" y="915566"/>
            <a:ext cx="4874691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IOT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화재알림시스템 </a:t>
            </a:r>
          </a:p>
        </p:txBody>
      </p:sp>
      <p:sp>
        <p:nvSpPr>
          <p:cNvPr id="145" name="직사각형 14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50" name="Rectangle 22"/>
          <p:cNvSpPr>
            <a:spLocks noGrp="1" noChangeArrowheads="1"/>
          </p:cNvSpPr>
          <p:nvPr>
            <p:ph type="title"/>
          </p:nvPr>
        </p:nvSpPr>
        <p:spPr>
          <a:xfrm>
            <a:off x="633412" y="934149"/>
            <a:ext cx="5064125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업체 소개</a:t>
            </a:r>
            <a:endParaRPr lang="en-US" altLang="ko-KR" sz="2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71" name="Text Box 27"/>
          <p:cNvSpPr txBox="1">
            <a:spLocks noChangeArrowheads="1"/>
          </p:cNvSpPr>
          <p:nvPr/>
        </p:nvSpPr>
        <p:spPr bwMode="auto">
          <a:xfrm>
            <a:off x="633412" y="1764595"/>
            <a:ext cx="4949825" cy="21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50000"/>
              </a:spcBef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회사 개요</a:t>
            </a:r>
            <a:b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 혁</a:t>
            </a:r>
            <a:b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조직구성도</a:t>
            </a:r>
            <a:b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협력업체 </a:t>
            </a:r>
            <a:r>
              <a:rPr lang="en-US" altLang="ko-KR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기관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산업재산권 보유현황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581" y="1772816"/>
            <a:ext cx="4125913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회사개요</a:t>
            </a: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971600" y="1776252"/>
            <a:ext cx="6611938" cy="769441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ko-KR" dirty="0"/>
              <a:t>  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서한정보통신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㈜는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37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년간의 보안장비 및 재난관리시스템 개발 기술력과 운용 경험을 바탕으로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200000"/>
              </a:lnSpc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더 편리하고 더 안전하고 더 행복한 세상을 위한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IOT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시스템 개발을 추구하는 기업입니다</a:t>
            </a:r>
            <a:r>
              <a:rPr lang="en-US" altLang="ko-KR" dirty="0" smtClean="0">
                <a:solidFill>
                  <a:schemeClr val="bg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dirty="0">
              <a:solidFill>
                <a:schemeClr val="bg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1078756" y="2852936"/>
            <a:ext cx="6397625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2575" indent="-282575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회 사 명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서한정보통신㈜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대표이사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  성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설립일자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1989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주요사업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보안시스템</a:t>
            </a:r>
            <a:r>
              <a:rPr kumimoji="0" lang="en-US" altLang="ko-KR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재난관리시스템</a:t>
            </a:r>
            <a:r>
              <a:rPr kumimoji="0" lang="en-US" altLang="ko-KR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화재알림시스템</a:t>
            </a:r>
            <a:r>
              <a:rPr kumimoji="0" lang="en-US" altLang="ko-KR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 팜 시스템</a:t>
            </a:r>
            <a:endParaRPr kumimoji="0" lang="en-US" altLang="ko-KR" dirty="0" smtClean="0">
              <a:solidFill>
                <a:srgbClr val="777777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대표전화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032-329-6000     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팩스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032-329-6010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http://www.securitysystem.co.kr / www.husen.co.kr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    소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경기도 부천시 </a:t>
            </a:r>
            <a:r>
              <a:rPr kumimoji="0" lang="ko-KR" altLang="en-US" dirty="0" err="1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조마루로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285</a:t>
            </a:r>
            <a:r>
              <a:rPr kumimoji="0" lang="ko-KR" altLang="en-US" dirty="0" err="1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번길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34</a:t>
            </a:r>
            <a:r>
              <a:rPr kumimoji="0" lang="ko-KR" altLang="en-US" dirty="0" smtClean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이스트타워 </a:t>
            </a:r>
            <a:r>
              <a:rPr kumimoji="0" lang="en-US" altLang="ko-KR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kumimoji="0" lang="ko-KR" altLang="en-US" dirty="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endParaRPr kumimoji="0" lang="ko-KR" altLang="en-US" b="1" dirty="0">
              <a:solidFill>
                <a:srgbClr val="777777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14400"/>
            <a:ext cx="3376612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 혁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18338" y="1682750"/>
            <a:ext cx="2671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400" b="1" dirty="0">
                <a:solidFill>
                  <a:srgbClr val="FFBD7B"/>
                </a:solidFill>
                <a:latin typeface="맑은 고딕" pitchFamily="50" charset="-127"/>
                <a:ea typeface="맑은 고딕" pitchFamily="50" charset="-127"/>
              </a:rPr>
              <a:t>The History of SEOHAN</a:t>
            </a:r>
          </a:p>
        </p:txBody>
      </p:sp>
      <p:sp>
        <p:nvSpPr>
          <p:cNvPr id="16388" name="Text Box 35"/>
          <p:cNvSpPr txBox="1">
            <a:spLocks noChangeArrowheads="1"/>
          </p:cNvSpPr>
          <p:nvPr/>
        </p:nvSpPr>
        <p:spPr bwMode="auto">
          <a:xfrm>
            <a:off x="741362" y="2008514"/>
            <a:ext cx="6537325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1989.07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서한컴퓨터 설립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1993.07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고속버스 승차권 발매시스템 개발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서울종합터미널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1995.05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무인경비시스템  단말기 개발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1996.02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은행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365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무인자동화 코너 운영 단말기 개발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1996.08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서한정보통신㈜ 법인으로 변경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1997.10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출입통제시스템 개발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2002.07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우수산업디자인상품선정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SMC-3708 CE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인증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2003.05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벤처기업 등록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031625232-1-394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호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2003.06        BC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카드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우리신용카드사 업무협약 체결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2003.09        INNO-BIZ(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기술혁신형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중소기업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선정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3061-0320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2003.10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기술연구소 설립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200311989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2003.12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우량기술기업 선정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2925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호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기술신용보증기금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2004.03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비자캐시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전자화폐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업무제휴계약 체결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2005.01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충남대학교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E-Campus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통합방범시스템 납품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2006.02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영상전송 방범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(HUSEN A4)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시스템 출시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2006.06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지문인식 근태관리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(STC-1500F)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시스템 출시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2007.12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대구가톨릭대학교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E-Campus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통합방범시스템 납품</a:t>
            </a:r>
          </a:p>
        </p:txBody>
      </p:sp>
      <p:sp>
        <p:nvSpPr>
          <p:cNvPr id="6" name="직사각형 5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5"/>
          <p:cNvSpPr txBox="1">
            <a:spLocks noChangeArrowheads="1"/>
          </p:cNvSpPr>
          <p:nvPr/>
        </p:nvSpPr>
        <p:spPr bwMode="auto">
          <a:xfrm>
            <a:off x="633413" y="1700808"/>
            <a:ext cx="7034931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2008.07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일본 초도 수출 달성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(U$130,000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2008.08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인터넷 방범 단말기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(STM-400T)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출시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2009.03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무선 방범 단말기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(WDM3000)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출시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2010.12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지문 리더기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(HUSEN F1)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출시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2011.11       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NSOK - 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키패드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납품 계약서 체결 및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 납품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2012.06       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)SUPERLOCK(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수퍼락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제품공급 계약 체결</a:t>
            </a:r>
            <a:b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2013.08        KT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텔레캅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제품공급 계약 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체결 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은행 현금지급기 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365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코너 운영시스템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2013.11        SK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텔레콤  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포인트캠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서비스 </a:t>
            </a:r>
            <a:r>
              <a:rPr kumimoji="0" lang="ko-KR" altLang="en-US" sz="1000" dirty="0" err="1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카드리더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공급계약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초도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300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대 납품 계약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2014.06        NSOK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의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SK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텔레콤에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인수 합병됨에 따라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SKT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와 공급계약 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체결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2014 ~      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SKT, KT</a:t>
            </a:r>
            <a:r>
              <a:rPr kumimoji="0" lang="ko-KR" altLang="en-US" sz="1000" dirty="0" err="1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텔레캅을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비롯한 전국 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여개의 중소 </a:t>
            </a:r>
            <a:r>
              <a:rPr kumimoji="0" lang="ko-KR" altLang="en-US" sz="1000" dirty="0" err="1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방범업체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보안장비 공급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2015 ~         </a:t>
            </a:r>
            <a:r>
              <a:rPr kumimoji="0" lang="ko-KR" altLang="en-US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무선 방범 단말기</a:t>
            </a:r>
            <a:r>
              <a:rPr kumimoji="0" lang="en-US" altLang="ko-KR" sz="1000" dirty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WDM-5000)</a:t>
            </a:r>
            <a:r>
              <a:rPr kumimoji="0" lang="ko-KR" altLang="en-US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출시</a:t>
            </a:r>
            <a: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kumimoji="0" lang="en-US" altLang="ko-KR" sz="1000" dirty="0" smtClean="0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2016 ~        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부평역지하상가 재난예경보시스템 구축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부평소방서 </a:t>
            </a:r>
            <a:r>
              <a:rPr kumimoji="0" lang="ko-KR" altLang="en-US" sz="1000" dirty="0" err="1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화재알림서버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sz="1000" dirty="0" smtClean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2017 ~        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인천남구 주안역지하상가 재난예경보시스템 구축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err="1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미추홀소방서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000" dirty="0" err="1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화재알림서버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 구축</a:t>
            </a:r>
            <a:endParaRPr kumimoji="0" lang="en-US" altLang="ko-KR" sz="1000" dirty="0" smtClean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2018 ~        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인천시청 재난상황실 재난상황전파시스템 구축</a:t>
            </a:r>
            <a:endParaRPr kumimoji="0" lang="en-US" altLang="ko-KR" sz="1000" dirty="0" smtClean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2020 ~        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전통시장 화재알림시설 구축 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(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원주중앙시장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문경중앙시장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성환이화시장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err="1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매포시장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000" dirty="0" err="1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구경시장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2021 ~         LGU+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무인 점포 및 편의점 운용시스템 공급 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(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전국 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CU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편의점 설치 </a:t>
            </a: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0" lang="en-US" altLang="ko-KR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2021 ~         </a:t>
            </a:r>
            <a:r>
              <a:rPr kumimoji="0" lang="ko-KR" altLang="en-US" sz="1000" dirty="0" smtClean="0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rPr>
              <a:t>스마트 팜 시스템 개발 </a:t>
            </a:r>
            <a:endParaRPr kumimoji="0" lang="ko-KR" altLang="en-US" sz="1000" dirty="0">
              <a:solidFill>
                <a:schemeClr val="bg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14400"/>
            <a:ext cx="3376612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연 혁</a:t>
            </a:r>
          </a:p>
        </p:txBody>
      </p:sp>
      <p:sp>
        <p:nvSpPr>
          <p:cNvPr id="4" name="직사각형 3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조직구성도</a:t>
            </a:r>
          </a:p>
        </p:txBody>
      </p:sp>
      <p:pic>
        <p:nvPicPr>
          <p:cNvPr id="16387" name="Picture 83" descr="SEOHAN02"/>
          <p:cNvPicPr>
            <a:picLocks noChangeAspect="1" noChangeArrowheads="1"/>
          </p:cNvPicPr>
          <p:nvPr/>
        </p:nvPicPr>
        <p:blipFill>
          <a:blip r:embed="rId2" cstate="print">
            <a:lum bright="38000" contras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718" y="1633538"/>
            <a:ext cx="3938587" cy="257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AutoShape 8"/>
          <p:cNvSpPr>
            <a:spLocks noChangeArrowheads="1"/>
          </p:cNvSpPr>
          <p:nvPr/>
        </p:nvSpPr>
        <p:spPr bwMode="auto">
          <a:xfrm>
            <a:off x="3876080" y="1968500"/>
            <a:ext cx="1406525" cy="292100"/>
          </a:xfrm>
          <a:prstGeom prst="roundRect">
            <a:avLst>
              <a:gd name="adj" fmla="val 5000"/>
            </a:avLst>
          </a:prstGeom>
          <a:solidFill>
            <a:srgbClr val="008FA7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 표 이 사</a:t>
            </a:r>
            <a:endParaRPr lang="ko-KR" altLang="ko-KR" sz="1200" dirty="0"/>
          </a:p>
        </p:txBody>
      </p:sp>
      <p:sp>
        <p:nvSpPr>
          <p:cNvPr id="16390" name="Line 36"/>
          <p:cNvSpPr>
            <a:spLocks noChangeShapeType="1"/>
          </p:cNvSpPr>
          <p:nvPr/>
        </p:nvSpPr>
        <p:spPr bwMode="auto">
          <a:xfrm>
            <a:off x="2526705" y="2566988"/>
            <a:ext cx="4010025" cy="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1" name="Line 69"/>
          <p:cNvSpPr>
            <a:spLocks noChangeShapeType="1"/>
          </p:cNvSpPr>
          <p:nvPr/>
        </p:nvSpPr>
        <p:spPr bwMode="auto">
          <a:xfrm>
            <a:off x="6090642" y="3506788"/>
            <a:ext cx="1588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2" name="Line 72"/>
          <p:cNvSpPr>
            <a:spLocks noChangeShapeType="1"/>
          </p:cNvSpPr>
          <p:nvPr/>
        </p:nvSpPr>
        <p:spPr bwMode="auto">
          <a:xfrm>
            <a:off x="6971705" y="3506788"/>
            <a:ext cx="1587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3" name="Line 62"/>
          <p:cNvSpPr>
            <a:spLocks noChangeShapeType="1"/>
          </p:cNvSpPr>
          <p:nvPr/>
        </p:nvSpPr>
        <p:spPr bwMode="auto">
          <a:xfrm>
            <a:off x="3939580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4" name="Line 63"/>
          <p:cNvSpPr>
            <a:spLocks noChangeShapeType="1"/>
          </p:cNvSpPr>
          <p:nvPr/>
        </p:nvSpPr>
        <p:spPr bwMode="auto">
          <a:xfrm>
            <a:off x="3945930" y="3506788"/>
            <a:ext cx="1265237" cy="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5" name="Line 64"/>
          <p:cNvSpPr>
            <a:spLocks noChangeShapeType="1"/>
          </p:cNvSpPr>
          <p:nvPr/>
        </p:nvSpPr>
        <p:spPr bwMode="auto">
          <a:xfrm>
            <a:off x="4355505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6" name="Line 65"/>
          <p:cNvSpPr>
            <a:spLocks noChangeShapeType="1"/>
          </p:cNvSpPr>
          <p:nvPr/>
        </p:nvSpPr>
        <p:spPr bwMode="auto">
          <a:xfrm>
            <a:off x="4777780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7" name="Line 66"/>
          <p:cNvSpPr>
            <a:spLocks noChangeShapeType="1"/>
          </p:cNvSpPr>
          <p:nvPr/>
        </p:nvSpPr>
        <p:spPr bwMode="auto">
          <a:xfrm>
            <a:off x="5211167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8" name="Line 54"/>
          <p:cNvSpPr>
            <a:spLocks noChangeShapeType="1"/>
          </p:cNvSpPr>
          <p:nvPr/>
        </p:nvSpPr>
        <p:spPr bwMode="auto">
          <a:xfrm>
            <a:off x="1901230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399" name="Line 55"/>
          <p:cNvSpPr>
            <a:spLocks noChangeShapeType="1"/>
          </p:cNvSpPr>
          <p:nvPr/>
        </p:nvSpPr>
        <p:spPr bwMode="auto">
          <a:xfrm>
            <a:off x="2315567" y="3506788"/>
            <a:ext cx="0" cy="2794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00" name="Line 56"/>
          <p:cNvSpPr>
            <a:spLocks noChangeShapeType="1"/>
          </p:cNvSpPr>
          <p:nvPr/>
        </p:nvSpPr>
        <p:spPr bwMode="auto">
          <a:xfrm>
            <a:off x="2750542" y="3506788"/>
            <a:ext cx="0" cy="2794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01" name="Line 57"/>
          <p:cNvSpPr>
            <a:spLocks noChangeShapeType="1"/>
          </p:cNvSpPr>
          <p:nvPr/>
        </p:nvSpPr>
        <p:spPr bwMode="auto">
          <a:xfrm>
            <a:off x="3171230" y="3506788"/>
            <a:ext cx="0" cy="355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7428" name="AutoShape 28"/>
          <p:cNvSpPr>
            <a:spLocks noChangeArrowheads="1"/>
          </p:cNvSpPr>
          <p:nvPr/>
        </p:nvSpPr>
        <p:spPr bwMode="auto">
          <a:xfrm>
            <a:off x="5919192" y="3786188"/>
            <a:ext cx="398463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b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발</a:t>
            </a:r>
            <a:endParaRPr lang="ko-KR" altLang="ko-KR" sz="1200">
              <a:solidFill>
                <a:schemeClr val="bg1"/>
              </a:solidFill>
            </a:endParaRPr>
          </a:p>
        </p:txBody>
      </p:sp>
      <p:sp>
        <p:nvSpPr>
          <p:cNvPr id="17429" name="AutoShape 29"/>
          <p:cNvSpPr>
            <a:spLocks noChangeArrowheads="1"/>
          </p:cNvSpPr>
          <p:nvPr/>
        </p:nvSpPr>
        <p:spPr bwMode="auto">
          <a:xfrm>
            <a:off x="6781205" y="3786188"/>
            <a:ext cx="400050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br>
              <a:rPr lang="en-US" altLang="ko-KR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b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200" b="1">
                <a:latin typeface="맑은 고딕" panose="020B0503020000020004" pitchFamily="50" charset="-127"/>
                <a:ea typeface="맑은 고딕" panose="020B0503020000020004" pitchFamily="50" charset="-127"/>
              </a:rPr>
              <a:t>발</a:t>
            </a:r>
          </a:p>
        </p:txBody>
      </p:sp>
      <p:sp>
        <p:nvSpPr>
          <p:cNvPr id="17430" name="AutoShape 30"/>
          <p:cNvSpPr>
            <a:spLocks noChangeArrowheads="1"/>
          </p:cNvSpPr>
          <p:nvPr/>
        </p:nvSpPr>
        <p:spPr bwMode="auto">
          <a:xfrm>
            <a:off x="4176117" y="3786188"/>
            <a:ext cx="398463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해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외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영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업</a:t>
            </a:r>
            <a:endParaRPr lang="en-US" altLang="ko-KR" sz="1200" b="1" dirty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팀</a:t>
            </a:r>
            <a:endParaRPr lang="ko-KR" altLang="ko-KR" sz="1200" dirty="0"/>
          </a:p>
        </p:txBody>
      </p:sp>
      <p:sp>
        <p:nvSpPr>
          <p:cNvPr id="17431" name="AutoShape 31"/>
          <p:cNvSpPr>
            <a:spLocks noChangeArrowheads="1"/>
          </p:cNvSpPr>
          <p:nvPr/>
        </p:nvSpPr>
        <p:spPr bwMode="auto">
          <a:xfrm>
            <a:off x="4609505" y="3786188"/>
            <a:ext cx="398462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공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공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영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업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  <a:endParaRPr lang="ko-KR" altLang="ko-KR" sz="1200" dirty="0"/>
          </a:p>
        </p:txBody>
      </p:sp>
      <p:sp>
        <p:nvSpPr>
          <p:cNvPr id="17432" name="AutoShape 32"/>
          <p:cNvSpPr>
            <a:spLocks noChangeArrowheads="1"/>
          </p:cNvSpPr>
          <p:nvPr/>
        </p:nvSpPr>
        <p:spPr bwMode="auto">
          <a:xfrm>
            <a:off x="5041305" y="3786188"/>
            <a:ext cx="398462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영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업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획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33" name="AutoShape 33"/>
          <p:cNvSpPr>
            <a:spLocks noChangeArrowheads="1"/>
          </p:cNvSpPr>
          <p:nvPr/>
        </p:nvSpPr>
        <p:spPr bwMode="auto">
          <a:xfrm>
            <a:off x="2125067" y="3786188"/>
            <a:ext cx="400050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생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산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관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리</a:t>
            </a:r>
            <a:endParaRPr lang="en-US" altLang="ko-KR" sz="1200" b="1" dirty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팀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34" name="AutoShape 34"/>
          <p:cNvSpPr>
            <a:spLocks noChangeArrowheads="1"/>
          </p:cNvSpPr>
          <p:nvPr/>
        </p:nvSpPr>
        <p:spPr bwMode="auto">
          <a:xfrm>
            <a:off x="2560042" y="3786188"/>
            <a:ext cx="398463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자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재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관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</a:p>
        </p:txBody>
      </p:sp>
      <p:sp>
        <p:nvSpPr>
          <p:cNvPr id="17435" name="AutoShape 35"/>
          <p:cNvSpPr>
            <a:spLocks noChangeArrowheads="1"/>
          </p:cNvSpPr>
          <p:nvPr/>
        </p:nvSpPr>
        <p:spPr bwMode="auto">
          <a:xfrm>
            <a:off x="2996605" y="3786188"/>
            <a:ext cx="400050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품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질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endParaRPr lang="ko-KR" altLang="ko-KR" sz="1200" dirty="0">
              <a:solidFill>
                <a:schemeClr val="bg1"/>
              </a:solidFill>
            </a:endParaRPr>
          </a:p>
        </p:txBody>
      </p:sp>
      <p:sp>
        <p:nvSpPr>
          <p:cNvPr id="16411" name="Line 70"/>
          <p:cNvSpPr>
            <a:spLocks noChangeShapeType="1"/>
          </p:cNvSpPr>
          <p:nvPr/>
        </p:nvSpPr>
        <p:spPr bwMode="auto">
          <a:xfrm>
            <a:off x="6090642" y="3506788"/>
            <a:ext cx="890588" cy="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12" name="Line 74"/>
          <p:cNvSpPr>
            <a:spLocks noChangeShapeType="1"/>
          </p:cNvSpPr>
          <p:nvPr/>
        </p:nvSpPr>
        <p:spPr bwMode="auto">
          <a:xfrm>
            <a:off x="2526705" y="2566988"/>
            <a:ext cx="0" cy="9398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13" name="Line 75"/>
          <p:cNvSpPr>
            <a:spLocks noChangeShapeType="1"/>
          </p:cNvSpPr>
          <p:nvPr/>
        </p:nvSpPr>
        <p:spPr bwMode="auto">
          <a:xfrm>
            <a:off x="4566642" y="2262188"/>
            <a:ext cx="0" cy="12446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14" name="Line 76"/>
          <p:cNvSpPr>
            <a:spLocks noChangeShapeType="1"/>
          </p:cNvSpPr>
          <p:nvPr/>
        </p:nvSpPr>
        <p:spPr bwMode="auto">
          <a:xfrm>
            <a:off x="6533555" y="2566988"/>
            <a:ext cx="0" cy="93980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16415" name="AutoShape 20"/>
          <p:cNvSpPr>
            <a:spLocks noChangeArrowheads="1"/>
          </p:cNvSpPr>
          <p:nvPr/>
        </p:nvSpPr>
        <p:spPr bwMode="auto">
          <a:xfrm>
            <a:off x="3863380" y="2778124"/>
            <a:ext cx="1406525" cy="436564"/>
          </a:xfrm>
          <a:prstGeom prst="roundRect">
            <a:avLst>
              <a:gd name="adj" fmla="val 5000"/>
            </a:avLst>
          </a:prstGeom>
          <a:solidFill>
            <a:srgbClr val="D9DB97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영업총괄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전무</a:t>
            </a:r>
            <a:endParaRPr lang="ko-KR" altLang="ko-KR" sz="1200" dirty="0"/>
          </a:p>
        </p:txBody>
      </p:sp>
      <p:sp>
        <p:nvSpPr>
          <p:cNvPr id="16416" name="AutoShape 23"/>
          <p:cNvSpPr>
            <a:spLocks noChangeArrowheads="1"/>
          </p:cNvSpPr>
          <p:nvPr/>
        </p:nvSpPr>
        <p:spPr bwMode="auto">
          <a:xfrm>
            <a:off x="5854105" y="2922588"/>
            <a:ext cx="1406525" cy="292100"/>
          </a:xfrm>
          <a:prstGeom prst="roundRect">
            <a:avLst>
              <a:gd name="adj" fmla="val 5000"/>
            </a:avLst>
          </a:prstGeom>
          <a:solidFill>
            <a:srgbClr val="99ABA7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기술연구소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소장</a:t>
            </a:r>
            <a:endParaRPr lang="ko-KR" altLang="ko-KR" sz="1200" dirty="0"/>
          </a:p>
        </p:txBody>
      </p:sp>
      <p:sp>
        <p:nvSpPr>
          <p:cNvPr id="16417" name="AutoShape 25"/>
          <p:cNvSpPr>
            <a:spLocks noChangeArrowheads="1"/>
          </p:cNvSpPr>
          <p:nvPr/>
        </p:nvSpPr>
        <p:spPr bwMode="auto">
          <a:xfrm>
            <a:off x="1847255" y="2922588"/>
            <a:ext cx="1406525" cy="292100"/>
          </a:xfrm>
          <a:prstGeom prst="roundRect">
            <a:avLst>
              <a:gd name="adj" fmla="val 5000"/>
            </a:avLst>
          </a:prstGeom>
          <a:solidFill>
            <a:srgbClr val="00808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경영관리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이사</a:t>
            </a:r>
            <a:endParaRPr lang="ko-KR" altLang="ko-KR" sz="1200" dirty="0"/>
          </a:p>
        </p:txBody>
      </p:sp>
      <p:sp>
        <p:nvSpPr>
          <p:cNvPr id="17456" name="AutoShape 50"/>
          <p:cNvSpPr>
            <a:spLocks noChangeArrowheads="1"/>
          </p:cNvSpPr>
          <p:nvPr/>
        </p:nvSpPr>
        <p:spPr bwMode="auto">
          <a:xfrm>
            <a:off x="3742730" y="3786188"/>
            <a:ext cx="400050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dist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국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내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영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업</a:t>
            </a:r>
            <a:endParaRPr lang="en-US" altLang="ko-KR" sz="12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dist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419" name="Line 63"/>
          <p:cNvSpPr>
            <a:spLocks noChangeShapeType="1"/>
          </p:cNvSpPr>
          <p:nvPr/>
        </p:nvSpPr>
        <p:spPr bwMode="auto">
          <a:xfrm>
            <a:off x="1910755" y="3506788"/>
            <a:ext cx="1265237" cy="0"/>
          </a:xfrm>
          <a:prstGeom prst="line">
            <a:avLst/>
          </a:prstGeom>
          <a:noFill/>
          <a:ln w="28575">
            <a:solidFill>
              <a:srgbClr val="EC92A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/>
          </a:p>
        </p:txBody>
      </p:sp>
      <p:sp>
        <p:nvSpPr>
          <p:cNvPr id="35" name="직사각형 3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36" name="AutoShape 33"/>
          <p:cNvSpPr>
            <a:spLocks noChangeArrowheads="1"/>
          </p:cNvSpPr>
          <p:nvPr/>
        </p:nvSpPr>
        <p:spPr bwMode="auto">
          <a:xfrm>
            <a:off x="1677394" y="3786363"/>
            <a:ext cx="400050" cy="2044700"/>
          </a:xfrm>
          <a:prstGeom prst="roundRect">
            <a:avLst>
              <a:gd name="adj" fmla="val 5000"/>
            </a:avLst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무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관</a:t>
            </a:r>
            <a:b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2" y="949325"/>
            <a:ext cx="3794571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협력업체 </a:t>
            </a: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기관</a:t>
            </a:r>
          </a:p>
        </p:txBody>
      </p:sp>
      <p:sp>
        <p:nvSpPr>
          <p:cNvPr id="18" name="직사각형 17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67" y="2030052"/>
            <a:ext cx="1286282" cy="52517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931958"/>
            <a:ext cx="1370119" cy="118205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984" y="3158095"/>
            <a:ext cx="744690" cy="104471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940" y="2030052"/>
            <a:ext cx="1624776" cy="59868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470" y="3255856"/>
            <a:ext cx="1382379" cy="764896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640" y="4522009"/>
            <a:ext cx="1489379" cy="91956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574" y="4574898"/>
            <a:ext cx="1361164" cy="91651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984" y="4533222"/>
            <a:ext cx="729677" cy="1037903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676" y="4607243"/>
            <a:ext cx="1241972" cy="749096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14" y="3150644"/>
            <a:ext cx="1507686" cy="73947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660" y="1910171"/>
            <a:ext cx="1349340" cy="99320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82122" y="1957077"/>
            <a:ext cx="1569529" cy="744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13" y="949325"/>
            <a:ext cx="4008437" cy="609600"/>
          </a:xfrm>
        </p:spPr>
        <p:txBody>
          <a:bodyPr/>
          <a:lstStyle/>
          <a:p>
            <a:pPr eaLnBrk="1" hangingPunct="1">
              <a:defRPr/>
            </a:pP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산업재산권 보유현황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539552" y="1700808"/>
            <a:ext cx="6329363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2575" indent="-282575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sz="1200" dirty="0">
                <a:solidFill>
                  <a:srgbClr val="808080"/>
                </a:solidFill>
              </a:rPr>
              <a:t>   </a:t>
            </a:r>
            <a:r>
              <a:rPr kumimoji="0" lang="ko-KR" altLang="en-US" sz="1400" b="1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산업재산권 보유현황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특허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10-2002-0023788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CDMA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시스템에서 발생되는 장애 메시지 처리장치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특허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10-2002-0026181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CDMA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시스템의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인접기지국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정보 관리방법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특허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10-2002-0026606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모바일 폰에서의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아바타 생성 및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이용방법</a:t>
            </a:r>
            <a:endParaRPr kumimoji="0" lang="en-US" altLang="ko-KR" dirty="0">
              <a:solidFill>
                <a:srgbClr val="80808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dirty="0" smtClean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특허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</a:t>
            </a:r>
            <a:r>
              <a:rPr kumimoji="0" lang="en-US" altLang="ko-KR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10-1840855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재난신호를 발생신켜 건물간 재난안내신호 전파방법</a:t>
            </a:r>
            <a:endParaRPr kumimoji="0" lang="en-US" altLang="ko-KR" dirty="0" smtClean="0">
              <a:solidFill>
                <a:srgbClr val="80808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 smtClean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의장등록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0349002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방범용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보조단말기</a:t>
            </a:r>
            <a:endParaRPr kumimoji="0" lang="ko-KR" altLang="en-US" dirty="0">
              <a:solidFill>
                <a:srgbClr val="80808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의장등록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0351578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방범용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제어단말기</a:t>
            </a:r>
            <a:endParaRPr kumimoji="0" lang="ko-KR" altLang="en-US" dirty="0">
              <a:solidFill>
                <a:srgbClr val="80808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ko-KR" altLang="en-US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상표등록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0606307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HUSEN (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전자도난방지기 등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en-US" altLang="ko-KR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상표등록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0606308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휴센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전자도난방지기 등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en-US" altLang="ko-KR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상표등록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0606309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SECUBE (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보안기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en-US" altLang="ko-KR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상표등록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0606310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세큐브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보안기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200000"/>
              </a:lnSpc>
              <a:buClr>
                <a:srgbClr val="000099"/>
              </a:buClr>
              <a:buFont typeface="Monotype Sorts"/>
              <a:buNone/>
            </a:pP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kumimoji="0" lang="en-US" altLang="ko-KR" dirty="0">
                <a:solidFill>
                  <a:srgbClr val="99CC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▶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서비스표등록 제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0116095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호         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dirty="0" err="1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휴센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수출입업무대행업 등</a:t>
            </a:r>
            <a:r>
              <a:rPr kumimoji="0" lang="en-US" altLang="ko-KR" dirty="0">
                <a:solidFill>
                  <a:srgbClr val="80808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5" name="직사각형 4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ko-KR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2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인증서</a:t>
            </a:r>
            <a:endParaRPr lang="en-US" altLang="ko-KR" sz="20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532" name="Text Box 11"/>
          <p:cNvSpPr txBox="1">
            <a:spLocks noChangeArrowheads="1"/>
          </p:cNvSpPr>
          <p:nvPr/>
        </p:nvSpPr>
        <p:spPr bwMode="auto">
          <a:xfrm>
            <a:off x="635954" y="1772816"/>
            <a:ext cx="344646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200000"/>
              </a:lnSpc>
              <a:spcBef>
                <a:spcPct val="50000"/>
              </a:spcBef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우량기술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기업선정서</a:t>
            </a:r>
            <a:r>
              <a:rPr lang="ko-KR" altLang="en-US" sz="1200" dirty="0">
                <a:solidFill>
                  <a:srgbClr val="3399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ko-KR" altLang="en-US" sz="1200" dirty="0">
                <a:solidFill>
                  <a:srgbClr val="3399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INNO-BIZ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기업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확인서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ko-KR" altLang="en-US" sz="14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기업 부설연구소인정서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ISO 9001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CE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●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GD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Certificates</a:t>
            </a:r>
          </a:p>
        </p:txBody>
      </p:sp>
      <p:grpSp>
        <p:nvGrpSpPr>
          <p:cNvPr id="23555" name="Group 25"/>
          <p:cNvGrpSpPr>
            <a:grpSpLocks/>
          </p:cNvGrpSpPr>
          <p:nvPr/>
        </p:nvGrpSpPr>
        <p:grpSpPr bwMode="auto">
          <a:xfrm>
            <a:off x="1043608" y="2348882"/>
            <a:ext cx="6540258" cy="2890839"/>
            <a:chOff x="559" y="2109"/>
            <a:chExt cx="4463" cy="1821"/>
          </a:xfrm>
        </p:grpSpPr>
        <p:sp>
          <p:nvSpPr>
            <p:cNvPr id="23556" name="Text Box 17"/>
            <p:cNvSpPr txBox="1">
              <a:spLocks noChangeArrowheads="1"/>
            </p:cNvSpPr>
            <p:nvPr/>
          </p:nvSpPr>
          <p:spPr bwMode="auto">
            <a:xfrm>
              <a:off x="681" y="3757"/>
              <a:ext cx="912" cy="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000" dirty="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우량기술기업선정서</a:t>
              </a:r>
            </a:p>
          </p:txBody>
        </p:sp>
        <p:sp>
          <p:nvSpPr>
            <p:cNvPr id="23557" name="Text Box 18"/>
            <p:cNvSpPr txBox="1">
              <a:spLocks noChangeArrowheads="1"/>
            </p:cNvSpPr>
            <p:nvPr/>
          </p:nvSpPr>
          <p:spPr bwMode="auto">
            <a:xfrm>
              <a:off x="2347" y="3781"/>
              <a:ext cx="1008" cy="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000" dirty="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INNO-BIZ</a:t>
              </a:r>
              <a:r>
                <a:rPr lang="ko-KR" altLang="en-US" sz="1000" dirty="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 확인서</a:t>
              </a:r>
            </a:p>
          </p:txBody>
        </p:sp>
        <p:pic>
          <p:nvPicPr>
            <p:cNvPr id="62480" name="Picture 16" descr="우량기술기업선정서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59" y="2122"/>
              <a:ext cx="1157" cy="1580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62478" name="Picture 14" descr="Inno_biz_서한정보통신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87" y="2109"/>
              <a:ext cx="1128" cy="1593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3562" name="Text Box 23"/>
            <p:cNvSpPr txBox="1">
              <a:spLocks noChangeArrowheads="1"/>
            </p:cNvSpPr>
            <p:nvPr/>
          </p:nvSpPr>
          <p:spPr bwMode="auto">
            <a:xfrm>
              <a:off x="3985" y="3796"/>
              <a:ext cx="976" cy="1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6800" tIns="28800" rIns="46800" bIns="28800">
              <a:spAutoFit/>
            </a:bodyPr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ko-KR" altLang="en-US" sz="1000" dirty="0">
                  <a:solidFill>
                    <a:srgbClr val="777777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기업부설연구소인정서</a:t>
              </a:r>
            </a:p>
          </p:txBody>
        </p:sp>
        <p:pic>
          <p:nvPicPr>
            <p:cNvPr id="62488" name="Picture 24" descr="기업부설연구소인정서_서한_축소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24" y="2127"/>
              <a:ext cx="1098" cy="1583"/>
            </a:xfrm>
            <a:prstGeom prst="rect">
              <a:avLst/>
            </a:prstGeom>
            <a:noFill/>
            <a:ln w="9525">
              <a:solidFill>
                <a:schemeClr val="hlink"/>
              </a:solidFill>
              <a:miter lim="800000"/>
              <a:headEnd/>
              <a:tailEnd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0" name="직사각형 9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Certificates</a:t>
            </a:r>
          </a:p>
        </p:txBody>
      </p:sp>
      <p:pic>
        <p:nvPicPr>
          <p:cNvPr id="106508" name="Picture 12" descr="CE인증서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492896"/>
            <a:ext cx="1457325" cy="2286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06509" name="Picture 13" descr="GD인증서_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3905" y="2492896"/>
            <a:ext cx="1481138" cy="2286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06510" name="Picture 14" descr="ISO인증서_영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2530" y="2492896"/>
            <a:ext cx="1498600" cy="22891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24582" name="Text Box 15"/>
          <p:cNvSpPr txBox="1">
            <a:spLocks noChangeArrowheads="1"/>
          </p:cNvSpPr>
          <p:nvPr/>
        </p:nvSpPr>
        <p:spPr bwMode="auto">
          <a:xfrm>
            <a:off x="3480768" y="4804296"/>
            <a:ext cx="1477962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tIns="28800" rIns="46800" bIns="28800"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CE </a:t>
            </a:r>
            <a:r>
              <a:rPr lang="ko-KR" altLang="en-US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</a:p>
        </p:txBody>
      </p:sp>
      <p:sp>
        <p:nvSpPr>
          <p:cNvPr id="24583" name="Text Box 16"/>
          <p:cNvSpPr txBox="1">
            <a:spLocks noChangeArrowheads="1"/>
          </p:cNvSpPr>
          <p:nvPr/>
        </p:nvSpPr>
        <p:spPr bwMode="auto">
          <a:xfrm>
            <a:off x="1083643" y="4804296"/>
            <a:ext cx="1476375" cy="212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tIns="28800" rIns="46800" bIns="28800"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ISO 9001 </a:t>
            </a:r>
            <a:r>
              <a:rPr lang="ko-KR" altLang="en-US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</a:p>
        </p:txBody>
      </p:sp>
      <p:sp>
        <p:nvSpPr>
          <p:cNvPr id="24584" name="Text Box 17"/>
          <p:cNvSpPr txBox="1">
            <a:spLocks noChangeArrowheads="1"/>
          </p:cNvSpPr>
          <p:nvPr/>
        </p:nvSpPr>
        <p:spPr bwMode="auto">
          <a:xfrm>
            <a:off x="5725493" y="4804296"/>
            <a:ext cx="1476375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6800" tIns="28800" rIns="46800" bIns="28800">
            <a:spAutoFit/>
          </a:bodyPr>
          <a:lstStyle>
            <a:lvl1pPr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GD </a:t>
            </a:r>
            <a:r>
              <a:rPr lang="ko-KR" altLang="en-US" sz="1000">
                <a:solidFill>
                  <a:srgbClr val="777777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인증서</a:t>
            </a:r>
          </a:p>
        </p:txBody>
      </p:sp>
      <p:sp>
        <p:nvSpPr>
          <p:cNvPr id="9" name="직사각형 8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3"/>
          <p:cNvGrpSpPr>
            <a:grpSpLocks/>
          </p:cNvGrpSpPr>
          <p:nvPr/>
        </p:nvGrpSpPr>
        <p:grpSpPr bwMode="auto">
          <a:xfrm>
            <a:off x="339725" y="533400"/>
            <a:ext cx="8523288" cy="6107113"/>
            <a:chOff x="232" y="336"/>
            <a:chExt cx="5816" cy="3847"/>
          </a:xfrm>
        </p:grpSpPr>
        <p:pic>
          <p:nvPicPr>
            <p:cNvPr id="29699" name="Picture 7" descr="HUSEN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73" y="1450"/>
              <a:ext cx="1680" cy="3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152400" dist="317500" dir="5400000" sx="90000" sy="-19000" rotWithShape="0">
                <a:prstClr val="black">
                  <a:alpha val="15000"/>
                </a:prstClr>
              </a:outerShdw>
              <a:reflection blurRad="6350" stA="50000" endA="295" endPos="92000" dist="101600" dir="5400000" sy="-100000" algn="bl" rotWithShape="0"/>
            </a:effectLst>
          </p:spPr>
        </p:pic>
        <p:pic>
          <p:nvPicPr>
            <p:cNvPr id="25605" name="Picture 9" descr="flag"/>
            <p:cNvPicPr>
              <a:picLocks noChangeAspect="1" noChangeArrowheads="1"/>
            </p:cNvPicPr>
            <p:nvPr/>
          </p:nvPicPr>
          <p:blipFill>
            <a:blip r:embed="rId3" cstate="print">
              <a:lum brigh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4" y="3088"/>
              <a:ext cx="542" cy="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06" name="Rectangle 10"/>
            <p:cNvSpPr>
              <a:spLocks noChangeArrowheads="1"/>
            </p:cNvSpPr>
            <p:nvPr/>
          </p:nvSpPr>
          <p:spPr bwMode="auto">
            <a:xfrm>
              <a:off x="5328" y="4025"/>
              <a:ext cx="720" cy="1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25607" name="Rectangle 11"/>
            <p:cNvSpPr>
              <a:spLocks noChangeArrowheads="1"/>
            </p:cNvSpPr>
            <p:nvPr/>
          </p:nvSpPr>
          <p:spPr bwMode="auto">
            <a:xfrm>
              <a:off x="288" y="4039"/>
              <a:ext cx="5712" cy="48"/>
            </a:xfrm>
            <a:prstGeom prst="rect">
              <a:avLst/>
            </a:prstGeom>
            <a:gradFill rotWithShape="0">
              <a:gsLst>
                <a:gs pos="0">
                  <a:srgbClr val="008FA7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25608" name="Line 12"/>
            <p:cNvSpPr>
              <a:spLocks noChangeShapeType="1"/>
            </p:cNvSpPr>
            <p:nvPr/>
          </p:nvSpPr>
          <p:spPr bwMode="auto">
            <a:xfrm>
              <a:off x="336" y="1838"/>
              <a:ext cx="5568" cy="0"/>
            </a:xfrm>
            <a:prstGeom prst="line">
              <a:avLst/>
            </a:prstGeom>
            <a:noFill/>
            <a:ln w="3175">
              <a:solidFill>
                <a:srgbClr val="99CC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5609" name="Line 16"/>
            <p:cNvSpPr>
              <a:spLocks noChangeShapeType="1"/>
            </p:cNvSpPr>
            <p:nvPr/>
          </p:nvSpPr>
          <p:spPr bwMode="auto">
            <a:xfrm>
              <a:off x="5987" y="384"/>
              <a:ext cx="0" cy="3456"/>
            </a:xfrm>
            <a:prstGeom prst="line">
              <a:avLst/>
            </a:prstGeom>
            <a:noFill/>
            <a:ln w="6350">
              <a:solidFill>
                <a:srgbClr val="D1E1E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610" name="Line 17"/>
            <p:cNvSpPr>
              <a:spLocks noChangeShapeType="1"/>
            </p:cNvSpPr>
            <p:nvPr/>
          </p:nvSpPr>
          <p:spPr bwMode="auto">
            <a:xfrm>
              <a:off x="288" y="392"/>
              <a:ext cx="5700" cy="0"/>
            </a:xfrm>
            <a:prstGeom prst="line">
              <a:avLst/>
            </a:prstGeom>
            <a:noFill/>
            <a:ln w="6350">
              <a:solidFill>
                <a:srgbClr val="D1E1E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611" name="Line 18"/>
            <p:cNvSpPr>
              <a:spLocks noChangeShapeType="1"/>
            </p:cNvSpPr>
            <p:nvPr/>
          </p:nvSpPr>
          <p:spPr bwMode="auto">
            <a:xfrm>
              <a:off x="256" y="560"/>
              <a:ext cx="0" cy="3520"/>
            </a:xfrm>
            <a:prstGeom prst="line">
              <a:avLst/>
            </a:prstGeom>
            <a:noFill/>
            <a:ln w="6350">
              <a:solidFill>
                <a:srgbClr val="D1E1E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612" name="Rectangle 19"/>
            <p:cNvSpPr>
              <a:spLocks noChangeArrowheads="1"/>
            </p:cNvSpPr>
            <p:nvPr/>
          </p:nvSpPr>
          <p:spPr bwMode="auto">
            <a:xfrm>
              <a:off x="232" y="336"/>
              <a:ext cx="2864" cy="256"/>
            </a:xfrm>
            <a:prstGeom prst="rect">
              <a:avLst/>
            </a:prstGeom>
            <a:solidFill>
              <a:srgbClr val="008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sp>
          <p:nvSpPr>
            <p:cNvPr id="25613" name="Rectangle 20"/>
            <p:cNvSpPr>
              <a:spLocks noChangeArrowheads="1"/>
            </p:cNvSpPr>
            <p:nvPr/>
          </p:nvSpPr>
          <p:spPr bwMode="auto">
            <a:xfrm>
              <a:off x="256" y="3888"/>
              <a:ext cx="5744" cy="192"/>
            </a:xfrm>
            <a:prstGeom prst="rect">
              <a:avLst/>
            </a:prstGeom>
            <a:solidFill>
              <a:srgbClr val="008F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1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endParaRPr lang="ko-KR" altLang="en-US"/>
            </a:p>
          </p:txBody>
        </p:sp>
        <p:pic>
          <p:nvPicPr>
            <p:cNvPr id="25614" name="Picture 21" descr="서한정보통신_사명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" y="4105"/>
              <a:ext cx="576" cy="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615" name="Picture 22" descr="HUSEN-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" y="4096"/>
              <a:ext cx="403" cy="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직사각형 16"/>
          <p:cNvSpPr/>
          <p:nvPr/>
        </p:nvSpPr>
        <p:spPr bwMode="auto">
          <a:xfrm>
            <a:off x="395536" y="548680"/>
            <a:ext cx="4032448" cy="371961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H</a:t>
            </a:r>
            <a:r>
              <a:rPr lang="en-US" altLang="ko-KR" sz="14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uman security network</a:t>
            </a:r>
            <a:endParaRPr kumimoji="1" lang="ko-KR" altLang="en-US" sz="1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2590794" y="3936726"/>
            <a:ext cx="4117975" cy="174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algn="ctr" rotWithShape="0">
              <a:schemeClr val="bg2"/>
            </a:outerShdw>
          </a:effectLst>
        </p:spPr>
        <p:txBody>
          <a:bodyPr tIns="72000" bIns="72000" anchor="ctr" anchorCtr="1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ko-KR" altLang="en-US" sz="16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       서한정보통신</a:t>
            </a:r>
            <a:r>
              <a:rPr lang="en-US" altLang="ko-KR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6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ko-KR" sz="10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TEL : 032) 329-6000  FAX : 032) 329-6010</a:t>
            </a: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ko-KR" sz="10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HOMEPAGE : </a:t>
            </a:r>
            <a:r>
              <a:rPr lang="en-US" altLang="ko-KR" sz="1000" dirty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hlinkClick r:id="rId6"/>
              </a:rPr>
              <a:t>http://</a:t>
            </a:r>
            <a:r>
              <a:rPr lang="en-US" altLang="ko-KR" sz="1000" dirty="0" smtClean="0">
                <a:ln w="1905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  <a:ea typeface="맑은 고딕" pitchFamily="50" charset="-127"/>
                <a:hlinkClick r:id="rId6"/>
              </a:rPr>
              <a:t>www.securitysystem.co.kr</a:t>
            </a:r>
            <a:endParaRPr lang="en-US" altLang="ko-KR" sz="1000" dirty="0" smtClean="0">
              <a:ln w="1905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경기도 </a:t>
            </a:r>
            <a:r>
              <a:rPr lang="ko-KR" altLang="en-US" sz="10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부천시 </a:t>
            </a:r>
            <a:r>
              <a:rPr lang="ko-KR" altLang="en-US" sz="10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조마루로</a:t>
            </a: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285</a:t>
            </a:r>
            <a:r>
              <a:rPr lang="ko-KR" altLang="en-US" sz="1000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번길</a:t>
            </a: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34</a:t>
            </a: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err="1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이스트타워</a:t>
            </a:r>
            <a:r>
              <a:rPr lang="ko-KR" altLang="en-US" sz="100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7F</a:t>
            </a:r>
          </a:p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제안 담당자 </a:t>
            </a:r>
            <a:r>
              <a:rPr lang="en-US" altLang="ko-KR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김상국 전무 </a:t>
            </a:r>
            <a:r>
              <a:rPr lang="en-US" altLang="ko-KR" sz="10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맑은 고딕" pitchFamily="50" charset="-127"/>
                <a:ea typeface="맑은 고딕" pitchFamily="50" charset="-127"/>
              </a:rPr>
              <a:t>010-2526-4327</a:t>
            </a:r>
            <a:endParaRPr lang="en-US" altLang="ko-KR" sz="100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C0C0C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C0C0C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Office\Templates\디자인\벚나무.pot</Template>
  <TotalTime>7982</TotalTime>
  <Words>1382</Words>
  <Application>Microsoft Office PowerPoint</Application>
  <PresentationFormat>화면 슬라이드 쇼(4:3)</PresentationFormat>
  <Paragraphs>377</Paragraphs>
  <Slides>26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45" baseType="lpstr">
      <vt:lpstr>Arial Unicode MS</vt:lpstr>
      <vt:lpstr>Digital</vt:lpstr>
      <vt:lpstr>KoPub돋움체 Bold</vt:lpstr>
      <vt:lpstr>KoPub돋움체 Medium</vt:lpstr>
      <vt:lpstr>KoPub바탕체 Light</vt:lpstr>
      <vt:lpstr>Monotype Sorts</vt:lpstr>
      <vt:lpstr>Rix모던고딕 B</vt:lpstr>
      <vt:lpstr>Rix모던고딕 EB</vt:lpstr>
      <vt:lpstr>Rix모던고딕 M</vt:lpstr>
      <vt:lpstr>Rix정고딕 L</vt:lpstr>
      <vt:lpstr>굴림</vt:lpstr>
      <vt:lpstr>맑은 고딕</vt:lpstr>
      <vt:lpstr>산돌고딕 M</vt:lpstr>
      <vt:lpstr>Arial</vt:lpstr>
      <vt:lpstr>Times New Roman</vt:lpstr>
      <vt:lpstr>Verdana</vt:lpstr>
      <vt:lpstr>Wingdings</vt:lpstr>
      <vt:lpstr>기본 디자인</vt:lpstr>
      <vt:lpstr>비트맵 이미지</vt:lpstr>
      <vt:lpstr>PowerPoint 프레젠테이션</vt:lpstr>
      <vt:lpstr> 목 차</vt:lpstr>
      <vt:lpstr>1. 기술제휴 제안</vt:lpstr>
      <vt:lpstr>스마트 팜 시스템</vt:lpstr>
      <vt:lpstr>제안 개요</vt:lpstr>
      <vt:lpstr>제안 업체 경쟁력</vt:lpstr>
      <vt:lpstr>기술 제휴 효과</vt:lpstr>
      <vt:lpstr>2. 보유기술 및 제품</vt:lpstr>
      <vt:lpstr>무인 방범 시스템</vt:lpstr>
      <vt:lpstr>지문인식 시스템</vt:lpstr>
      <vt:lpstr>카드 리더기 (SKP-390)</vt:lpstr>
      <vt:lpstr>365 무인자동화 시스템</vt:lpstr>
      <vt:lpstr>출입통제 및 로컬 시스템</vt:lpstr>
      <vt:lpstr>통합 관제 구성</vt:lpstr>
      <vt:lpstr>IOT 화재알림시스템 </vt:lpstr>
      <vt:lpstr>3. 업체 소개</vt:lpstr>
      <vt:lpstr>회사개요</vt:lpstr>
      <vt:lpstr>연 혁</vt:lpstr>
      <vt:lpstr>연 혁</vt:lpstr>
      <vt:lpstr>조직구성도</vt:lpstr>
      <vt:lpstr>협력업체 / 기관</vt:lpstr>
      <vt:lpstr>산업재산권 보유현황</vt:lpstr>
      <vt:lpstr>4. 인증서</vt:lpstr>
      <vt:lpstr>Certificates</vt:lpstr>
      <vt:lpstr>Certificates</vt:lpstr>
      <vt:lpstr>PowerPoint 프레젠테이션</vt:lpstr>
    </vt:vector>
  </TitlesOfParts>
  <Company>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SEOHAN_Company_Profile_Kor</dc:title>
  <dc:creator>HUSEN</dc:creator>
  <cp:lastModifiedBy>Windows 사용자</cp:lastModifiedBy>
  <cp:revision>937</cp:revision>
  <cp:lastPrinted>2019-12-04T07:43:53Z</cp:lastPrinted>
  <dcterms:created xsi:type="dcterms:W3CDTF">2005-04-08T09:00:28Z</dcterms:created>
  <dcterms:modified xsi:type="dcterms:W3CDTF">2026-02-25T06:37:56Z</dcterms:modified>
</cp:coreProperties>
</file>