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925" r:id="rId2"/>
    <p:sldId id="961" r:id="rId3"/>
    <p:sldId id="962" r:id="rId4"/>
    <p:sldId id="926" r:id="rId5"/>
    <p:sldId id="960" r:id="rId6"/>
    <p:sldId id="959" r:id="rId7"/>
    <p:sldId id="954" r:id="rId8"/>
    <p:sldId id="943" r:id="rId9"/>
    <p:sldId id="938" r:id="rId10"/>
    <p:sldId id="963" r:id="rId11"/>
    <p:sldId id="958" r:id="rId12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5pPr>
    <a:lvl6pPr marL="2286000" algn="l" defTabSz="914400" rtl="0" eaLnBrk="1" latinLnBrk="1" hangingPunct="1"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6pPr>
    <a:lvl7pPr marL="2743200" algn="l" defTabSz="914400" rtl="0" eaLnBrk="1" latinLnBrk="1" hangingPunct="1"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7pPr>
    <a:lvl8pPr marL="3200400" algn="l" defTabSz="914400" rtl="0" eaLnBrk="1" latinLnBrk="1" hangingPunct="1"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8pPr>
    <a:lvl9pPr marL="3657600" algn="l" defTabSz="914400" rtl="0" eaLnBrk="1" latinLnBrk="1" hangingPunct="1">
      <a:defRPr sz="1600" kern="1200">
        <a:solidFill>
          <a:srgbClr val="000000"/>
        </a:solidFill>
        <a:latin typeface="Rix모던고딕 B" pitchFamily="18" charset="-127"/>
        <a:ea typeface="Rix모던고딕 B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>
          <p15:clr>
            <a:srgbClr val="A4A3A4"/>
          </p15:clr>
        </p15:guide>
        <p15:guide id="2" orient="horz" pos="2115">
          <p15:clr>
            <a:srgbClr val="A4A3A4"/>
          </p15:clr>
        </p15:guide>
        <p15:guide id="3" orient="horz" pos="2591">
          <p15:clr>
            <a:srgbClr val="A4A3A4"/>
          </p15:clr>
        </p15:guide>
        <p15:guide id="4" pos="2903">
          <p15:clr>
            <a:srgbClr val="A4A3A4"/>
          </p15:clr>
        </p15:guide>
        <p15:guide id="5" pos="1723">
          <p15:clr>
            <a:srgbClr val="A4A3A4"/>
          </p15:clr>
        </p15:guide>
        <p15:guide id="6" orient="horz" pos="4201">
          <p15:clr>
            <a:srgbClr val="A4A3A4"/>
          </p15:clr>
        </p15:guide>
        <p15:guide id="7" orient="horz" pos="3906">
          <p15:clr>
            <a:srgbClr val="A4A3A4"/>
          </p15:clr>
        </p15:guide>
        <p15:guide id="8" orient="horz" pos="731">
          <p15:clr>
            <a:srgbClr val="A4A3A4"/>
          </p15:clr>
        </p15:guide>
        <p15:guide id="9" pos="2880">
          <p15:clr>
            <a:srgbClr val="A4A3A4"/>
          </p15:clr>
        </p15:guide>
        <p15:guide id="10" pos="2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793" userDrawn="1">
          <p15:clr>
            <a:srgbClr val="A4A3A4"/>
          </p15:clr>
        </p15:guide>
        <p15:guide id="2" pos="2067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CC00"/>
    <a:srgbClr val="FF5050"/>
    <a:srgbClr val="000099"/>
    <a:srgbClr val="0000CC"/>
    <a:srgbClr val="009999"/>
    <a:srgbClr val="CC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8893" autoAdjust="0"/>
  </p:normalViewPr>
  <p:slideViewPr>
    <p:cSldViewPr>
      <p:cViewPr varScale="1">
        <p:scale>
          <a:sx n="159" d="100"/>
          <a:sy n="159" d="100"/>
        </p:scale>
        <p:origin x="2220" y="132"/>
      </p:cViewPr>
      <p:guideLst>
        <p:guide orient="horz" pos="1344"/>
        <p:guide orient="horz" pos="2115"/>
        <p:guide orient="horz" pos="2591"/>
        <p:guide pos="2903"/>
        <p:guide pos="1723"/>
        <p:guide orient="horz" pos="4201"/>
        <p:guide orient="horz" pos="3906"/>
        <p:guide orient="horz" pos="731"/>
        <p:guide pos="2880"/>
        <p:guide pos="2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838" y="-102"/>
      </p:cViewPr>
      <p:guideLst>
        <p:guide orient="horz" pos="2793"/>
        <p:guide pos="2067"/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406" cy="495793"/>
          </a:xfrm>
          <a:prstGeom prst="rect">
            <a:avLst/>
          </a:prstGeom>
        </p:spPr>
        <p:txBody>
          <a:bodyPr vert="horz" lIns="88185" tIns="44092" rIns="88185" bIns="4409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5793"/>
          </a:xfrm>
          <a:prstGeom prst="rect">
            <a:avLst/>
          </a:prstGeom>
        </p:spPr>
        <p:txBody>
          <a:bodyPr vert="horz" lIns="88185" tIns="44092" rIns="88185" bIns="44092" rtlCol="0"/>
          <a:lstStyle>
            <a:lvl1pPr algn="r">
              <a:defRPr sz="1200"/>
            </a:lvl1pPr>
          </a:lstStyle>
          <a:p>
            <a:fld id="{64663110-1B5D-4BF5-A3AC-2C83BC55BF2B}" type="datetimeFigureOut">
              <a:rPr lang="ko-KR" altLang="en-US" smtClean="0"/>
              <a:pPr/>
              <a:t>2022-03-08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9306"/>
            <a:ext cx="2945406" cy="495793"/>
          </a:xfrm>
          <a:prstGeom prst="rect">
            <a:avLst/>
          </a:prstGeom>
        </p:spPr>
        <p:txBody>
          <a:bodyPr vert="horz" lIns="88185" tIns="44092" rIns="88185" bIns="4409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0" y="9429306"/>
            <a:ext cx="2945405" cy="495793"/>
          </a:xfrm>
          <a:prstGeom prst="rect">
            <a:avLst/>
          </a:prstGeom>
        </p:spPr>
        <p:txBody>
          <a:bodyPr vert="horz" lIns="88185" tIns="44092" rIns="88185" bIns="44092" rtlCol="0" anchor="b"/>
          <a:lstStyle>
            <a:lvl1pPr algn="r">
              <a:defRPr sz="1200"/>
            </a:lvl1pPr>
          </a:lstStyle>
          <a:p>
            <a:fld id="{FDEB2809-D8B8-4377-A292-BB322CD6C7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59" cy="496332"/>
          </a:xfrm>
          <a:prstGeom prst="rect">
            <a:avLst/>
          </a:prstGeom>
        </p:spPr>
        <p:txBody>
          <a:bodyPr vert="horz" lIns="95548" tIns="47774" rIns="95548" bIns="47774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3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6332"/>
          </a:xfrm>
          <a:prstGeom prst="rect">
            <a:avLst/>
          </a:prstGeom>
        </p:spPr>
        <p:txBody>
          <a:bodyPr vert="horz" lIns="95548" tIns="47774" rIns="95548" bIns="47774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3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E7FA429-69F2-486E-B666-D6D1478A4F31}" type="datetimeFigureOut">
              <a:rPr lang="ko-KR" altLang="en-US"/>
              <a:pPr>
                <a:defRPr/>
              </a:pPr>
              <a:t>2022-03-08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8" tIns="47774" rIns="95548" bIns="4777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48" tIns="47774" rIns="95548" bIns="47774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2"/>
          </a:xfrm>
          <a:prstGeom prst="rect">
            <a:avLst/>
          </a:prstGeom>
        </p:spPr>
        <p:txBody>
          <a:bodyPr vert="horz" lIns="95548" tIns="47774" rIns="95548" bIns="47774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3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2"/>
          </a:xfrm>
          <a:prstGeom prst="rect">
            <a:avLst/>
          </a:prstGeom>
        </p:spPr>
        <p:txBody>
          <a:bodyPr vert="horz" wrap="square" lIns="95548" tIns="47774" rIns="95548" bIns="47774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2693C859-13F7-4E4E-9C6E-E6776ED36B8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048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36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76329" indent="-2985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94353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72094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149836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627577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3105318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583060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4060801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F882D582-75E7-432F-82B6-862DD9FEEAF9}" type="slidenum">
              <a:rPr lang="ko-KR" altLang="en-US"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0931DA3C-387C-41FC-B441-28C4BED02307}" type="slidenum">
              <a:rPr lang="ko-KR" altLang="en-US" sz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ko-KR" sz="12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43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13DC0ED3-BAB3-44DC-80E8-69047439F88A}" type="slidenum">
              <a:rPr lang="ko-KR" altLang="en-US" sz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3</a:t>
            </a:fld>
            <a:endParaRPr lang="en-US" altLang="ko-KR" sz="12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2146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76329" indent="-2985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94353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72094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149836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627577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3105318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583060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4060801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0931DA3C-387C-41FC-B441-28C4BED02307}" type="slidenum">
              <a:rPr lang="ko-KR" altLang="en-US"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4</a:t>
            </a:fld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76329" indent="-2985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94353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72094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149836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627577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3105318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583060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4060801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0931DA3C-387C-41FC-B441-28C4BED02307}" type="slidenum">
              <a:rPr lang="ko-KR" altLang="en-US"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5</a:t>
            </a:fld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76329" indent="-2985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94353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72094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149836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627577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3105318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583060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4060801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0931DA3C-387C-41FC-B441-28C4BED02307}" type="slidenum">
              <a:rPr lang="ko-KR" altLang="en-US"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6</a:t>
            </a:fld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48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A73711DA-E6D4-4D2B-95C0-987DCDC51645}" type="slidenum">
              <a:rPr lang="ko-KR" altLang="en-US" sz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8</a:t>
            </a:fld>
            <a:endParaRPr lang="en-US" altLang="ko-KR" sz="12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43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13DC0ED3-BAB3-44DC-80E8-69047439F88A}" type="slidenum">
              <a:rPr lang="ko-KR" altLang="en-US" sz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9</a:t>
            </a:fld>
            <a:endParaRPr lang="en-US" altLang="ko-KR" sz="12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76329" indent="-2985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94353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72094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149836" indent="-23887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627577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3105318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583060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4060801" indent="-23887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fld id="{0931DA3C-387C-41FC-B441-28C4BED02307}" type="slidenum">
              <a:rPr lang="ko-KR" altLang="en-US" sz="1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pPr/>
              <a:t>10</a:t>
            </a:fld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9940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837E9-369D-4E5C-B402-0EF08EBE896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7439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05200" y="652462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>
                <a:solidFill>
                  <a:schemeClr val="bg1"/>
                </a:solidFill>
                <a:latin typeface="Rix모던고딕 M" pitchFamily="18" charset="-127"/>
                <a:ea typeface="Rix모던고딕 M" pitchFamily="18" charset="-127"/>
              </a:defRPr>
            </a:lvl1pPr>
          </a:lstStyle>
          <a:p>
            <a:pPr>
              <a:defRPr/>
            </a:pPr>
            <a:fld id="{5435B3D0-844D-43D1-91A1-05A6A005EAC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027" name="Rectangle 90"/>
          <p:cNvSpPr>
            <a:spLocks noChangeArrowheads="1"/>
          </p:cNvSpPr>
          <p:nvPr/>
        </p:nvSpPr>
        <p:spPr bwMode="auto">
          <a:xfrm>
            <a:off x="431800" y="1089025"/>
            <a:ext cx="8280400" cy="5364163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algn="ctr" latinLnBrk="1"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  <a:lvl2pPr marL="742950" indent="-285750" algn="ctr" latinLnBrk="1"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2pPr>
            <a:lvl3pPr marL="1143000" indent="-228600" algn="ctr" latinLnBrk="1"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3pPr>
            <a:lvl4pPr marL="1600200" indent="-228600" algn="ctr" latinLnBrk="1"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4pPr>
            <a:lvl5pPr marL="2057400" indent="-228600" algn="ctr" latinLnBrk="1"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9pPr>
          </a:lstStyle>
          <a:p>
            <a:pPr eaLnBrk="1" hangingPunct="1">
              <a:defRPr/>
            </a:pPr>
            <a:endParaRPr kumimoji="1" lang="ko-KR" altLang="en-US" sz="18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2500" kern="1200">
          <a:solidFill>
            <a:schemeClr val="bg1"/>
          </a:solidFill>
          <a:latin typeface="Rix모던고딕 EB" pitchFamily="18" charset="-127"/>
          <a:ea typeface="Rix모던고딕 EB" pitchFamily="18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Rix모던고딕 EB" pitchFamily="18" charset="-127"/>
          <a:ea typeface="Rix모던고딕 E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38.jpe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12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36.png"/><Relationship Id="rId5" Type="http://schemas.openxmlformats.org/officeDocument/2006/relationships/image" Target="../media/image13.jpe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17.jpeg"/><Relationship Id="rId1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41846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051" name="직사각형 67"/>
          <p:cNvSpPr>
            <a:spLocks noChangeArrowheads="1"/>
          </p:cNvSpPr>
          <p:nvPr/>
        </p:nvSpPr>
        <p:spPr bwMode="auto">
          <a:xfrm>
            <a:off x="0" y="1582738"/>
            <a:ext cx="9144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4400" b="1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공공와이파이</a:t>
            </a:r>
            <a:r>
              <a:rPr lang="ko-KR" altLang="en-US" sz="44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관제시스템</a:t>
            </a:r>
            <a:r>
              <a:rPr lang="en-US" altLang="ko-KR" sz="44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(WNMS) </a:t>
            </a:r>
            <a:endParaRPr lang="ko-KR" altLang="en-US" sz="44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052" name="직사각형 68"/>
          <p:cNvSpPr>
            <a:spLocks noChangeArrowheads="1"/>
          </p:cNvSpPr>
          <p:nvPr/>
        </p:nvSpPr>
        <p:spPr bwMode="auto">
          <a:xfrm>
            <a:off x="0" y="252888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en-US" altLang="ko-KR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전원 </a:t>
            </a:r>
            <a:r>
              <a:rPr lang="en-US" altLang="ko-KR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/ </a:t>
            </a:r>
            <a:r>
              <a:rPr lang="ko-KR" altLang="en-US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통신 장애</a:t>
            </a:r>
            <a:r>
              <a:rPr lang="en-US" altLang="ko-KR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통합관리</a:t>
            </a:r>
            <a:r>
              <a:rPr lang="en-US" altLang="ko-KR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)</a:t>
            </a:r>
            <a:r>
              <a:rPr lang="ko-KR" altLang="en-US" sz="28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</a:t>
            </a:r>
            <a:endParaRPr lang="en-US" altLang="ko-KR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076700"/>
            <a:ext cx="9144000" cy="10795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7CB1DC66-2A9E-4684-841F-611F3F813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967" y="5913276"/>
            <a:ext cx="1908065" cy="339271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5" name="직사각형 24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075" name="직사각형 2"/>
          <p:cNvSpPr>
            <a:spLocks noChangeArrowheads="1"/>
          </p:cNvSpPr>
          <p:nvPr/>
        </p:nvSpPr>
        <p:spPr bwMode="auto">
          <a:xfrm>
            <a:off x="107950" y="129091"/>
            <a:ext cx="58432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공공와이파이</a:t>
            </a:r>
            <a:r>
              <a:rPr lang="ko-KR" altLang="en-US" sz="28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관제시스템</a:t>
            </a:r>
            <a:r>
              <a:rPr lang="en-US" altLang="ko-KR" sz="28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(WNMS) </a:t>
            </a:r>
            <a:endParaRPr lang="ko-KR" altLang="en-US" sz="28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42875" y="944563"/>
            <a:ext cx="901541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ko-KR" altLang="en-US" sz="2400" b="1" dirty="0" err="1">
                <a:solidFill>
                  <a:srgbClr val="002060"/>
                </a:solidFill>
                <a:latin typeface="+mn-ea"/>
                <a:ea typeface="+mn-ea"/>
              </a:rPr>
              <a:t>공공와이파이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  <a:ea typeface="+mn-ea"/>
              </a:rPr>
              <a:t> 관제시스템</a:t>
            </a:r>
            <a:r>
              <a:rPr lang="en-US" altLang="ko-KR" sz="2400" b="1" dirty="0">
                <a:solidFill>
                  <a:srgbClr val="002060"/>
                </a:solidFill>
                <a:latin typeface="+mn-ea"/>
                <a:ea typeface="+mn-ea"/>
              </a:rPr>
              <a:t>(WNMS)</a:t>
            </a:r>
            <a:endParaRPr lang="en-US" altLang="ko-KR" sz="500" b="1" dirty="0">
              <a:solidFill>
                <a:srgbClr val="002060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1300" dirty="0" err="1">
                <a:solidFill>
                  <a:schemeClr val="tx1"/>
                </a:solidFill>
                <a:latin typeface="+mn-ea"/>
                <a:ea typeface="+mn-ea"/>
              </a:rPr>
              <a:t>공공와이파이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 설비 및 네트워크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 등 네트워크 시스템 장비 운용 시 발생할 수 있는 장애에 대해 실시간 장애 복구를 지원하기 위한 시스템으로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네트워크 상태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300" dirty="0" err="1">
                <a:solidFill>
                  <a:srgbClr val="FF0000"/>
                </a:solidFill>
                <a:latin typeface="+mn-ea"/>
                <a:ea typeface="+mn-ea"/>
              </a:rPr>
              <a:t>패킷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 과부하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(Traffic),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커넥션 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3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단계 감지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및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전원 자동 리셋 기능 등 전원 원격제어 지능형 솔루션으로 현장에 설치된 장비의 장애를 스스로 판단하여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장애 발생시 현장인원이 직접 현장을 방문하지 않고도 장애를 복구할 수 있는 솔루션 입니다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..</a:t>
            </a:r>
          </a:p>
          <a:p>
            <a:pPr>
              <a:defRPr/>
            </a:pP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현장의 </a:t>
            </a:r>
            <a:r>
              <a:rPr lang="ko-KR" altLang="en-US" sz="1800" b="1" dirty="0">
                <a:solidFill>
                  <a:srgbClr val="FF5050"/>
                </a:solidFill>
                <a:latin typeface="+mn-ea"/>
                <a:ea typeface="+mn-ea"/>
              </a:rPr>
              <a:t>실시간 상태감시</a:t>
            </a:r>
            <a:r>
              <a:rPr lang="en-US" altLang="ko-KR" sz="1800" b="1" dirty="0">
                <a:solidFill>
                  <a:srgbClr val="FF5050"/>
                </a:solidFill>
                <a:latin typeface="+mn-ea"/>
                <a:ea typeface="+mn-ea"/>
              </a:rPr>
              <a:t>, </a:t>
            </a:r>
            <a:r>
              <a:rPr lang="ko-KR" altLang="en-US" sz="1800" b="1" dirty="0">
                <a:solidFill>
                  <a:srgbClr val="FF5050"/>
                </a:solidFill>
                <a:latin typeface="+mn-ea"/>
                <a:ea typeface="+mn-ea"/>
              </a:rPr>
              <a:t>자동복구</a:t>
            </a:r>
            <a:r>
              <a:rPr lang="en-US" altLang="ko-KR" sz="1800" b="1" dirty="0">
                <a:solidFill>
                  <a:srgbClr val="FF5050"/>
                </a:solidFill>
                <a:latin typeface="+mn-ea"/>
                <a:ea typeface="+mn-ea"/>
              </a:rPr>
              <a:t>, </a:t>
            </a:r>
            <a:r>
              <a:rPr lang="ko-KR" altLang="en-US" sz="1800" b="1" dirty="0">
                <a:solidFill>
                  <a:srgbClr val="FF5050"/>
                </a:solidFill>
                <a:latin typeface="+mn-ea"/>
                <a:ea typeface="+mn-ea"/>
              </a:rPr>
              <a:t>센터관리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를</a:t>
            </a:r>
            <a:r>
              <a:rPr lang="ko-KR" altLang="en-US" sz="1300" dirty="0">
                <a:solidFill>
                  <a:srgbClr val="00B050"/>
                </a:solidFill>
                <a:latin typeface="+mn-ea"/>
                <a:ea typeface="+mn-ea"/>
              </a:rPr>
              <a:t> 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통하여 이에 따른 </a:t>
            </a:r>
            <a:r>
              <a:rPr lang="ko-KR" altLang="en-US" sz="1800" b="1" dirty="0">
                <a:solidFill>
                  <a:srgbClr val="FF5050"/>
                </a:solidFill>
                <a:latin typeface="+mn-ea"/>
                <a:ea typeface="+mn-ea"/>
              </a:rPr>
              <a:t>시간과 인력</a:t>
            </a:r>
            <a:r>
              <a:rPr lang="en-US" altLang="ko-KR" sz="1800" b="1" dirty="0">
                <a:solidFill>
                  <a:srgbClr val="FF5050"/>
                </a:solidFill>
                <a:latin typeface="+mn-ea"/>
                <a:ea typeface="+mn-ea"/>
              </a:rPr>
              <a:t>, </a:t>
            </a:r>
            <a:r>
              <a:rPr lang="ko-KR" altLang="en-US" sz="1800" b="1" dirty="0">
                <a:solidFill>
                  <a:srgbClr val="FF5050"/>
                </a:solidFill>
                <a:latin typeface="+mn-ea"/>
                <a:ea typeface="+mn-ea"/>
              </a:rPr>
              <a:t>비용을 절감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endParaRPr lang="en-US" altLang="ko-KR" sz="2000" b="1" dirty="0">
              <a:solidFill>
                <a:srgbClr val="002060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할 수 있으며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,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 동시 다발 장애 발생시에도 신속한 복구가 가능하며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영상감시장치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(CCTV), VOIP(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비상벨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), </a:t>
            </a:r>
            <a:r>
              <a:rPr lang="ko-KR" altLang="en-US" sz="1300" dirty="0" err="1">
                <a:solidFill>
                  <a:srgbClr val="FF0000"/>
                </a:solidFill>
                <a:latin typeface="+mn-ea"/>
                <a:ea typeface="+mn-ea"/>
              </a:rPr>
              <a:t>함체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300" dirty="0" err="1">
                <a:solidFill>
                  <a:srgbClr val="FF0000"/>
                </a:solidFill>
                <a:latin typeface="+mn-ea"/>
                <a:ea typeface="+mn-ea"/>
              </a:rPr>
              <a:t>도어락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기타 옵션 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(GPS,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센서감지 및 팬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히터제어</a:t>
            </a:r>
            <a:r>
              <a:rPr lang="en-US" altLang="ko-KR" sz="1300" dirty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r>
              <a:rPr lang="ko-KR" altLang="en-US" sz="1300" dirty="0">
                <a:solidFill>
                  <a:srgbClr val="FF0000"/>
                </a:solidFill>
                <a:latin typeface="+mn-ea"/>
                <a:ea typeface="+mn-ea"/>
              </a:rPr>
              <a:t>등 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전원 및 네트워크 장비들을 관제 프로그램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(GNMS)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을 통해 현장에 설치된 모든 장비들을 통합적으로 관리하고 단시간에 시스템 정상화 및 통계 분석 가능한 기능을 </a:t>
            </a:r>
            <a:r>
              <a:rPr lang="ko-KR" altLang="en-US" sz="1300" dirty="0" err="1">
                <a:solidFill>
                  <a:schemeClr val="tx1"/>
                </a:solidFill>
                <a:latin typeface="+mn-ea"/>
                <a:ea typeface="+mn-ea"/>
              </a:rPr>
              <a:t>제공는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 솔루션입니다</a:t>
            </a:r>
            <a:r>
              <a:rPr lang="en-US" altLang="ko-KR" sz="1300" dirty="0">
                <a:solidFill>
                  <a:schemeClr val="tx1"/>
                </a:solidFill>
                <a:latin typeface="+mn-ea"/>
                <a:ea typeface="+mn-ea"/>
              </a:rPr>
              <a:t>..</a:t>
            </a:r>
            <a:r>
              <a:rPr lang="ko-KR" altLang="en-US" sz="13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</a:p>
        </p:txBody>
      </p:sp>
      <p:pic>
        <p:nvPicPr>
          <p:cNvPr id="3078" name="Picture 12" descr="08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6000" contrast="12000"/>
          </a:blip>
          <a:srcRect l="14821" t="21239" r="23114" b="26213"/>
          <a:stretch>
            <a:fillRect/>
          </a:stretch>
        </p:blipFill>
        <p:spPr bwMode="auto">
          <a:xfrm>
            <a:off x="971550" y="3583108"/>
            <a:ext cx="7343775" cy="3230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7" descr="원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7" t="31027" r="31291" b="31071"/>
          <a:stretch>
            <a:fillRect/>
          </a:stretch>
        </p:blipFill>
        <p:spPr bwMode="auto">
          <a:xfrm>
            <a:off x="3948113" y="3436938"/>
            <a:ext cx="1314450" cy="12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object 605"/>
          <p:cNvSpPr txBox="1">
            <a:spLocks noChangeArrowheads="1"/>
          </p:cNvSpPr>
          <p:nvPr/>
        </p:nvSpPr>
        <p:spPr bwMode="auto">
          <a:xfrm>
            <a:off x="4087813" y="3752935"/>
            <a:ext cx="101758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marL="127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ko-KR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네트워크 </a:t>
            </a:r>
            <a:r>
              <a:rPr lang="ko-KR" altLang="en-US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실시간 감시</a:t>
            </a:r>
            <a:r>
              <a:rPr lang="ko-KR" altLang="ko-KR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latin typeface="+mn-ea"/>
              <a:ea typeface="+mn-ea"/>
              <a:cs typeface="Arial Unicode MS" pitchFamily="50" charset="-127"/>
            </a:endParaRPr>
          </a:p>
          <a:p>
            <a:pPr algn="ctr"/>
            <a:r>
              <a:rPr lang="ko-KR" altLang="ko-KR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(</a:t>
            </a:r>
            <a:r>
              <a:rPr lang="ko-KR" altLang="en-US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자동복구</a:t>
            </a:r>
            <a:r>
              <a:rPr lang="ko-KR" altLang="ko-KR" sz="1100" b="1" dirty="0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)</a:t>
            </a:r>
            <a:endParaRPr lang="ko-KR" altLang="ko-KR" sz="1100" b="1" dirty="0">
              <a:latin typeface="+mn-ea"/>
              <a:ea typeface="+mn-ea"/>
              <a:cs typeface="Arial Unicode MS" pitchFamily="50" charset="-127"/>
            </a:endParaRPr>
          </a:p>
        </p:txBody>
      </p:sp>
      <p:pic>
        <p:nvPicPr>
          <p:cNvPr id="139" name="Picture 77" descr="원1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1247" t="31027" r="31291" b="31071"/>
          <a:stretch>
            <a:fillRect/>
          </a:stretch>
        </p:blipFill>
        <p:spPr bwMode="auto">
          <a:xfrm rot="16200000">
            <a:off x="1594154" y="4825101"/>
            <a:ext cx="1206696" cy="1312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object 601"/>
          <p:cNvSpPr txBox="1">
            <a:spLocks noChangeArrowheads="1"/>
          </p:cNvSpPr>
          <p:nvPr/>
        </p:nvSpPr>
        <p:spPr bwMode="auto">
          <a:xfrm>
            <a:off x="1692275" y="5187950"/>
            <a:ext cx="906463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27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ko-KR" sz="1100" b="1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원격제어, 로그관리 및 </a:t>
            </a:r>
            <a:endParaRPr lang="en-US" altLang="ko-KR" sz="1100" b="1">
              <a:solidFill>
                <a:srgbClr val="FFFFFF"/>
              </a:solidFill>
              <a:latin typeface="+mn-ea"/>
              <a:ea typeface="+mn-ea"/>
              <a:cs typeface="Arial Unicode MS" pitchFamily="50" charset="-127"/>
            </a:endParaRPr>
          </a:p>
          <a:p>
            <a:pPr algn="ctr"/>
            <a:r>
              <a:rPr lang="ko-KR" altLang="ko-KR" sz="1100" b="1">
                <a:solidFill>
                  <a:srgbClr val="FFFFFF"/>
                </a:solidFill>
                <a:latin typeface="+mn-ea"/>
                <a:ea typeface="+mn-ea"/>
                <a:cs typeface="Arial Unicode MS" pitchFamily="50" charset="-127"/>
              </a:rPr>
              <a:t>전원 리셋 복구</a:t>
            </a:r>
            <a:endParaRPr lang="ko-KR" altLang="ko-KR" sz="1100" b="1">
              <a:latin typeface="+mn-ea"/>
              <a:ea typeface="+mn-ea"/>
              <a:cs typeface="Arial Unicode MS" pitchFamily="50" charset="-127"/>
            </a:endParaRPr>
          </a:p>
        </p:txBody>
      </p:sp>
      <p:pic>
        <p:nvPicPr>
          <p:cNvPr id="142" name="Picture 77" descr="원1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31247" t="31027" r="31291" b="31071"/>
          <a:stretch>
            <a:fillRect/>
          </a:stretch>
        </p:blipFill>
        <p:spPr bwMode="auto">
          <a:xfrm rot="16200000">
            <a:off x="6543772" y="4859477"/>
            <a:ext cx="1223656" cy="1286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그림 143" descr="넷가드 로고 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018088"/>
            <a:ext cx="13731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3" name="AutoShape 35"/>
          <p:cNvSpPr>
            <a:spLocks noChangeArrowheads="1"/>
          </p:cNvSpPr>
          <p:nvPr/>
        </p:nvSpPr>
        <p:spPr bwMode="gray">
          <a:xfrm>
            <a:off x="3100388" y="6018213"/>
            <a:ext cx="3108325" cy="365125"/>
          </a:xfrm>
          <a:prstGeom prst="roundRect">
            <a:avLst>
              <a:gd name="adj" fmla="val 9315"/>
            </a:avLst>
          </a:prstGeom>
          <a:solidFill>
            <a:schemeClr val="accent1">
              <a:lumMod val="20000"/>
              <a:lumOff val="80000"/>
            </a:schemeClr>
          </a:solidFill>
          <a:ln w="6350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>
              <a:latin typeface="HY그래픽" pitchFamily="18" charset="-127"/>
              <a:ea typeface="HY그래픽" pitchFamily="18" charset="-127"/>
            </a:endParaRPr>
          </a:p>
        </p:txBody>
      </p:sp>
      <p:sp>
        <p:nvSpPr>
          <p:cNvPr id="3085" name="object 601"/>
          <p:cNvSpPr txBox="1">
            <a:spLocks noChangeArrowheads="1"/>
          </p:cNvSpPr>
          <p:nvPr/>
        </p:nvSpPr>
        <p:spPr bwMode="auto">
          <a:xfrm>
            <a:off x="3432175" y="6045200"/>
            <a:ext cx="25939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27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11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네트워크 상태 및 과부하 </a:t>
            </a:r>
            <a:r>
              <a:rPr lang="en-US" altLang="ko-KR" sz="11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(Traffic) </a:t>
            </a:r>
            <a:r>
              <a:rPr lang="ko-KR" altLang="en-US" sz="11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이중 체크 및 </a:t>
            </a:r>
            <a:r>
              <a:rPr lang="en-US" altLang="ko-KR" sz="11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IP Dual </a:t>
            </a:r>
            <a:r>
              <a:rPr lang="ko-KR" altLang="en-US" sz="11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체크 감지</a:t>
            </a:r>
            <a:endParaRPr lang="ko-KR" altLang="ko-KR" sz="11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Unicode MS" pitchFamily="50" charset="-127"/>
            </a:endParaRPr>
          </a:p>
        </p:txBody>
      </p:sp>
      <p:pic>
        <p:nvPicPr>
          <p:cNvPr id="3086" name="Picture 61" descr="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876800"/>
            <a:ext cx="1284288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0" descr="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4846638"/>
            <a:ext cx="12827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195" descr="화살표"/>
          <p:cNvPicPr>
            <a:picLocks noChangeAspect="1" noChangeArrowheads="1"/>
          </p:cNvPicPr>
          <p:nvPr/>
        </p:nvPicPr>
        <p:blipFill>
          <a:blip r:embed="rId8">
            <a:lum bright="2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771775" y="5408613"/>
            <a:ext cx="4762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95" descr="화살표"/>
          <p:cNvPicPr>
            <a:picLocks noChangeAspect="1" noChangeArrowheads="1"/>
          </p:cNvPicPr>
          <p:nvPr/>
        </p:nvPicPr>
        <p:blipFill>
          <a:blip r:embed="rId9">
            <a:lum bright="2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510088" y="4608513"/>
            <a:ext cx="2063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95" descr="화살표"/>
          <p:cNvPicPr>
            <a:picLocks noChangeAspect="1" noChangeArrowheads="1"/>
          </p:cNvPicPr>
          <p:nvPr/>
        </p:nvPicPr>
        <p:blipFill>
          <a:blip r:embed="rId9">
            <a:lum bright="2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506913" y="5516563"/>
            <a:ext cx="2063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95" descr="화살표"/>
          <p:cNvPicPr>
            <a:picLocks noChangeAspect="1" noChangeArrowheads="1"/>
          </p:cNvPicPr>
          <p:nvPr/>
        </p:nvPicPr>
        <p:blipFill>
          <a:blip r:embed="rId10">
            <a:lum bright="2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75363" y="5373688"/>
            <a:ext cx="4762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2" name="object 606"/>
          <p:cNvSpPr>
            <a:spLocks noChangeArrowheads="1"/>
          </p:cNvSpPr>
          <p:nvPr/>
        </p:nvSpPr>
        <p:spPr bwMode="auto">
          <a:xfrm>
            <a:off x="3486150" y="5248275"/>
            <a:ext cx="2257425" cy="454025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endParaRPr lang="ko-KR" altLang="ko-KR">
              <a:latin typeface="HY그래픽" pitchFamily="18" charset="-127"/>
              <a:ea typeface="HY그래픽" pitchFamily="18" charset="-127"/>
            </a:endParaRPr>
          </a:p>
        </p:txBody>
      </p:sp>
      <p:pic>
        <p:nvPicPr>
          <p:cNvPr id="4" name="Picture 59" descr="0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130" y="3436938"/>
            <a:ext cx="1281112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4" name="TextBox 1"/>
          <p:cNvSpPr txBox="1">
            <a:spLocks noChangeArrowheads="1"/>
          </p:cNvSpPr>
          <p:nvPr/>
        </p:nvSpPr>
        <p:spPr bwMode="auto">
          <a:xfrm>
            <a:off x="6623050" y="5097463"/>
            <a:ext cx="107791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1100" b="1">
                <a:solidFill>
                  <a:schemeClr val="bg1"/>
                </a:solidFill>
                <a:latin typeface="+mn-ea"/>
                <a:ea typeface="+mn-ea"/>
              </a:rPr>
              <a:t>사용자</a:t>
            </a:r>
            <a:endParaRPr lang="en-US" altLang="ko-KR" sz="1100" b="1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100" b="1">
                <a:solidFill>
                  <a:schemeClr val="bg1"/>
                </a:solidFill>
                <a:latin typeface="+mn-ea"/>
                <a:ea typeface="+mn-ea"/>
              </a:rPr>
              <a:t>편의에 맞는</a:t>
            </a:r>
            <a:endParaRPr lang="en-US" altLang="ko-KR" sz="1100" b="1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100" b="1">
                <a:solidFill>
                  <a:schemeClr val="bg1"/>
                </a:solidFill>
                <a:latin typeface="+mn-ea"/>
                <a:ea typeface="+mn-ea"/>
              </a:rPr>
              <a:t>커스텀 마이징</a:t>
            </a:r>
          </a:p>
        </p:txBody>
      </p:sp>
      <p:sp>
        <p:nvSpPr>
          <p:cNvPr id="30" name="object 43">
            <a:extLst>
              <a:ext uri="{FF2B5EF4-FFF2-40B4-BE49-F238E27FC236}">
                <a16:creationId xmlns:a16="http://schemas.microsoft.com/office/drawing/2014/main" id="{98A6D570-BCDC-48A2-9756-44E3FEE717B6}"/>
              </a:ext>
            </a:extLst>
          </p:cNvPr>
          <p:cNvSpPr/>
          <p:nvPr/>
        </p:nvSpPr>
        <p:spPr>
          <a:xfrm>
            <a:off x="8244978" y="477426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15240">
            <a:solidFill>
              <a:srgbClr val="F18D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그룹 88"/>
          <p:cNvGrpSpPr>
            <a:grpSpLocks/>
          </p:cNvGrpSpPr>
          <p:nvPr/>
        </p:nvGrpSpPr>
        <p:grpSpPr bwMode="auto">
          <a:xfrm>
            <a:off x="0" y="-26988"/>
            <a:ext cx="9144000" cy="882651"/>
            <a:chOff x="0" y="-6520"/>
            <a:chExt cx="9004300" cy="702246"/>
          </a:xfrm>
        </p:grpSpPr>
        <p:sp>
          <p:nvSpPr>
            <p:cNvPr id="90" name="직사각형 89"/>
            <p:cNvSpPr/>
            <p:nvPr/>
          </p:nvSpPr>
          <p:spPr>
            <a:xfrm>
              <a:off x="0" y="353444"/>
              <a:ext cx="9004300" cy="34228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0" y="-6520"/>
              <a:ext cx="9004300" cy="64793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5123" name="직사각형 2"/>
          <p:cNvSpPr>
            <a:spLocks noChangeArrowheads="1"/>
          </p:cNvSpPr>
          <p:nvPr/>
        </p:nvSpPr>
        <p:spPr bwMode="auto">
          <a:xfrm>
            <a:off x="107950" y="115888"/>
            <a:ext cx="749115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공공와이파이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관제시스템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(WNMS) 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시스템 구성</a:t>
            </a:r>
          </a:p>
        </p:txBody>
      </p:sp>
      <p:sp>
        <p:nvSpPr>
          <p:cNvPr id="3" name="Text Box 181"/>
          <p:cNvSpPr txBox="1">
            <a:spLocks noChangeArrowheads="1"/>
          </p:cNvSpPr>
          <p:nvPr/>
        </p:nvSpPr>
        <p:spPr bwMode="auto">
          <a:xfrm>
            <a:off x="323404" y="1166813"/>
            <a:ext cx="8641084" cy="399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835" tIns="30418" rIns="60835" bIns="30418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spcBef>
                <a:spcPct val="30000"/>
              </a:spcBef>
              <a:buClr>
                <a:srgbClr val="6FC1DB"/>
              </a:buClr>
              <a:buSzPct val="110000"/>
              <a:defRPr/>
            </a:pP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공공와이파이의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자체 관제시스템을 구축하여 장애대응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세부현황 파악 및 무선망 운용 장비의 관제기능을 제공하며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연계된 개별 서버의 종합적인 운영 상황 파악을 위한 관제시스템으로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개소별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장애 현황 및 접속 정보 파악을 통한 안정적인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운영을위한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솔루션 입니다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  <a:endParaRPr lang="ko-KR" altLang="en-US" sz="11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" name="Text Box 181"/>
          <p:cNvSpPr txBox="1">
            <a:spLocks noChangeArrowheads="1"/>
          </p:cNvSpPr>
          <p:nvPr/>
        </p:nvSpPr>
        <p:spPr bwMode="auto">
          <a:xfrm>
            <a:off x="215900" y="5741988"/>
            <a:ext cx="8858250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835" tIns="30418" rIns="60835" bIns="30418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spcBef>
                <a:spcPct val="30000"/>
              </a:spcBef>
              <a:buClr>
                <a:srgbClr val="6FC1DB"/>
              </a:buClr>
              <a:buSzPct val="110000"/>
              <a:defRPr/>
            </a:pP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장비가 가진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IP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주소로 장비에게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Ping(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신호를 보내고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장비로 부터 응답되는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Ping(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신호를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확인하여 네트워크 연결 상태를 판단하며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알고리즘에 의한 판단 결과 네트워크의 연결이 불안정하거나 끊긴 경우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통신장치의 전원을 재부팅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(RESET)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하여 연결을 자동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수동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으로 복구합니다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</a:p>
        </p:txBody>
      </p:sp>
      <p:sp>
        <p:nvSpPr>
          <p:cNvPr id="131" name="모서리가 둥근 직사각형 130"/>
          <p:cNvSpPr/>
          <p:nvPr/>
        </p:nvSpPr>
        <p:spPr>
          <a:xfrm>
            <a:off x="202449" y="1924076"/>
            <a:ext cx="8713788" cy="36718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5127" name="그룹 62"/>
          <p:cNvGrpSpPr>
            <a:grpSpLocks/>
          </p:cNvGrpSpPr>
          <p:nvPr/>
        </p:nvGrpSpPr>
        <p:grpSpPr bwMode="auto">
          <a:xfrm>
            <a:off x="839616" y="2501930"/>
            <a:ext cx="5100128" cy="2732918"/>
            <a:chOff x="1729842" y="1481181"/>
            <a:chExt cx="5433906" cy="3039126"/>
          </a:xfrm>
        </p:grpSpPr>
        <p:sp>
          <p:nvSpPr>
            <p:cNvPr id="5134" name="object 26"/>
            <p:cNvSpPr>
              <a:spLocks noChangeArrowheads="1"/>
            </p:cNvSpPr>
            <p:nvPr/>
          </p:nvSpPr>
          <p:spPr bwMode="auto">
            <a:xfrm>
              <a:off x="3897702" y="2937809"/>
              <a:ext cx="1285884" cy="71438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endParaRPr lang="en-US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eaLnBrk="1" latinLnBrk="1" hangingPunct="1"/>
              <a:endParaRPr lang="en-US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algn="ctr" eaLnBrk="1" latinLnBrk="1" hangingPunct="1"/>
              <a:r>
                <a:rPr lang="en-US" altLang="ko-KR" sz="8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r>
                <a:rPr lang="en-US" altLang="ko-KR" sz="800" b="1" dirty="0" err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NetGuard</a:t>
              </a:r>
              <a:r>
                <a:rPr lang="en-US" altLang="ko-KR" sz="8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_4CH</a:t>
              </a:r>
              <a:endParaRPr lang="ko-KR" altLang="en-US" sz="800" b="1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  <a:p>
              <a:pPr eaLnBrk="1" latinLnBrk="1" hangingPunct="1"/>
              <a:endParaRPr lang="ko-KR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sp>
          <p:nvSpPr>
            <p:cNvPr id="5195" name="TextBox 57"/>
            <p:cNvSpPr txBox="1">
              <a:spLocks noChangeArrowheads="1"/>
            </p:cNvSpPr>
            <p:nvPr/>
          </p:nvSpPr>
          <p:spPr bwMode="auto">
            <a:xfrm>
              <a:off x="6526130" y="3017761"/>
              <a:ext cx="637618" cy="410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무선</a:t>
              </a:r>
              <a:r>
                <a:rPr lang="en-US" altLang="ko-KR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AP</a:t>
              </a:r>
            </a:p>
            <a:p>
              <a:pPr eaLnBrk="1" latinLnBrk="1" hangingPunct="1"/>
              <a:r>
                <a:rPr lang="en-US" altLang="ko-KR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(WIFI)</a:t>
              </a:r>
            </a:p>
          </p:txBody>
        </p:sp>
        <p:grpSp>
          <p:nvGrpSpPr>
            <p:cNvPr id="5136" name="그룹 46"/>
            <p:cNvGrpSpPr>
              <a:grpSpLocks/>
            </p:cNvGrpSpPr>
            <p:nvPr/>
          </p:nvGrpSpPr>
          <p:grpSpPr bwMode="auto">
            <a:xfrm>
              <a:off x="1778990" y="2908701"/>
              <a:ext cx="437017" cy="660164"/>
              <a:chOff x="1748036" y="2366508"/>
              <a:chExt cx="437017" cy="660164"/>
            </a:xfrm>
          </p:grpSpPr>
          <p:pic>
            <p:nvPicPr>
              <p:cNvPr id="5189" name="그림 118" descr="누전차단기.jp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85918" y="2366508"/>
                <a:ext cx="285752" cy="4779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90" name="TextBox 64"/>
              <p:cNvSpPr txBox="1">
                <a:spLocks noChangeArrowheads="1"/>
              </p:cNvSpPr>
              <p:nvPr/>
            </p:nvSpPr>
            <p:spPr bwMode="auto">
              <a:xfrm>
                <a:off x="1748036" y="2769970"/>
                <a:ext cx="437017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 dirty="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ELB</a:t>
                </a:r>
                <a:endPara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cxnSp>
          <p:nvCxnSpPr>
            <p:cNvPr id="67" name="직선 연결선 66"/>
            <p:cNvCxnSpPr>
              <a:endCxn id="5134" idx="0"/>
            </p:cNvCxnSpPr>
            <p:nvPr/>
          </p:nvCxnSpPr>
          <p:spPr>
            <a:xfrm rot="16200000" flipH="1">
              <a:off x="4067930" y="2464131"/>
              <a:ext cx="940943" cy="5074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38" name="그룹 48"/>
            <p:cNvGrpSpPr>
              <a:grpSpLocks/>
            </p:cNvGrpSpPr>
            <p:nvPr/>
          </p:nvGrpSpPr>
          <p:grpSpPr bwMode="auto">
            <a:xfrm>
              <a:off x="2605125" y="1684980"/>
              <a:ext cx="1259648" cy="528831"/>
              <a:chOff x="2366899" y="1360473"/>
              <a:chExt cx="1259648" cy="528831"/>
            </a:xfrm>
          </p:grpSpPr>
          <p:pic>
            <p:nvPicPr>
              <p:cNvPr id="5187" name="그림 116" descr="광모뎀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6396" y="1360473"/>
                <a:ext cx="500066" cy="370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88" name="TextBox 68"/>
              <p:cNvSpPr txBox="1">
                <a:spLocks noChangeArrowheads="1"/>
              </p:cNvSpPr>
              <p:nvPr/>
            </p:nvSpPr>
            <p:spPr bwMode="auto">
              <a:xfrm>
                <a:off x="2366899" y="1632608"/>
                <a:ext cx="1259648" cy="2566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 dirty="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Network Modem</a:t>
                </a:r>
                <a:endPara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grpSp>
          <p:nvGrpSpPr>
            <p:cNvPr id="5139" name="그룹 49"/>
            <p:cNvGrpSpPr>
              <a:grpSpLocks/>
            </p:cNvGrpSpPr>
            <p:nvPr/>
          </p:nvGrpSpPr>
          <p:grpSpPr bwMode="auto">
            <a:xfrm>
              <a:off x="1729842" y="1723709"/>
              <a:ext cx="626164" cy="483991"/>
              <a:chOff x="1739384" y="1424410"/>
              <a:chExt cx="626164" cy="483991"/>
            </a:xfrm>
          </p:grpSpPr>
          <p:pic>
            <p:nvPicPr>
              <p:cNvPr id="5185" name="그림 114" descr="fdf.pn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39384" y="1424410"/>
                <a:ext cx="416280" cy="285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86" name="TextBox 71"/>
              <p:cNvSpPr txBox="1">
                <a:spLocks noChangeArrowheads="1"/>
              </p:cNvSpPr>
              <p:nvPr/>
            </p:nvSpPr>
            <p:spPr bwMode="auto">
              <a:xfrm>
                <a:off x="1789981" y="1651699"/>
                <a:ext cx="575567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FDF</a:t>
                </a:r>
                <a:endParaRPr lang="ko-KR" altLang="en-US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cxnSp>
          <p:nvCxnSpPr>
            <p:cNvPr id="70" name="직선 연결선 69"/>
            <p:cNvCxnSpPr/>
            <p:nvPr/>
          </p:nvCxnSpPr>
          <p:spPr>
            <a:xfrm>
              <a:off x="3365420" y="1870681"/>
              <a:ext cx="798338" cy="3531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/>
            <p:nvPr/>
          </p:nvCxnSpPr>
          <p:spPr>
            <a:xfrm>
              <a:off x="2145925" y="1867150"/>
              <a:ext cx="718843" cy="3531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42" name="TextBox 74"/>
            <p:cNvSpPr txBox="1">
              <a:spLocks noChangeArrowheads="1"/>
            </p:cNvSpPr>
            <p:nvPr/>
          </p:nvSpPr>
          <p:spPr bwMode="auto">
            <a:xfrm>
              <a:off x="2249635" y="1697206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Optical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43" name="Text Box 181"/>
            <p:cNvSpPr txBox="1">
              <a:spLocks noChangeArrowheads="1"/>
            </p:cNvSpPr>
            <p:nvPr/>
          </p:nvSpPr>
          <p:spPr bwMode="auto">
            <a:xfrm>
              <a:off x="4156831" y="1481181"/>
              <a:ext cx="720081" cy="359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0835" tIns="30418" rIns="60835" bIns="30418">
              <a:spAutoFit/>
            </a:bodyPr>
            <a:lstStyle>
              <a:lvl1pPr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70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HUB</a:t>
              </a:r>
              <a:endParaRPr lang="ko-KR" altLang="en-US" sz="17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5144" name="그림 73" descr="L2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4451" y="1764576"/>
              <a:ext cx="741363" cy="220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5" name="TextBox 77"/>
            <p:cNvSpPr txBox="1">
              <a:spLocks noChangeArrowheads="1"/>
            </p:cNvSpPr>
            <p:nvPr/>
          </p:nvSpPr>
          <p:spPr bwMode="auto">
            <a:xfrm>
              <a:off x="3602050" y="1713324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pic>
          <p:nvPicPr>
            <p:cNvPr id="5146" name="그림 75" descr="fan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4261" y="3983684"/>
              <a:ext cx="437537" cy="360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7" name="TextBox 79"/>
            <p:cNvSpPr txBox="1">
              <a:spLocks noChangeArrowheads="1"/>
            </p:cNvSpPr>
            <p:nvPr/>
          </p:nvSpPr>
          <p:spPr bwMode="auto">
            <a:xfrm>
              <a:off x="4117583" y="4263605"/>
              <a:ext cx="1080120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Fan or Heater</a:t>
              </a:r>
              <a:endParaRPr lang="ko-KR" altLang="en-US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83" name="직선 연결선 82"/>
            <p:cNvCxnSpPr>
              <a:cxnSpLocks/>
            </p:cNvCxnSpPr>
            <p:nvPr/>
          </p:nvCxnSpPr>
          <p:spPr>
            <a:xfrm>
              <a:off x="4906279" y="1874211"/>
              <a:ext cx="1402772" cy="642352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>
              <a:cxnSpLocks/>
            </p:cNvCxnSpPr>
            <p:nvPr/>
          </p:nvCxnSpPr>
          <p:spPr>
            <a:xfrm flipV="1">
              <a:off x="5077969" y="2880233"/>
              <a:ext cx="1230075" cy="316973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>
              <a:cxnSpLocks/>
            </p:cNvCxnSpPr>
            <p:nvPr/>
          </p:nvCxnSpPr>
          <p:spPr>
            <a:xfrm>
              <a:off x="4543029" y="3353251"/>
              <a:ext cx="11105" cy="649566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>
              <a:cxnSpLocks/>
              <a:stCxn id="5187" idx="3"/>
              <a:endCxn id="5134" idx="0"/>
            </p:cNvCxnSpPr>
            <p:nvPr/>
          </p:nvCxnSpPr>
          <p:spPr>
            <a:xfrm>
              <a:off x="3364687" y="1870450"/>
              <a:ext cx="1175957" cy="1067359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59" name="TextBox 91"/>
            <p:cNvSpPr txBox="1">
              <a:spLocks noChangeArrowheads="1"/>
            </p:cNvSpPr>
            <p:nvPr/>
          </p:nvSpPr>
          <p:spPr bwMode="auto">
            <a:xfrm>
              <a:off x="4246648" y="2263016"/>
              <a:ext cx="533772" cy="222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1CH </a:t>
              </a:r>
              <a:endParaRPr lang="ko-KR" altLang="en-US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0" name="TextBox 92"/>
            <p:cNvSpPr txBox="1">
              <a:spLocks noChangeArrowheads="1"/>
            </p:cNvSpPr>
            <p:nvPr/>
          </p:nvSpPr>
          <p:spPr bwMode="auto">
            <a:xfrm>
              <a:off x="3755407" y="2401751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2CH</a:t>
              </a:r>
              <a:r>
                <a:rPr lang="en-US" altLang="ko-KR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76" name="TextBox 110"/>
            <p:cNvSpPr txBox="1">
              <a:spLocks noChangeArrowheads="1"/>
            </p:cNvSpPr>
            <p:nvPr/>
          </p:nvSpPr>
          <p:spPr bwMode="auto">
            <a:xfrm>
              <a:off x="3202694" y="2874256"/>
              <a:ext cx="704953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power</a:t>
              </a:r>
              <a:endParaRPr lang="ko-KR" altLang="en-US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112" name="직선 연결선 111"/>
            <p:cNvCxnSpPr/>
            <p:nvPr/>
          </p:nvCxnSpPr>
          <p:spPr>
            <a:xfrm rot="16200000" flipH="1">
              <a:off x="4189710" y="2462191"/>
              <a:ext cx="940942" cy="5074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3" name="TextBox 117"/>
            <p:cNvSpPr txBox="1">
              <a:spLocks noChangeArrowheads="1"/>
            </p:cNvSpPr>
            <p:nvPr/>
          </p:nvSpPr>
          <p:spPr bwMode="auto">
            <a:xfrm>
              <a:off x="4610162" y="2635042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95" name="직선 연결선 94"/>
            <p:cNvCxnSpPr>
              <a:cxnSpLocks/>
            </p:cNvCxnSpPr>
            <p:nvPr/>
          </p:nvCxnSpPr>
          <p:spPr>
            <a:xfrm>
              <a:off x="2119037" y="3147684"/>
              <a:ext cx="435470" cy="0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8" name="그룹 131"/>
          <p:cNvGrpSpPr>
            <a:grpSpLocks/>
          </p:cNvGrpSpPr>
          <p:nvPr/>
        </p:nvGrpSpPr>
        <p:grpSpPr bwMode="auto">
          <a:xfrm>
            <a:off x="6516688" y="3305175"/>
            <a:ext cx="2735262" cy="477838"/>
            <a:chOff x="571472" y="5429264"/>
            <a:chExt cx="1840610" cy="440227"/>
          </a:xfrm>
        </p:grpSpPr>
        <p:sp>
          <p:nvSpPr>
            <p:cNvPr id="5130" name="TextBox 44"/>
            <p:cNvSpPr txBox="1">
              <a:spLocks noChangeArrowheads="1"/>
            </p:cNvSpPr>
            <p:nvPr/>
          </p:nvSpPr>
          <p:spPr bwMode="auto">
            <a:xfrm>
              <a:off x="1126198" y="5429264"/>
              <a:ext cx="714380" cy="212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HY그래픽" pitchFamily="18" charset="-127"/>
                  <a:ea typeface="HY그래픽" pitchFamily="18" charset="-127"/>
                  <a:cs typeface="(한)동판체C"/>
                </a:rPr>
                <a:t>Power</a:t>
              </a:r>
              <a:endParaRPr lang="ko-KR" altLang="en-US" sz="900">
                <a:solidFill>
                  <a:schemeClr val="tx1"/>
                </a:solidFill>
                <a:latin typeface="HY그래픽" pitchFamily="18" charset="-127"/>
                <a:ea typeface="HY그래픽" pitchFamily="18" charset="-127"/>
                <a:cs typeface="(한)동판체C"/>
              </a:endParaRPr>
            </a:p>
          </p:txBody>
        </p:sp>
        <p:cxnSp>
          <p:nvCxnSpPr>
            <p:cNvPr id="134" name="직선 연결선 133"/>
            <p:cNvCxnSpPr/>
            <p:nvPr/>
          </p:nvCxnSpPr>
          <p:spPr>
            <a:xfrm>
              <a:off x="571472" y="5762725"/>
              <a:ext cx="571518" cy="1463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32" name="TextBox 46"/>
            <p:cNvSpPr txBox="1">
              <a:spLocks noChangeArrowheads="1"/>
            </p:cNvSpPr>
            <p:nvPr/>
          </p:nvSpPr>
          <p:spPr bwMode="auto">
            <a:xfrm>
              <a:off x="1126198" y="5657165"/>
              <a:ext cx="1285884" cy="212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HY그래픽" pitchFamily="18" charset="-127"/>
                  <a:ea typeface="HY그래픽" pitchFamily="18" charset="-127"/>
                  <a:cs typeface="(한)동판체C"/>
                </a:rPr>
                <a:t>A line of Communication</a:t>
              </a:r>
              <a:endParaRPr lang="ko-KR" altLang="en-US" sz="900">
                <a:solidFill>
                  <a:schemeClr val="tx1"/>
                </a:solidFill>
                <a:latin typeface="HY그래픽" pitchFamily="18" charset="-127"/>
                <a:ea typeface="HY그래픽" pitchFamily="18" charset="-127"/>
                <a:cs typeface="(한)동판체C"/>
              </a:endParaRPr>
            </a:p>
          </p:txBody>
        </p:sp>
        <p:cxnSp>
          <p:nvCxnSpPr>
            <p:cNvPr id="136" name="직선 연결선 135"/>
            <p:cNvCxnSpPr/>
            <p:nvPr/>
          </p:nvCxnSpPr>
          <p:spPr>
            <a:xfrm>
              <a:off x="571472" y="5541881"/>
              <a:ext cx="571518" cy="2925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9" name="AutoShape 36"/>
          <p:cNvSpPr>
            <a:spLocks noChangeArrowheads="1"/>
          </p:cNvSpPr>
          <p:nvPr/>
        </p:nvSpPr>
        <p:spPr bwMode="auto">
          <a:xfrm>
            <a:off x="6232525" y="3152775"/>
            <a:ext cx="263525" cy="190500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 fontAlgn="ctr"/>
            <a:endParaRPr lang="ko-KR" altLang="en-US" sz="1000">
              <a:solidFill>
                <a:schemeClr val="tx1"/>
              </a:solidFill>
              <a:latin typeface="HY그래픽" pitchFamily="18" charset="-127"/>
              <a:ea typeface="HY그래픽" pitchFamily="18" charset="-127"/>
              <a:cs typeface="Yoon 윤고딕 550_TT"/>
            </a:endParaRPr>
          </a:p>
        </p:txBody>
      </p:sp>
      <p:sp>
        <p:nvSpPr>
          <p:cNvPr id="92" name="TextBox 117">
            <a:extLst>
              <a:ext uri="{FF2B5EF4-FFF2-40B4-BE49-F238E27FC236}">
                <a16:creationId xmlns:a16="http://schemas.microsoft.com/office/drawing/2014/main" id="{83948DE7-D730-4EFA-B144-2F4173E89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2171" y="3155689"/>
            <a:ext cx="540213" cy="18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en-US" altLang="ko-KR" sz="6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UTP</a:t>
            </a:r>
            <a:endParaRPr lang="ko-KR" altLang="en-US" sz="600" dirty="0">
              <a:solidFill>
                <a:schemeClr val="tx1"/>
              </a:solidFill>
              <a:latin typeface="맑은 고딕" pitchFamily="50" charset="-127"/>
              <a:ea typeface="(한)동판체C"/>
              <a:cs typeface="(한)동판체C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4F40DF13-4AF1-4CEB-A4CF-3CB29866A14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47" y="3753036"/>
            <a:ext cx="567281" cy="56158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34FC4D52-30E7-475B-8992-5C6D10BBD5C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959" y="3170404"/>
            <a:ext cx="1076283" cy="737518"/>
          </a:xfrm>
          <a:prstGeom prst="rect">
            <a:avLst/>
          </a:prstGeom>
        </p:spPr>
      </p:pic>
      <p:cxnSp>
        <p:nvCxnSpPr>
          <p:cNvPr id="102" name="직선 연결선 101">
            <a:extLst>
              <a:ext uri="{FF2B5EF4-FFF2-40B4-BE49-F238E27FC236}">
                <a16:creationId xmlns:a16="http://schemas.microsoft.com/office/drawing/2014/main" id="{CF9E5CEE-3762-4748-8309-29C7C4A85A57}"/>
              </a:ext>
            </a:extLst>
          </p:cNvPr>
          <p:cNvCxnSpPr>
            <a:cxnSpLocks/>
          </p:cNvCxnSpPr>
          <p:nvPr/>
        </p:nvCxnSpPr>
        <p:spPr bwMode="auto">
          <a:xfrm>
            <a:off x="2137033" y="4000524"/>
            <a:ext cx="737282" cy="0"/>
          </a:xfrm>
          <a:prstGeom prst="line">
            <a:avLst/>
          </a:prstGeom>
          <a:ln w="63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64">
            <a:extLst>
              <a:ext uri="{FF2B5EF4-FFF2-40B4-BE49-F238E27FC236}">
                <a16:creationId xmlns:a16="http://schemas.microsoft.com/office/drawing/2014/main" id="{73EADA95-0167-48B1-A13B-1B3F7D299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5202" y="4240620"/>
            <a:ext cx="55685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콘센트</a:t>
            </a:r>
            <a:endParaRPr lang="ko-KR" altLang="en-US" sz="900" dirty="0">
              <a:solidFill>
                <a:schemeClr val="tx1"/>
              </a:solidFill>
              <a:latin typeface="맑은 고딕" pitchFamily="50" charset="-127"/>
              <a:ea typeface="(한)동판체C"/>
              <a:cs typeface="(한)동판체C"/>
            </a:endParaRPr>
          </a:p>
        </p:txBody>
      </p:sp>
      <p:sp>
        <p:nvSpPr>
          <p:cNvPr id="110" name="TextBox 92">
            <a:extLst>
              <a:ext uri="{FF2B5EF4-FFF2-40B4-BE49-F238E27FC236}">
                <a16:creationId xmlns:a16="http://schemas.microsoft.com/office/drawing/2014/main" id="{83100B96-CE9B-45A9-BD28-73CBE224AA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3385" y="3768272"/>
            <a:ext cx="410173" cy="23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en-US" altLang="ko-KR" sz="700" b="1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3CH</a:t>
            </a:r>
            <a:r>
              <a:rPr lang="en-US" altLang="ko-KR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 </a:t>
            </a:r>
            <a:endParaRPr lang="ko-KR" altLang="en-US" sz="900" dirty="0">
              <a:solidFill>
                <a:schemeClr val="tx1"/>
              </a:solidFill>
              <a:latin typeface="맑은 고딕" pitchFamily="50" charset="-127"/>
              <a:ea typeface="(한)동판체C"/>
              <a:cs typeface="(한)동판체C"/>
            </a:endParaRPr>
          </a:p>
        </p:txBody>
      </p:sp>
      <p:sp>
        <p:nvSpPr>
          <p:cNvPr id="111" name="TextBox 92">
            <a:extLst>
              <a:ext uri="{FF2B5EF4-FFF2-40B4-BE49-F238E27FC236}">
                <a16:creationId xmlns:a16="http://schemas.microsoft.com/office/drawing/2014/main" id="{6CF2CA9B-FB5C-4754-B2D3-DBA64A609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0934" y="4563862"/>
            <a:ext cx="410173" cy="23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en-US" altLang="ko-KR" sz="700" b="1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4CH</a:t>
            </a:r>
            <a:r>
              <a:rPr lang="en-US" altLang="ko-KR" sz="900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 </a:t>
            </a:r>
            <a:endParaRPr lang="ko-KR" altLang="en-US" sz="900" dirty="0">
              <a:solidFill>
                <a:schemeClr val="tx1"/>
              </a:solidFill>
              <a:latin typeface="맑은 고딕" pitchFamily="50" charset="-127"/>
              <a:ea typeface="(한)동판체C"/>
              <a:cs typeface="(한)동판체C"/>
            </a:endParaRPr>
          </a:p>
        </p:txBody>
      </p:sp>
    </p:spTree>
    <p:extLst>
      <p:ext uri="{BB962C8B-B14F-4D97-AF65-F5344CB8AC3E}">
        <p14:creationId xmlns:p14="http://schemas.microsoft.com/office/powerpoint/2010/main" val="214002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2"/>
          <p:cNvSpPr txBox="1">
            <a:spLocks noChangeArrowheads="1"/>
          </p:cNvSpPr>
          <p:nvPr/>
        </p:nvSpPr>
        <p:spPr bwMode="auto">
          <a:xfrm>
            <a:off x="203294" y="973521"/>
            <a:ext cx="8737412" cy="36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통합관리 솔루션 구성</a:t>
            </a:r>
            <a:endParaRPr lang="en-US" altLang="ko-KR" sz="2000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통합관리 소프트웨어</a:t>
            </a: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(GNMS)</a:t>
            </a: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로 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실시간 장애 모니터링 </a:t>
            </a: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감시기능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장애 발생시 </a:t>
            </a:r>
            <a:r>
              <a:rPr lang="ko-KR" altLang="en-US" sz="14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장비별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자동 또는 수동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원격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전원 재부팅 </a:t>
            </a: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기능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전원 장애 및 통신장애 구분 기능</a:t>
            </a: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색상별</a:t>
            </a: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구분</a:t>
            </a: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buFontTx/>
              <a:buChar char="-"/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</a:t>
            </a: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                                             </a:t>
            </a:r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통합관리 소프트웨어</a:t>
            </a:r>
            <a:endParaRPr lang="en-US" altLang="ko-KR" sz="11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1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          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*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장애제어기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4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      </a:t>
            </a:r>
            <a:r>
              <a:rPr lang="ko-KR" altLang="en-US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장비 전원공급 </a:t>
            </a:r>
            <a:r>
              <a:rPr lang="en-US" altLang="ko-KR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통신상태 감시</a:t>
            </a:r>
            <a:endParaRPr lang="en-US" altLang="ko-KR" sz="11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074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5" name="직사각형 24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075" name="직사각형 2"/>
          <p:cNvSpPr>
            <a:spLocks noChangeArrowheads="1"/>
          </p:cNvSpPr>
          <p:nvPr/>
        </p:nvSpPr>
        <p:spPr bwMode="auto">
          <a:xfrm>
            <a:off x="107950" y="141123"/>
            <a:ext cx="783740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공공와이파이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관제시스템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(WNMS) 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구성</a:t>
            </a:r>
          </a:p>
        </p:txBody>
      </p:sp>
      <p:cxnSp>
        <p:nvCxnSpPr>
          <p:cNvPr id="35" name="직선 연결선 34"/>
          <p:cNvCxnSpPr>
            <a:cxnSpLocks/>
          </p:cNvCxnSpPr>
          <p:nvPr/>
        </p:nvCxnSpPr>
        <p:spPr>
          <a:xfrm flipH="1" flipV="1">
            <a:off x="717236" y="3322947"/>
            <a:ext cx="6604304" cy="12891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그룹 62"/>
          <p:cNvGrpSpPr/>
          <p:nvPr/>
        </p:nvGrpSpPr>
        <p:grpSpPr>
          <a:xfrm>
            <a:off x="6560200" y="2925041"/>
            <a:ext cx="1000132" cy="1007917"/>
            <a:chOff x="633275" y="3274223"/>
            <a:chExt cx="1000132" cy="1007917"/>
          </a:xfrm>
          <a:solidFill>
            <a:schemeClr val="accent6">
              <a:lumMod val="75000"/>
            </a:schemeClr>
          </a:solidFill>
        </p:grpSpPr>
        <p:sp>
          <p:nvSpPr>
            <p:cNvPr id="60" name="object 62"/>
            <p:cNvSpPr/>
            <p:nvPr/>
          </p:nvSpPr>
          <p:spPr>
            <a:xfrm>
              <a:off x="749807" y="3274223"/>
              <a:ext cx="774065" cy="782955"/>
            </a:xfrm>
            <a:custGeom>
              <a:avLst/>
              <a:gdLst/>
              <a:ahLst/>
              <a:cxnLst/>
              <a:rect l="l" t="t" r="r" b="b"/>
              <a:pathLst>
                <a:path w="774065" h="782954">
                  <a:moveTo>
                    <a:pt x="774001" y="0"/>
                  </a:moveTo>
                  <a:lnTo>
                    <a:pt x="0" y="0"/>
                  </a:lnTo>
                  <a:lnTo>
                    <a:pt x="0" y="782815"/>
                  </a:lnTo>
                  <a:lnTo>
                    <a:pt x="596544" y="782815"/>
                  </a:lnTo>
                  <a:lnTo>
                    <a:pt x="774001" y="614692"/>
                  </a:lnTo>
                  <a:lnTo>
                    <a:pt x="77400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33275" y="3452862"/>
              <a:ext cx="100013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>
                  <a:solidFill>
                    <a:schemeClr val="bg1"/>
                  </a:solidFill>
                  <a:latin typeface="+mn-ea"/>
                </a:rPr>
                <a:t>넷가드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ko-KR" altLang="en-US" sz="900" b="1" dirty="0">
                  <a:solidFill>
                    <a:schemeClr val="bg1"/>
                  </a:solidFill>
                  <a:latin typeface="+mn-ea"/>
                </a:rPr>
                <a:t>관리서버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en-US" altLang="ko-KR" sz="900" b="1" dirty="0">
                  <a:solidFill>
                    <a:schemeClr val="bg1"/>
                  </a:solidFill>
                  <a:latin typeface="+mn-ea"/>
                </a:rPr>
                <a:t>(GNMS</a:t>
              </a:r>
              <a:r>
                <a:rPr lang="en-US" altLang="ko-KR" sz="900" dirty="0">
                  <a:solidFill>
                    <a:schemeClr val="bg1"/>
                  </a:solidFill>
                  <a:latin typeface="+mn-ea"/>
                </a:rPr>
                <a:t>)</a:t>
              </a:r>
              <a:r>
                <a:rPr lang="ko-KR" altLang="en-US" sz="900" dirty="0">
                  <a:solidFill>
                    <a:schemeClr val="bg1"/>
                  </a:solidFill>
                  <a:latin typeface="+mn-ea"/>
                </a:rPr>
                <a:t> </a:t>
              </a:r>
              <a:endParaRPr lang="en-US" altLang="ko-KR" sz="9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2" name="object 43"/>
            <p:cNvSpPr/>
            <p:nvPr/>
          </p:nvSpPr>
          <p:spPr>
            <a:xfrm>
              <a:off x="1509696" y="428214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15240">
              <a:solidFill>
                <a:srgbClr val="F18D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A3DFD6F-EBA7-4C7F-AB53-09F1F0519600}"/>
              </a:ext>
            </a:extLst>
          </p:cNvPr>
          <p:cNvGrpSpPr/>
          <p:nvPr/>
        </p:nvGrpSpPr>
        <p:grpSpPr>
          <a:xfrm>
            <a:off x="4357259" y="3063991"/>
            <a:ext cx="857256" cy="557210"/>
            <a:chOff x="4445004" y="4916518"/>
            <a:chExt cx="857256" cy="557210"/>
          </a:xfrm>
        </p:grpSpPr>
        <p:sp>
          <p:nvSpPr>
            <p:cNvPr id="64" name="구름 63"/>
            <p:cNvSpPr/>
            <p:nvPr/>
          </p:nvSpPr>
          <p:spPr>
            <a:xfrm>
              <a:off x="4445004" y="4916518"/>
              <a:ext cx="857256" cy="557210"/>
            </a:xfrm>
            <a:prstGeom prst="cloud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600072" y="5077682"/>
              <a:ext cx="57150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WAN</a:t>
              </a:r>
            </a:p>
          </p:txBody>
        </p:sp>
      </p:grpSp>
      <p:sp>
        <p:nvSpPr>
          <p:cNvPr id="74" name="모서리가 둥근 직사각형 73"/>
          <p:cNvSpPr/>
          <p:nvPr/>
        </p:nvSpPr>
        <p:spPr>
          <a:xfrm>
            <a:off x="1596929" y="2813803"/>
            <a:ext cx="1582250" cy="2082259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5" name="그룹 40"/>
          <p:cNvGrpSpPr/>
          <p:nvPr/>
        </p:nvGrpSpPr>
        <p:grpSpPr>
          <a:xfrm>
            <a:off x="2134007" y="4201297"/>
            <a:ext cx="565785" cy="572135"/>
            <a:chOff x="2292678" y="4961789"/>
            <a:chExt cx="565785" cy="572135"/>
          </a:xfrm>
          <a:solidFill>
            <a:schemeClr val="accent6">
              <a:lumMod val="75000"/>
            </a:schemeClr>
          </a:solidFill>
        </p:grpSpPr>
        <p:sp>
          <p:nvSpPr>
            <p:cNvPr id="80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>
                  <a:solidFill>
                    <a:schemeClr val="bg1"/>
                  </a:solidFill>
                  <a:latin typeface="+mn-ea"/>
                </a:rPr>
                <a:t>넷가드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en-US" altLang="ko-KR" sz="900" b="1" dirty="0">
                  <a:solidFill>
                    <a:schemeClr val="bg1"/>
                  </a:solidFill>
                  <a:latin typeface="+mn-ea"/>
                </a:rPr>
                <a:t>(4ch)</a:t>
              </a:r>
            </a:p>
          </p:txBody>
        </p:sp>
      </p:grpSp>
      <p:cxnSp>
        <p:nvCxnSpPr>
          <p:cNvPr id="82" name="직선 연결선 81"/>
          <p:cNvCxnSpPr>
            <a:cxnSpLocks/>
          </p:cNvCxnSpPr>
          <p:nvPr/>
        </p:nvCxnSpPr>
        <p:spPr>
          <a:xfrm flipH="1" flipV="1">
            <a:off x="996007" y="4083420"/>
            <a:ext cx="1111041" cy="140849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/>
          <p:nvPr/>
        </p:nvCxnSpPr>
        <p:spPr>
          <a:xfrm rot="16200000">
            <a:off x="2056824" y="3906003"/>
            <a:ext cx="468000" cy="1588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 rot="16200000">
            <a:off x="2101954" y="3895040"/>
            <a:ext cx="612000" cy="1588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그룹 72"/>
          <p:cNvGrpSpPr/>
          <p:nvPr/>
        </p:nvGrpSpPr>
        <p:grpSpPr>
          <a:xfrm>
            <a:off x="5795761" y="3032100"/>
            <a:ext cx="647370" cy="572135"/>
            <a:chOff x="2292678" y="4961789"/>
            <a:chExt cx="647370" cy="572135"/>
          </a:xfrm>
        </p:grpSpPr>
        <p:sp>
          <p:nvSpPr>
            <p:cNvPr id="87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rgbClr val="DC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2295514" y="5058000"/>
              <a:ext cx="644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네트워크스위치</a:t>
              </a: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2357899" y="3816070"/>
            <a:ext cx="9091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>
                <a:latin typeface="+mn-ea"/>
              </a:rPr>
              <a:t>통신상태 확인</a:t>
            </a:r>
            <a:endParaRPr lang="en-US" altLang="ko-KR" sz="800" b="1" dirty="0">
              <a:latin typeface="+mn-ea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429AA8-AC12-476E-9498-2EC95A5A6464}"/>
              </a:ext>
            </a:extLst>
          </p:cNvPr>
          <p:cNvSpPr txBox="1"/>
          <p:nvPr/>
        </p:nvSpPr>
        <p:spPr>
          <a:xfrm>
            <a:off x="1657187" y="3840262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1AE022D-0F81-49C8-8368-651387ED1E83}"/>
              </a:ext>
            </a:extLst>
          </p:cNvPr>
          <p:cNvSpPr txBox="1"/>
          <p:nvPr/>
        </p:nvSpPr>
        <p:spPr>
          <a:xfrm>
            <a:off x="2009902" y="2591806"/>
            <a:ext cx="756059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Local</a:t>
            </a:r>
          </a:p>
          <a:p>
            <a:pPr algn="ctr"/>
            <a:r>
              <a:rPr lang="ko-KR" altLang="en-US" sz="1200" b="1" dirty="0" err="1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함체</a:t>
            </a:r>
            <a:endParaRPr lang="en-US" altLang="ko-KR" sz="1200" b="1" dirty="0">
              <a:solidFill>
                <a:schemeClr val="bg1">
                  <a:lumMod val="50000"/>
                </a:schemeClr>
              </a:solidFill>
              <a:latin typeface="+mj-lt"/>
              <a:ea typeface="Rix모던고딕 B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83954ECD-FD23-428E-9486-9893B10391AD}"/>
              </a:ext>
            </a:extLst>
          </p:cNvPr>
          <p:cNvGrpSpPr/>
          <p:nvPr/>
        </p:nvGrpSpPr>
        <p:grpSpPr>
          <a:xfrm>
            <a:off x="434344" y="3718991"/>
            <a:ext cx="565785" cy="572135"/>
            <a:chOff x="302137" y="3728661"/>
            <a:chExt cx="565785" cy="572135"/>
          </a:xfrm>
        </p:grpSpPr>
        <p:sp>
          <p:nvSpPr>
            <p:cNvPr id="89" name="object 50">
              <a:extLst>
                <a:ext uri="{FF2B5EF4-FFF2-40B4-BE49-F238E27FC236}">
                  <a16:creationId xmlns:a16="http://schemas.microsoft.com/office/drawing/2014/main" id="{B33846EA-5DBB-4CC3-988A-2789C64393C2}"/>
                </a:ext>
              </a:extLst>
            </p:cNvPr>
            <p:cNvSpPr/>
            <p:nvPr/>
          </p:nvSpPr>
          <p:spPr>
            <a:xfrm>
              <a:off x="302137" y="3728661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99BDC878-535F-4422-9934-76D7C9728FDE}"/>
                </a:ext>
              </a:extLst>
            </p:cNvPr>
            <p:cNvSpPr txBox="1"/>
            <p:nvPr/>
          </p:nvSpPr>
          <p:spPr>
            <a:xfrm>
              <a:off x="304973" y="3824872"/>
              <a:ext cx="540634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>
                  <a:solidFill>
                    <a:srgbClr val="FF0000"/>
                  </a:solidFill>
                  <a:latin typeface="+mn-ea"/>
                </a:rPr>
                <a:t>공공</a:t>
              </a:r>
              <a:endParaRPr lang="en-US" altLang="ko-KR" sz="900" b="1" dirty="0"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en-US" altLang="ko-KR" sz="900" b="1" dirty="0">
                  <a:solidFill>
                    <a:srgbClr val="FF0000"/>
                  </a:solidFill>
                  <a:latin typeface="+mn-ea"/>
                </a:rPr>
                <a:t>WIFI</a:t>
              </a:r>
            </a:p>
          </p:txBody>
        </p:sp>
      </p:grp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00C5EEAD-3627-44C8-BF91-7591766A29B6}"/>
              </a:ext>
            </a:extLst>
          </p:cNvPr>
          <p:cNvCxnSpPr>
            <a:cxnSpLocks/>
          </p:cNvCxnSpPr>
          <p:nvPr/>
        </p:nvCxnSpPr>
        <p:spPr>
          <a:xfrm flipH="1">
            <a:off x="707497" y="3316157"/>
            <a:ext cx="9739" cy="392453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object 50">
            <a:extLst>
              <a:ext uri="{FF2B5EF4-FFF2-40B4-BE49-F238E27FC236}">
                <a16:creationId xmlns:a16="http://schemas.microsoft.com/office/drawing/2014/main" id="{478E95B3-9BF8-4C49-B43F-436CEF9F970D}"/>
              </a:ext>
            </a:extLst>
          </p:cNvPr>
          <p:cNvSpPr/>
          <p:nvPr/>
        </p:nvSpPr>
        <p:spPr>
          <a:xfrm>
            <a:off x="2125479" y="3041208"/>
            <a:ext cx="613886" cy="572135"/>
          </a:xfrm>
          <a:custGeom>
            <a:avLst/>
            <a:gdLst/>
            <a:ahLst/>
            <a:cxnLst/>
            <a:rect l="l" t="t" r="r" b="b"/>
            <a:pathLst>
              <a:path w="565785" h="572135">
                <a:moveTo>
                  <a:pt x="565442" y="0"/>
                </a:moveTo>
                <a:lnTo>
                  <a:pt x="0" y="0"/>
                </a:lnTo>
                <a:lnTo>
                  <a:pt x="0" y="571880"/>
                </a:lnTo>
                <a:lnTo>
                  <a:pt x="435800" y="571880"/>
                </a:lnTo>
                <a:lnTo>
                  <a:pt x="565442" y="449059"/>
                </a:lnTo>
                <a:lnTo>
                  <a:pt x="565442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AD26B581-F00B-4A53-BB53-2A64BBB26F8C}"/>
              </a:ext>
            </a:extLst>
          </p:cNvPr>
          <p:cNvSpPr txBox="1"/>
          <p:nvPr/>
        </p:nvSpPr>
        <p:spPr>
          <a:xfrm>
            <a:off x="2125479" y="3163674"/>
            <a:ext cx="620333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>
                <a:latin typeface="+mn-ea"/>
              </a:rPr>
              <a:t>모뎀</a:t>
            </a:r>
            <a:endParaRPr lang="en-US" altLang="ko-KR" sz="900" dirty="0">
              <a:latin typeface="+mn-ea"/>
            </a:endParaRPr>
          </a:p>
          <a:p>
            <a:pPr algn="ctr"/>
            <a:r>
              <a:rPr lang="en-US" altLang="ko-KR" sz="900" dirty="0">
                <a:latin typeface="+mn-ea"/>
              </a:rPr>
              <a:t>(</a:t>
            </a:r>
            <a:r>
              <a:rPr lang="ko-KR" altLang="en-US" sz="900" dirty="0">
                <a:latin typeface="+mn-ea"/>
              </a:rPr>
              <a:t>허브</a:t>
            </a:r>
            <a:r>
              <a:rPr lang="en-US" altLang="ko-KR" sz="900" dirty="0">
                <a:latin typeface="+mn-ea"/>
              </a:rPr>
              <a:t>)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F2F3E52E-D70D-4A23-80A8-268C1B6E455F}"/>
              </a:ext>
            </a:extLst>
          </p:cNvPr>
          <p:cNvSpPr txBox="1"/>
          <p:nvPr/>
        </p:nvSpPr>
        <p:spPr>
          <a:xfrm>
            <a:off x="3264040" y="4535152"/>
            <a:ext cx="659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>
                <a:latin typeface="+mn-ea"/>
              </a:rPr>
              <a:t>AC220V</a:t>
            </a:r>
          </a:p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00DDB975-A99F-465B-BF84-9B00A985E51E}"/>
              </a:ext>
            </a:extLst>
          </p:cNvPr>
          <p:cNvCxnSpPr>
            <a:cxnSpLocks/>
          </p:cNvCxnSpPr>
          <p:nvPr/>
        </p:nvCxnSpPr>
        <p:spPr>
          <a:xfrm flipH="1">
            <a:off x="2891328" y="4705835"/>
            <a:ext cx="469772" cy="6448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2F4AA7D8-28E5-48B9-961E-31678798EBCB}"/>
              </a:ext>
            </a:extLst>
          </p:cNvPr>
          <p:cNvSpPr txBox="1"/>
          <p:nvPr/>
        </p:nvSpPr>
        <p:spPr>
          <a:xfrm>
            <a:off x="1214580" y="4161508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51B3140-9449-4DDE-ABF7-C340A1D43702}"/>
              </a:ext>
            </a:extLst>
          </p:cNvPr>
          <p:cNvSpPr txBox="1"/>
          <p:nvPr/>
        </p:nvSpPr>
        <p:spPr>
          <a:xfrm>
            <a:off x="649332" y="3095347"/>
            <a:ext cx="9091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>
                <a:latin typeface="+mn-ea"/>
              </a:rPr>
              <a:t>통신상태 확인</a:t>
            </a:r>
            <a:endParaRPr lang="en-US" altLang="ko-KR" sz="800" b="1" dirty="0">
              <a:latin typeface="+mn-ea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CEA7357D-A14E-4945-BE42-2E59388A92B8}"/>
              </a:ext>
            </a:extLst>
          </p:cNvPr>
          <p:cNvGrpSpPr/>
          <p:nvPr/>
        </p:nvGrpSpPr>
        <p:grpSpPr>
          <a:xfrm>
            <a:off x="7686676" y="2935797"/>
            <a:ext cx="1000132" cy="782955"/>
            <a:chOff x="7316819" y="4742078"/>
            <a:chExt cx="1000132" cy="782955"/>
          </a:xfrm>
        </p:grpSpPr>
        <p:sp>
          <p:nvSpPr>
            <p:cNvPr id="130" name="object 62">
              <a:extLst>
                <a:ext uri="{FF2B5EF4-FFF2-40B4-BE49-F238E27FC236}">
                  <a16:creationId xmlns:a16="http://schemas.microsoft.com/office/drawing/2014/main" id="{51A1EC3F-1C74-4360-947E-C1380839DED6}"/>
                </a:ext>
              </a:extLst>
            </p:cNvPr>
            <p:cNvSpPr/>
            <p:nvPr/>
          </p:nvSpPr>
          <p:spPr>
            <a:xfrm>
              <a:off x="7432816" y="4742078"/>
              <a:ext cx="774065" cy="782955"/>
            </a:xfrm>
            <a:custGeom>
              <a:avLst/>
              <a:gdLst/>
              <a:ahLst/>
              <a:cxnLst/>
              <a:rect l="l" t="t" r="r" b="b"/>
              <a:pathLst>
                <a:path w="774065" h="782954">
                  <a:moveTo>
                    <a:pt x="774001" y="0"/>
                  </a:moveTo>
                  <a:lnTo>
                    <a:pt x="0" y="0"/>
                  </a:lnTo>
                  <a:lnTo>
                    <a:pt x="0" y="782815"/>
                  </a:lnTo>
                  <a:lnTo>
                    <a:pt x="596544" y="782815"/>
                  </a:lnTo>
                  <a:lnTo>
                    <a:pt x="774001" y="614692"/>
                  </a:lnTo>
                  <a:lnTo>
                    <a:pt x="77400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38C3D781-A422-4E61-943A-84C63E8995DB}"/>
                </a:ext>
              </a:extLst>
            </p:cNvPr>
            <p:cNvSpPr txBox="1"/>
            <p:nvPr/>
          </p:nvSpPr>
          <p:spPr>
            <a:xfrm>
              <a:off x="7316819" y="5036639"/>
              <a:ext cx="10001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모니터링 </a:t>
              </a:r>
              <a:r>
                <a:rPr lang="en-US" altLang="ko-KR" sz="900" dirty="0">
                  <a:latin typeface="+mn-ea"/>
                </a:rPr>
                <a:t>PC</a:t>
              </a:r>
              <a:r>
                <a:rPr lang="ko-KR" altLang="en-US" sz="900" dirty="0">
                  <a:latin typeface="+mn-ea"/>
                </a:rPr>
                <a:t> </a:t>
              </a:r>
              <a:endParaRPr lang="en-US" altLang="ko-KR" sz="900" dirty="0">
                <a:latin typeface="+mn-ea"/>
              </a:endParaRPr>
            </a:p>
          </p:txBody>
        </p:sp>
      </p:grpSp>
      <p:cxnSp>
        <p:nvCxnSpPr>
          <p:cNvPr id="132" name="직선 연결선 131">
            <a:extLst>
              <a:ext uri="{FF2B5EF4-FFF2-40B4-BE49-F238E27FC236}">
                <a16:creationId xmlns:a16="http://schemas.microsoft.com/office/drawing/2014/main" id="{EAB23B13-84DB-44A9-BC37-0266AE44CCB2}"/>
              </a:ext>
            </a:extLst>
          </p:cNvPr>
          <p:cNvCxnSpPr>
            <a:cxnSpLocks/>
          </p:cNvCxnSpPr>
          <p:nvPr/>
        </p:nvCxnSpPr>
        <p:spPr>
          <a:xfrm>
            <a:off x="7389435" y="3310791"/>
            <a:ext cx="413238" cy="0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5" name="직사각형 24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47" name="TextBox 2"/>
          <p:cNvSpPr txBox="1">
            <a:spLocks noChangeArrowheads="1"/>
          </p:cNvSpPr>
          <p:nvPr/>
        </p:nvSpPr>
        <p:spPr bwMode="auto">
          <a:xfrm>
            <a:off x="119064" y="1092168"/>
            <a:ext cx="9024936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장애제어기</a:t>
            </a:r>
            <a:r>
              <a:rPr lang="en-US" altLang="ko-KR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err="1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en-US" altLang="ko-KR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주요 기능</a:t>
            </a:r>
            <a:endParaRPr lang="en-US" altLang="ko-KR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통신상태 모니터링</a:t>
            </a: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설정 주기에 따라 자동으로 통신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(Ping)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체크 후 상태 확인 가능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*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통신상태 정상 </a:t>
            </a:r>
            <a:r>
              <a:rPr lang="ko-KR" altLang="en-US" dirty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●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전원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OFF </a:t>
            </a:r>
            <a:r>
              <a:rPr lang="ko-KR" altLang="en-US" dirty="0">
                <a:solidFill>
                  <a:schemeClr val="bg1">
                    <a:lumMod val="65000"/>
                  </a:schemeClr>
                </a:solidFill>
                <a:latin typeface="HY견고딕" pitchFamily="18" charset="-127"/>
                <a:ea typeface="HY견고딕" pitchFamily="18" charset="-127"/>
              </a:rPr>
              <a:t>●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통신장애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끊김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dirty="0">
                <a:solidFill>
                  <a:srgbClr val="FFC000"/>
                </a:solidFill>
                <a:latin typeface="HY견고딕" pitchFamily="18" charset="-127"/>
                <a:ea typeface="HY견고딕" pitchFamily="18" charset="-127"/>
              </a:rPr>
              <a:t>●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통신불량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●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       </a:t>
            </a:r>
          </a:p>
          <a:p>
            <a:pPr>
              <a:buFontTx/>
              <a:buChar char="-"/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장애 시 전원 재부팅  </a:t>
            </a:r>
            <a:r>
              <a:rPr lang="ko-KR" altLang="en-US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통신</a:t>
            </a:r>
            <a:r>
              <a:rPr lang="en-US" altLang="ko-KR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(Ping) </a:t>
            </a:r>
            <a:r>
              <a:rPr lang="ko-KR" altLang="en-US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데이터를 분석하여 장애 판단 시 전원 자동</a:t>
            </a:r>
            <a:r>
              <a:rPr lang="en-US" altLang="ko-KR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수동</a:t>
            </a:r>
            <a:r>
              <a:rPr lang="en-US" altLang="ko-KR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)ON/OFF </a:t>
            </a:r>
            <a:r>
              <a:rPr lang="ko-KR" altLang="en-US" sz="15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지원 </a:t>
            </a:r>
            <a:endParaRPr lang="en-US" altLang="ko-KR" sz="15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환경정보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온도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습도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전압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모니터링</a:t>
            </a:r>
            <a:r>
              <a:rPr lang="ko-KR" altLang="en-US" sz="18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센서를 내장하여 환경정보를 수집하고</a:t>
            </a:r>
            <a:endParaRPr lang="en-US" altLang="ko-KR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  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상태창에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표시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서버로 전송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환경정보와 연동한 출력 제어 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설정 온도 이상 또는 이하 조건에서 전원 자동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ON/OFF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 rot="10800000">
            <a:off x="1760500" y="4889520"/>
            <a:ext cx="2124000" cy="1588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069631" y="4753572"/>
            <a:ext cx="909946" cy="2308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>
                <a:latin typeface="+mn-ea"/>
              </a:rPr>
              <a:t>공공와이파이</a:t>
            </a:r>
            <a:endParaRPr lang="en-US" altLang="ko-KR" sz="900" dirty="0">
              <a:latin typeface="+mn-ea"/>
            </a:endParaRPr>
          </a:p>
        </p:txBody>
      </p:sp>
      <p:grpSp>
        <p:nvGrpSpPr>
          <p:cNvPr id="4" name="그룹 43"/>
          <p:cNvGrpSpPr/>
          <p:nvPr/>
        </p:nvGrpSpPr>
        <p:grpSpPr>
          <a:xfrm>
            <a:off x="2902270" y="4605930"/>
            <a:ext cx="574340" cy="572135"/>
            <a:chOff x="2292678" y="4961789"/>
            <a:chExt cx="574340" cy="572135"/>
          </a:xfrm>
        </p:grpSpPr>
        <p:sp>
          <p:nvSpPr>
            <p:cNvPr id="62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rgbClr val="DC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295514" y="5058000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스위치</a:t>
              </a:r>
              <a:endParaRPr lang="en-US" altLang="ko-KR" sz="900" dirty="0">
                <a:latin typeface="+mn-ea"/>
              </a:endParaRPr>
            </a:p>
            <a:p>
              <a:pPr algn="ctr"/>
              <a:r>
                <a:rPr lang="en-US" altLang="ko-KR" sz="900" dirty="0">
                  <a:latin typeface="+mn-ea"/>
                </a:rPr>
                <a:t>(</a:t>
              </a:r>
              <a:r>
                <a:rPr lang="ko-KR" altLang="en-US" sz="900" dirty="0">
                  <a:latin typeface="+mn-ea"/>
                </a:rPr>
                <a:t>허브</a:t>
              </a:r>
              <a:r>
                <a:rPr lang="en-US" altLang="ko-KR" sz="900" dirty="0">
                  <a:latin typeface="+mn-ea"/>
                </a:rPr>
                <a:t>)</a:t>
              </a: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84" name="모서리가 둥근 직사각형 83"/>
          <p:cNvSpPr/>
          <p:nvPr/>
        </p:nvSpPr>
        <p:spPr>
          <a:xfrm>
            <a:off x="592083" y="4414851"/>
            <a:ext cx="8032860" cy="2154267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object 50"/>
          <p:cNvSpPr/>
          <p:nvPr/>
        </p:nvSpPr>
        <p:spPr>
          <a:xfrm>
            <a:off x="1979577" y="5802345"/>
            <a:ext cx="1513114" cy="572135"/>
          </a:xfrm>
          <a:custGeom>
            <a:avLst/>
            <a:gdLst/>
            <a:ahLst/>
            <a:cxnLst/>
            <a:rect l="l" t="t" r="r" b="b"/>
            <a:pathLst>
              <a:path w="565785" h="572135">
                <a:moveTo>
                  <a:pt x="565442" y="0"/>
                </a:moveTo>
                <a:lnTo>
                  <a:pt x="0" y="0"/>
                </a:lnTo>
                <a:lnTo>
                  <a:pt x="0" y="571880"/>
                </a:lnTo>
                <a:lnTo>
                  <a:pt x="435800" y="571880"/>
                </a:lnTo>
                <a:lnTo>
                  <a:pt x="565442" y="449059"/>
                </a:lnTo>
                <a:lnTo>
                  <a:pt x="565442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90" name="직선 연결선 89"/>
          <p:cNvCxnSpPr/>
          <p:nvPr/>
        </p:nvCxnSpPr>
        <p:spPr>
          <a:xfrm rot="16200000">
            <a:off x="2877712" y="5490842"/>
            <a:ext cx="612000" cy="1588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1322343" y="6275426"/>
            <a:ext cx="642942" cy="1588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665109" y="6155721"/>
            <a:ext cx="6866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>
                <a:latin typeface="+mn-ea"/>
              </a:rPr>
              <a:t>전원 입력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906551" y="5748932"/>
            <a:ext cx="1179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chemeClr val="bg1"/>
                </a:solidFill>
                <a:latin typeface="맑은 고딕"/>
                <a:ea typeface="맑은 고딕"/>
              </a:rPr>
              <a:t>⑥ ⑤ ④ ③ ② ①</a:t>
            </a:r>
            <a:endParaRPr lang="en-US" altLang="ko-KR" sz="900" b="1" dirty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900" b="1" dirty="0">
                <a:solidFill>
                  <a:schemeClr val="bg1"/>
                </a:solidFill>
                <a:latin typeface="+mn-ea"/>
              </a:rPr>
              <a:t>전원 출력 </a:t>
            </a:r>
            <a:r>
              <a:rPr lang="en-US" altLang="ko-KR" sz="900" b="1" dirty="0">
                <a:solidFill>
                  <a:schemeClr val="bg1"/>
                </a:solidFill>
                <a:latin typeface="+mn-ea"/>
              </a:rPr>
              <a:t>1~6</a:t>
            </a:r>
          </a:p>
        </p:txBody>
      </p:sp>
      <p:sp>
        <p:nvSpPr>
          <p:cNvPr id="97" name="직사각형 2"/>
          <p:cNvSpPr>
            <a:spLocks noChangeArrowheads="1"/>
          </p:cNvSpPr>
          <p:nvPr/>
        </p:nvSpPr>
        <p:spPr bwMode="auto">
          <a:xfrm>
            <a:off x="107950" y="141123"/>
            <a:ext cx="551625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공공와이파이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관제시스템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(WNMS)</a:t>
            </a:r>
            <a:endParaRPr lang="ko-KR" altLang="en-US" sz="27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0" name="꺾인 연결선 99"/>
          <p:cNvCxnSpPr/>
          <p:nvPr/>
        </p:nvCxnSpPr>
        <p:spPr>
          <a:xfrm rot="16200000" flipV="1">
            <a:off x="1909226" y="4997534"/>
            <a:ext cx="530795" cy="972000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꺾인 연결선 107"/>
          <p:cNvCxnSpPr/>
          <p:nvPr/>
        </p:nvCxnSpPr>
        <p:spPr>
          <a:xfrm rot="5400000" flipH="1" flipV="1">
            <a:off x="2623371" y="5413226"/>
            <a:ext cx="530796" cy="140618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꺾인 연결선 111"/>
          <p:cNvCxnSpPr/>
          <p:nvPr/>
        </p:nvCxnSpPr>
        <p:spPr>
          <a:xfrm rot="16200000" flipV="1">
            <a:off x="1770456" y="5010932"/>
            <a:ext cx="216000" cy="1260000"/>
          </a:xfrm>
          <a:prstGeom prst="bentConnector3">
            <a:avLst>
              <a:gd name="adj1" fmla="val 66478"/>
            </a:avLst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552" y="5108598"/>
            <a:ext cx="492252" cy="48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" name="TextBox 121"/>
          <p:cNvSpPr txBox="1"/>
          <p:nvPr/>
        </p:nvSpPr>
        <p:spPr>
          <a:xfrm>
            <a:off x="4196004" y="4804338"/>
            <a:ext cx="1982568" cy="16158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900" b="1" dirty="0">
                <a:latin typeface="맑은 고딕"/>
                <a:ea typeface="맑은 고딕"/>
              </a:rPr>
              <a:t>자동 복구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- </a:t>
            </a:r>
            <a:r>
              <a:rPr lang="ko-KR" altLang="en-US" sz="900" b="1" dirty="0">
                <a:latin typeface="맑은 고딕"/>
                <a:ea typeface="맑은 고딕"/>
              </a:rPr>
              <a:t>스위치와 </a:t>
            </a:r>
            <a:r>
              <a:rPr lang="en-US" altLang="ko-KR" sz="900" b="1" dirty="0">
                <a:latin typeface="맑은 고딕"/>
                <a:ea typeface="맑은 고딕"/>
              </a:rPr>
              <a:t>WIFI</a:t>
            </a:r>
            <a:r>
              <a:rPr lang="ko-KR" altLang="en-US" sz="900" b="1" dirty="0">
                <a:latin typeface="맑은 고딕"/>
                <a:ea typeface="맑은 고딕"/>
              </a:rPr>
              <a:t> 통신상태 체크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  </a:t>
            </a:r>
            <a:r>
              <a:rPr lang="ko-KR" altLang="en-US" sz="900" b="1" dirty="0">
                <a:solidFill>
                  <a:srgbClr val="FF0000"/>
                </a:solidFill>
                <a:latin typeface="맑은 고딕"/>
                <a:ea typeface="맑은 고딕"/>
              </a:rPr>
              <a:t>전원 및 통신 장애 발생시</a:t>
            </a:r>
            <a:endParaRPr lang="en-US" altLang="ko-KR" sz="900" b="1" dirty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맑은 고딕"/>
                <a:ea typeface="맑은 고딕"/>
              </a:rPr>
              <a:t>WIFI</a:t>
            </a:r>
            <a:r>
              <a:rPr lang="ko-KR" altLang="en-US" sz="900" b="1" dirty="0">
                <a:latin typeface="맑은 고딕"/>
                <a:ea typeface="맑은 고딕"/>
              </a:rPr>
              <a:t>에 연결된 </a:t>
            </a:r>
            <a:r>
              <a:rPr lang="ko-KR" altLang="en-US" sz="900" b="1" dirty="0" err="1">
                <a:latin typeface="맑은 고딕"/>
                <a:ea typeface="맑은 고딕"/>
              </a:rPr>
              <a:t>넷가드</a:t>
            </a:r>
            <a:r>
              <a:rPr lang="ko-KR" altLang="en-US" sz="900" b="1" dirty="0">
                <a:latin typeface="맑은 고딕"/>
                <a:ea typeface="맑은 고딕"/>
              </a:rPr>
              <a:t> </a:t>
            </a:r>
            <a:r>
              <a:rPr lang="en-US" altLang="ko-KR" sz="900" b="1" dirty="0">
                <a:latin typeface="맑은 고딕"/>
                <a:ea typeface="맑은 고딕"/>
              </a:rPr>
              <a:t>2</a:t>
            </a:r>
            <a:r>
              <a:rPr lang="ko-KR" altLang="en-US" sz="900" b="1" dirty="0">
                <a:latin typeface="맑은 고딕"/>
                <a:ea typeface="맑은 고딕"/>
              </a:rPr>
              <a:t>번 채널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r>
              <a:rPr lang="ko-KR" altLang="en-US" sz="900" b="1" dirty="0">
                <a:latin typeface="맑은 고딕"/>
                <a:ea typeface="맑은 고딕"/>
              </a:rPr>
              <a:t> 자동 </a:t>
            </a:r>
            <a:r>
              <a:rPr lang="ko-KR" altLang="en-US" sz="900" b="1" dirty="0" err="1">
                <a:latin typeface="맑은 고딕"/>
                <a:ea typeface="맑은 고딕"/>
              </a:rPr>
              <a:t>리셋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- </a:t>
            </a:r>
            <a:r>
              <a:rPr lang="ko-KR" altLang="en-US" sz="900" b="1" dirty="0">
                <a:latin typeface="맑은 고딕"/>
                <a:ea typeface="맑은 고딕"/>
              </a:rPr>
              <a:t>동작 이벤트 저장</a:t>
            </a:r>
            <a:r>
              <a:rPr lang="en-US" altLang="ko-KR" sz="900" b="1" dirty="0">
                <a:latin typeface="맑은 고딕"/>
                <a:ea typeface="맑은 고딕"/>
              </a:rPr>
              <a:t>, </a:t>
            </a:r>
            <a:r>
              <a:rPr lang="ko-KR" altLang="en-US" sz="900" b="1" dirty="0">
                <a:latin typeface="맑은 고딕"/>
                <a:ea typeface="맑은 고딕"/>
              </a:rPr>
              <a:t>전송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900" b="1" dirty="0">
                <a:latin typeface="맑은 고딕"/>
                <a:ea typeface="맑은 고딕"/>
              </a:rPr>
              <a:t> 일정 시간 후 다시 통신상태 체크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en-US" altLang="ko-KR" sz="900" b="1" dirty="0">
              <a:latin typeface="맑은 고딕"/>
              <a:ea typeface="맑은 고딕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85929" y="6123011"/>
            <a:ext cx="685796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err="1">
                <a:solidFill>
                  <a:schemeClr val="bg1">
                    <a:lumMod val="95000"/>
                  </a:schemeClr>
                </a:solidFill>
                <a:latin typeface="+mn-ea"/>
              </a:rPr>
              <a:t>넷가드</a:t>
            </a:r>
            <a:endParaRPr lang="en-US" altLang="ko-KR" sz="1000" b="1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0192" y="4803196"/>
            <a:ext cx="2196243" cy="16158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900" b="1" dirty="0">
                <a:latin typeface="맑은 고딕"/>
                <a:ea typeface="맑은 고딕"/>
              </a:rPr>
              <a:t>수동 복구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- </a:t>
            </a:r>
            <a:r>
              <a:rPr lang="ko-KR" altLang="en-US" sz="900" b="1" dirty="0">
                <a:latin typeface="맑은 고딕"/>
                <a:ea typeface="맑은 고딕"/>
              </a:rPr>
              <a:t>스위치와 </a:t>
            </a:r>
            <a:r>
              <a:rPr lang="en-US" altLang="ko-KR" sz="900" b="1" dirty="0">
                <a:latin typeface="맑은 고딕"/>
                <a:ea typeface="맑은 고딕"/>
              </a:rPr>
              <a:t>WIFI</a:t>
            </a:r>
            <a:r>
              <a:rPr lang="ko-KR" altLang="en-US" sz="900" b="1" dirty="0">
                <a:latin typeface="맑은 고딕"/>
                <a:ea typeface="맑은 고딕"/>
              </a:rPr>
              <a:t> 통신상태 체크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  </a:t>
            </a:r>
            <a:r>
              <a:rPr lang="ko-KR" altLang="en-US" sz="900" b="1" dirty="0">
                <a:solidFill>
                  <a:srgbClr val="FF0000"/>
                </a:solidFill>
                <a:latin typeface="맑은 고딕"/>
                <a:ea typeface="맑은 고딕"/>
              </a:rPr>
              <a:t>전원 및 통신 장애 발생시</a:t>
            </a:r>
            <a:endParaRPr lang="en-US" altLang="ko-KR" sz="900" b="1" dirty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latin typeface="맑은 고딕"/>
                <a:ea typeface="맑은 고딕"/>
              </a:rPr>
              <a:t>- GNMS </a:t>
            </a:r>
            <a:r>
              <a:rPr lang="ko-KR" altLang="en-US" sz="900" b="1" dirty="0">
                <a:latin typeface="맑은 고딕"/>
                <a:ea typeface="맑은 고딕"/>
              </a:rPr>
              <a:t>서버로</a:t>
            </a:r>
            <a:r>
              <a:rPr lang="en-US" altLang="ko-KR" sz="900" b="1" dirty="0">
                <a:latin typeface="맑은 고딕"/>
                <a:ea typeface="맑은 고딕"/>
              </a:rPr>
              <a:t> </a:t>
            </a:r>
            <a:r>
              <a:rPr lang="ko-KR" altLang="en-US" sz="900" b="1" dirty="0">
                <a:latin typeface="맑은 고딕"/>
                <a:ea typeface="맑은 고딕"/>
              </a:rPr>
              <a:t>장애 이벤트 전송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맑은 고딕"/>
                <a:ea typeface="맑은 고딕"/>
              </a:rPr>
              <a:t> GNMS </a:t>
            </a:r>
            <a:r>
              <a:rPr lang="ko-KR" altLang="en-US" sz="900" b="1" dirty="0">
                <a:latin typeface="맑은 고딕"/>
                <a:ea typeface="맑은 고딕"/>
              </a:rPr>
              <a:t>프로그램을 통해</a:t>
            </a:r>
            <a:r>
              <a:rPr lang="en-US" altLang="ko-KR" sz="900" b="1" dirty="0">
                <a:latin typeface="맑은 고딕"/>
                <a:ea typeface="맑은 고딕"/>
              </a:rPr>
              <a:t> 2</a:t>
            </a:r>
            <a:r>
              <a:rPr lang="ko-KR" altLang="en-US" sz="900" b="1" dirty="0">
                <a:latin typeface="맑은 고딕"/>
                <a:ea typeface="맑은 고딕"/>
              </a:rPr>
              <a:t>번 채널을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latin typeface="맑은 고딕"/>
                <a:ea typeface="맑은 고딕"/>
              </a:rPr>
              <a:t> 선택적 제어</a:t>
            </a:r>
            <a:r>
              <a:rPr lang="en-US" altLang="ko-KR" sz="900" b="1" dirty="0">
                <a:latin typeface="맑은 고딕"/>
                <a:ea typeface="맑은 고딕"/>
              </a:rPr>
              <a:t>(ON/OFF/</a:t>
            </a:r>
            <a:r>
              <a:rPr lang="ko-KR" altLang="en-US" sz="900" b="1" dirty="0" err="1">
                <a:latin typeface="맑은 고딕"/>
                <a:ea typeface="맑은 고딕"/>
              </a:rPr>
              <a:t>리셋</a:t>
            </a:r>
            <a:r>
              <a:rPr lang="en-US" altLang="ko-KR" sz="900" b="1" dirty="0">
                <a:latin typeface="맑은 고딕"/>
                <a:ea typeface="맑은 고딕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900" b="1" dirty="0">
                <a:latin typeface="맑은 고딕"/>
                <a:ea typeface="맑은 고딕"/>
              </a:rPr>
              <a:t> </a:t>
            </a:r>
            <a:r>
              <a:rPr lang="ko-KR" altLang="en-US" sz="900" b="1" dirty="0">
                <a:latin typeface="맑은 고딕"/>
                <a:ea typeface="맑은 고딕"/>
              </a:rPr>
              <a:t>동작 이벤트 저장</a:t>
            </a:r>
            <a:endParaRPr lang="en-US" altLang="ko-KR" sz="900" b="1" dirty="0">
              <a:latin typeface="맑은 고딕"/>
              <a:ea typeface="맑은 고딕"/>
            </a:endParaRPr>
          </a:p>
          <a:p>
            <a:r>
              <a:rPr lang="en-US" altLang="ko-KR" sz="900" b="1" dirty="0">
                <a:latin typeface="맑은 고딕"/>
                <a:ea typeface="맑은 고딕"/>
              </a:rPr>
              <a:t>- </a:t>
            </a:r>
            <a:r>
              <a:rPr lang="ko-KR" altLang="en-US" sz="900" b="1" dirty="0">
                <a:latin typeface="맑은 고딕"/>
                <a:ea typeface="맑은 고딕"/>
              </a:rPr>
              <a:t>일정 시간 후 다시 통신상태 체크</a:t>
            </a:r>
            <a:endParaRPr lang="en-US" altLang="ko-KR" sz="900" b="1" dirty="0">
              <a:latin typeface="맑은 고딕"/>
              <a:ea typeface="맑은 고딕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:\새 폴더\캡처.PN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-4389" y="1712242"/>
            <a:ext cx="9140514" cy="5139455"/>
          </a:xfrm>
          <a:prstGeom prst="rect">
            <a:avLst/>
          </a:prstGeom>
          <a:noFill/>
        </p:spPr>
      </p:pic>
      <p:grpSp>
        <p:nvGrpSpPr>
          <p:cNvPr id="2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5" name="직사각형 24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119064" y="1092168"/>
            <a:ext cx="9024936" cy="506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en-US" altLang="ko-KR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GNMS</a:t>
            </a: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를 이용한 </a:t>
            </a:r>
            <a:r>
              <a:rPr lang="ko-KR" altLang="en-US" sz="2000" dirty="0" err="1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통합관리</a:t>
            </a:r>
            <a:endParaRPr lang="en-US" altLang="ko-KR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500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대의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동시 모니터링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GNMS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1Copy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당 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100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채널 지원</a:t>
            </a:r>
            <a:endParaRPr lang="en-US" altLang="ko-KR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원격 설정 및 수동제어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자동복구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환경정보 등 실기간 이벤트 표출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통계 모니터링 및 로그데이터 백업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전원제어 예약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스케줄 동작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buFontTx/>
              <a:buChar char="-"/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2">
            <a:extLst>
              <a:ext uri="{FF2B5EF4-FFF2-40B4-BE49-F238E27FC236}">
                <a16:creationId xmlns:a16="http://schemas.microsoft.com/office/drawing/2014/main" id="{536CF348-2636-4D2E-9121-3B9475630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139952"/>
            <a:ext cx="512031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소프트웨어 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(G.N.M.S)</a:t>
            </a:r>
            <a:endParaRPr lang="ko-KR" altLang="en-US" sz="27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4" name="직사각형 3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pic>
        <p:nvPicPr>
          <p:cNvPr id="1027" name="Picture 3" descr="\\192.168.10.254\NetGuard\4. GNMS\매뉴얼 화면캡처\4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5" y="1712889"/>
            <a:ext cx="9130988" cy="5101350"/>
          </a:xfrm>
          <a:prstGeom prst="rect">
            <a:avLst/>
          </a:prstGeom>
          <a:noFill/>
        </p:spPr>
      </p:pic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7874" y="809625"/>
            <a:ext cx="7264425" cy="410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en-US" altLang="ko-KR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GNMS</a:t>
            </a: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의 지리정보</a:t>
            </a:r>
            <a:r>
              <a:rPr lang="en-US" altLang="ko-KR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(GIS)</a:t>
            </a: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활용 이벤트 알람</a:t>
            </a:r>
            <a:endParaRPr lang="en-US" altLang="ko-KR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8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설치 위치 등록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장애 발생 시 해당위치 이벤트 알람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팝업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lvl="4">
              <a:buFontTx/>
              <a:buChar char="-"/>
              <a:defRPr/>
            </a:pP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브이월드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맵 사용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buFontTx/>
              <a:buChar char="-"/>
              <a:defRPr/>
            </a:pPr>
            <a:r>
              <a:rPr lang="ko-KR" altLang="en-US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폐쇄망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GIS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활용시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공급사 기술지원 필요</a:t>
            </a:r>
            <a:endParaRPr lang="en-US" altLang="ko-KR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lvl="4">
              <a:defRPr/>
            </a:pPr>
            <a:endParaRPr lang="en-US" altLang="ko-KR" sz="5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vl="3">
              <a:defRPr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Vworld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: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국토교통부 산하 공간정보산업진흥원 주관 공간정보 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오픈플랫폼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2">
            <a:extLst>
              <a:ext uri="{FF2B5EF4-FFF2-40B4-BE49-F238E27FC236}">
                <a16:creationId xmlns:a16="http://schemas.microsoft.com/office/drawing/2014/main" id="{334A47FF-7998-4304-9747-B2E54483A2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145968"/>
            <a:ext cx="512031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소프트웨어 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(G.N.M.S)</a:t>
            </a:r>
            <a:endParaRPr lang="ko-KR" altLang="en-US" sz="27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3" name="그룹 27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9" name="직사각형 28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7174" name="직사각형 2"/>
          <p:cNvSpPr>
            <a:spLocks noChangeArrowheads="1"/>
          </p:cNvSpPr>
          <p:nvPr/>
        </p:nvSpPr>
        <p:spPr bwMode="auto">
          <a:xfrm>
            <a:off x="107950" y="145968"/>
            <a:ext cx="512031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소프트웨어 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(G.N.M.S)</a:t>
            </a:r>
            <a:endParaRPr lang="ko-KR" altLang="en-US" sz="27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1" name="직사각형 29"/>
          <p:cNvSpPr>
            <a:spLocks noChangeArrowheads="1"/>
          </p:cNvSpPr>
          <p:nvPr/>
        </p:nvSpPr>
        <p:spPr bwMode="auto">
          <a:xfrm>
            <a:off x="5040313" y="1192994"/>
            <a:ext cx="4103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❶ 실시간 통계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원활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에러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, </a:t>
            </a:r>
            <a:r>
              <a:rPr lang="ko-KR" altLang="en-US" sz="1200" dirty="0" err="1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개소별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 표현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)</a:t>
            </a:r>
          </a:p>
          <a:p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    네트워크 상태 정보 표시 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/ 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월별 동작횟수 표출</a:t>
            </a:r>
          </a:p>
          <a:p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❷ 실 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GIS MAP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상의 장비 위치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정보 표출</a:t>
            </a:r>
          </a:p>
          <a:p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❸ 현장 장비 동작</a:t>
            </a:r>
            <a:r>
              <a:rPr lang="en-US" altLang="ko-KR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/</a:t>
            </a:r>
            <a:r>
              <a:rPr lang="ko-KR" altLang="en-US" sz="12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cs typeface="Microsoft Himalaya" pitchFamily="2" charset="0"/>
              </a:rPr>
              <a:t>에러 발생 시 순차적 리스트 표출</a:t>
            </a:r>
          </a:p>
        </p:txBody>
      </p:sp>
      <p:sp>
        <p:nvSpPr>
          <p:cNvPr id="22" name="직사각형 40"/>
          <p:cNvSpPr>
            <a:spLocks noChangeArrowheads="1"/>
          </p:cNvSpPr>
          <p:nvPr/>
        </p:nvSpPr>
        <p:spPr bwMode="auto">
          <a:xfrm>
            <a:off x="77019" y="2010742"/>
            <a:ext cx="390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ko-KR" altLang="en-US" dirty="0">
                <a:solidFill>
                  <a:schemeClr val="accent1"/>
                </a:solidFill>
                <a:latin typeface="+mn-ea"/>
                <a:ea typeface="+mn-ea"/>
              </a:rPr>
              <a:t>❶</a:t>
            </a:r>
          </a:p>
        </p:txBody>
      </p:sp>
      <p:sp>
        <p:nvSpPr>
          <p:cNvPr id="23" name="직사각형 41"/>
          <p:cNvSpPr>
            <a:spLocks noChangeArrowheads="1"/>
          </p:cNvSpPr>
          <p:nvPr/>
        </p:nvSpPr>
        <p:spPr bwMode="auto">
          <a:xfrm>
            <a:off x="71500" y="930622"/>
            <a:ext cx="390525" cy="338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ko-KR" altLang="en-US" dirty="0">
                <a:solidFill>
                  <a:schemeClr val="accent1"/>
                </a:solidFill>
                <a:latin typeface="+mn-ea"/>
                <a:ea typeface="+mn-ea"/>
              </a:rPr>
              <a:t>❷</a:t>
            </a:r>
          </a:p>
        </p:txBody>
      </p:sp>
      <p:sp>
        <p:nvSpPr>
          <p:cNvPr id="24" name="직사각형 42"/>
          <p:cNvSpPr>
            <a:spLocks noChangeArrowheads="1"/>
          </p:cNvSpPr>
          <p:nvPr/>
        </p:nvSpPr>
        <p:spPr bwMode="auto">
          <a:xfrm>
            <a:off x="4139952" y="915988"/>
            <a:ext cx="3905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ko-KR" altLang="en-US" dirty="0">
                <a:solidFill>
                  <a:schemeClr val="accent1"/>
                </a:solidFill>
                <a:latin typeface="+mn-ea"/>
                <a:ea typeface="+mn-ea"/>
              </a:rPr>
              <a:t>❸</a:t>
            </a:r>
          </a:p>
        </p:txBody>
      </p:sp>
      <p:pic>
        <p:nvPicPr>
          <p:cNvPr id="25" name="Picture 11"/>
          <p:cNvPicPr>
            <a:picLocks noChangeAspect="1" noChangeArrowheads="1"/>
          </p:cNvPicPr>
          <p:nvPr/>
        </p:nvPicPr>
        <p:blipFill>
          <a:blip r:embed="rId3" cstate="print"/>
          <a:srcRect l="4012" t="14507" r="77629" b="74429"/>
          <a:stretch>
            <a:fillRect/>
          </a:stretch>
        </p:blipFill>
        <p:spPr bwMode="auto">
          <a:xfrm>
            <a:off x="4247964" y="1772469"/>
            <a:ext cx="844653" cy="692942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sp>
        <p:nvSpPr>
          <p:cNvPr id="26" name="AutoShape 1293"/>
          <p:cNvSpPr>
            <a:spLocks noChangeArrowheads="1"/>
          </p:cNvSpPr>
          <p:nvPr/>
        </p:nvSpPr>
        <p:spPr bwMode="auto">
          <a:xfrm>
            <a:off x="250825" y="2492375"/>
            <a:ext cx="8748713" cy="1452563"/>
          </a:xfrm>
          <a:prstGeom prst="roundRect">
            <a:avLst>
              <a:gd name="adj" fmla="val 7259"/>
            </a:avLst>
          </a:prstGeom>
          <a:solidFill>
            <a:schemeClr val="tx2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92075" tIns="46038" rIns="92075" bIns="46038" anchor="ctr"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>
              <a:defRPr/>
            </a:pPr>
            <a:endParaRPr lang="ko-KR" altLang="ko-KR" sz="2700"/>
          </a:p>
        </p:txBody>
      </p:sp>
      <p:sp>
        <p:nvSpPr>
          <p:cNvPr id="35" name="직사각형 34"/>
          <p:cNvSpPr>
            <a:spLocks noChangeArrowheads="1"/>
          </p:cNvSpPr>
          <p:nvPr/>
        </p:nvSpPr>
        <p:spPr bwMode="auto">
          <a:xfrm>
            <a:off x="288638" y="3379217"/>
            <a:ext cx="22617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설치현황 및 접속장애</a:t>
            </a:r>
            <a:endParaRPr lang="en-US" altLang="ko-KR" sz="900" b="1" dirty="0">
              <a:solidFill>
                <a:schemeClr val="accent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전체 설치 현황 및 장애 발생 개소 표출</a:t>
            </a:r>
          </a:p>
        </p:txBody>
      </p:sp>
      <p:sp>
        <p:nvSpPr>
          <p:cNvPr id="36" name="직사각형 35"/>
          <p:cNvSpPr>
            <a:spLocks noChangeArrowheads="1"/>
          </p:cNvSpPr>
          <p:nvPr/>
        </p:nvSpPr>
        <p:spPr bwMode="auto">
          <a:xfrm>
            <a:off x="2520664" y="3385567"/>
            <a:ext cx="187166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입력전압</a:t>
            </a:r>
            <a:endParaRPr lang="en-US" altLang="ko-KR" sz="900" b="1" dirty="0">
              <a:solidFill>
                <a:schemeClr val="accent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평균전압과 전압 장애 발생 장비를 표시</a:t>
            </a:r>
          </a:p>
        </p:txBody>
      </p:sp>
      <p:sp>
        <p:nvSpPr>
          <p:cNvPr id="37" name="직사각형 38"/>
          <p:cNvSpPr>
            <a:spLocks noChangeArrowheads="1"/>
          </p:cNvSpPr>
          <p:nvPr/>
        </p:nvSpPr>
        <p:spPr bwMode="auto">
          <a:xfrm>
            <a:off x="4320889" y="3379217"/>
            <a:ext cx="251936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온도</a:t>
            </a:r>
            <a:r>
              <a:rPr lang="en-US" altLang="ko-KR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</a:t>
            </a:r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습도</a:t>
            </a:r>
            <a:endParaRPr lang="en-US" altLang="ko-KR" sz="900" b="1" dirty="0">
              <a:solidFill>
                <a:schemeClr val="accent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평균 온도와 평균 습도가 나타나며 장애 발생시 장비를 표시</a:t>
            </a:r>
          </a:p>
        </p:txBody>
      </p:sp>
      <p:sp>
        <p:nvSpPr>
          <p:cNvPr id="38" name="직사각형 39"/>
          <p:cNvSpPr>
            <a:spLocks noChangeArrowheads="1"/>
          </p:cNvSpPr>
          <p:nvPr/>
        </p:nvSpPr>
        <p:spPr bwMode="auto">
          <a:xfrm>
            <a:off x="6588125" y="3356992"/>
            <a:ext cx="2447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월별로그</a:t>
            </a:r>
            <a:endParaRPr lang="en-US" altLang="ko-KR" sz="900" b="1" dirty="0">
              <a:solidFill>
                <a:schemeClr val="accent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월별 일어난 장애 횟수를 표시</a:t>
            </a:r>
          </a:p>
        </p:txBody>
      </p:sp>
      <p:sp>
        <p:nvSpPr>
          <p:cNvPr id="39" name="AutoShape 1293"/>
          <p:cNvSpPr>
            <a:spLocks noChangeArrowheads="1"/>
          </p:cNvSpPr>
          <p:nvPr/>
        </p:nvSpPr>
        <p:spPr bwMode="auto">
          <a:xfrm>
            <a:off x="250825" y="3992563"/>
            <a:ext cx="8748713" cy="1185862"/>
          </a:xfrm>
          <a:prstGeom prst="roundRect">
            <a:avLst>
              <a:gd name="adj" fmla="val 7259"/>
            </a:avLst>
          </a:prstGeom>
          <a:solidFill>
            <a:schemeClr val="tx2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ko-KR" altLang="ko-KR" sz="270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42" name="직사각형 43"/>
          <p:cNvSpPr>
            <a:spLocks noChangeArrowheads="1"/>
          </p:cNvSpPr>
          <p:nvPr/>
        </p:nvSpPr>
        <p:spPr bwMode="auto">
          <a:xfrm>
            <a:off x="287338" y="4833938"/>
            <a:ext cx="45005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장비 </a:t>
            </a:r>
            <a:r>
              <a:rPr lang="ko-KR" altLang="en-US" sz="900" b="1" dirty="0" err="1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알람</a:t>
            </a:r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상태 정보 영역</a:t>
            </a: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장애 발생 순서대로 최상위에 장비 정보표출</a:t>
            </a:r>
          </a:p>
        </p:txBody>
      </p:sp>
      <p:sp>
        <p:nvSpPr>
          <p:cNvPr id="43" name="직사각형 44"/>
          <p:cNvSpPr>
            <a:spLocks noChangeArrowheads="1"/>
          </p:cNvSpPr>
          <p:nvPr/>
        </p:nvSpPr>
        <p:spPr bwMode="auto">
          <a:xfrm>
            <a:off x="4751388" y="4835525"/>
            <a:ext cx="3889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장비 추가 관리</a:t>
            </a:r>
          </a:p>
          <a:p>
            <a:pPr algn="ctr"/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장비 관리 부분</a:t>
            </a:r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900" dirty="0" err="1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트리구조</a:t>
            </a:r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900" dirty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44" name="AutoShape 1293"/>
          <p:cNvSpPr>
            <a:spLocks noChangeArrowheads="1"/>
          </p:cNvSpPr>
          <p:nvPr/>
        </p:nvSpPr>
        <p:spPr bwMode="auto">
          <a:xfrm>
            <a:off x="250825" y="5229225"/>
            <a:ext cx="8748713" cy="1185863"/>
          </a:xfrm>
          <a:prstGeom prst="roundRect">
            <a:avLst>
              <a:gd name="adj" fmla="val 7259"/>
            </a:avLst>
          </a:prstGeom>
          <a:solidFill>
            <a:schemeClr val="tx2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ko-KR" altLang="ko-KR" sz="2700"/>
          </a:p>
        </p:txBody>
      </p:sp>
      <p:pic>
        <p:nvPicPr>
          <p:cNvPr id="4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5337175"/>
            <a:ext cx="120808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876925"/>
            <a:ext cx="503237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직사각형 47"/>
          <p:cNvSpPr>
            <a:spLocks noChangeArrowheads="1"/>
          </p:cNvSpPr>
          <p:nvPr/>
        </p:nvSpPr>
        <p:spPr bwMode="auto">
          <a:xfrm>
            <a:off x="1655763" y="5276850"/>
            <a:ext cx="219551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en-US" altLang="ko-KR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NMS </a:t>
            </a:r>
            <a:r>
              <a:rPr lang="ko-KR" altLang="en-US" sz="900" b="1" dirty="0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기능</a:t>
            </a:r>
          </a:p>
          <a:p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•PING 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테스트 </a:t>
            </a:r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 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경로추적 </a:t>
            </a:r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 </a:t>
            </a:r>
            <a:r>
              <a:rPr lang="en-US" altLang="ko-KR" sz="900" dirty="0" err="1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TelNet</a:t>
            </a:r>
            <a:endParaRPr lang="en-US" altLang="ko-KR" sz="900" dirty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•IP Camera Http </a:t>
            </a:r>
            <a:r>
              <a:rPr lang="ko-KR" altLang="en-US" sz="900" dirty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접속 기능</a:t>
            </a:r>
          </a:p>
        </p:txBody>
      </p:sp>
      <p:pic>
        <p:nvPicPr>
          <p:cNvPr id="48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5300663"/>
            <a:ext cx="1084263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직사각형 50"/>
          <p:cNvSpPr>
            <a:spLocks noChangeArrowheads="1"/>
          </p:cNvSpPr>
          <p:nvPr/>
        </p:nvSpPr>
        <p:spPr bwMode="auto">
          <a:xfrm>
            <a:off x="5688013" y="5262563"/>
            <a:ext cx="29876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r>
              <a:rPr lang="ko-KR" altLang="en-US" sz="900" b="1">
                <a:solidFill>
                  <a:schemeClr val="accent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이력관리 시스템</a:t>
            </a:r>
          </a:p>
          <a:p>
            <a:r>
              <a:rPr lang="en-US" altLang="ko-KR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설치 위치 관련 이력관리 기능</a:t>
            </a:r>
          </a:p>
          <a:p>
            <a:r>
              <a:rPr lang="en-US" altLang="ko-KR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•</a:t>
            </a:r>
            <a:r>
              <a:rPr lang="ko-KR" altLang="en-US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웹 카메라 </a:t>
            </a:r>
            <a:r>
              <a:rPr lang="en-US" altLang="ko-KR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 </a:t>
            </a:r>
            <a:r>
              <a:rPr lang="ko-KR" altLang="en-US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접속 기능 </a:t>
            </a:r>
            <a:r>
              <a:rPr lang="en-US" altLang="ko-KR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 </a:t>
            </a:r>
            <a:r>
              <a:rPr lang="ko-KR" altLang="en-US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공유기 </a:t>
            </a:r>
            <a:r>
              <a:rPr lang="en-US" altLang="ko-KR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 </a:t>
            </a:r>
            <a:r>
              <a:rPr lang="ko-KR" altLang="en-US" sz="90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접속</a:t>
            </a:r>
          </a:p>
        </p:txBody>
      </p:sp>
      <p:pic>
        <p:nvPicPr>
          <p:cNvPr id="5122" name="Picture 2" descr="C:\Users\김선혜\Desktop\2016카다로그\GNMS1 (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1011238"/>
            <a:ext cx="3887788" cy="132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15" y="2551585"/>
            <a:ext cx="1304473" cy="86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395" y="2551585"/>
            <a:ext cx="1304473" cy="86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639" y="2551585"/>
            <a:ext cx="1304473" cy="86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156" y="2552057"/>
            <a:ext cx="1344655" cy="865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0" y="4061978"/>
            <a:ext cx="3960056" cy="77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61978"/>
            <a:ext cx="1711838" cy="828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833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그룹 88"/>
          <p:cNvGrpSpPr>
            <a:grpSpLocks/>
          </p:cNvGrpSpPr>
          <p:nvPr/>
        </p:nvGrpSpPr>
        <p:grpSpPr bwMode="auto">
          <a:xfrm>
            <a:off x="0" y="-26988"/>
            <a:ext cx="9144000" cy="882651"/>
            <a:chOff x="0" y="-6520"/>
            <a:chExt cx="9004300" cy="702246"/>
          </a:xfrm>
        </p:grpSpPr>
        <p:sp>
          <p:nvSpPr>
            <p:cNvPr id="90" name="직사각형 89"/>
            <p:cNvSpPr/>
            <p:nvPr/>
          </p:nvSpPr>
          <p:spPr>
            <a:xfrm>
              <a:off x="0" y="353444"/>
              <a:ext cx="9004300" cy="34228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0" y="-6520"/>
              <a:ext cx="9004300" cy="64793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5123" name="직사각형 2"/>
          <p:cNvSpPr>
            <a:spLocks noChangeArrowheads="1"/>
          </p:cNvSpPr>
          <p:nvPr/>
        </p:nvSpPr>
        <p:spPr bwMode="auto">
          <a:xfrm>
            <a:off x="107950" y="115888"/>
            <a:ext cx="658064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솔루션 시스템 구성 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다수 장비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27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" name="Text Box 181"/>
          <p:cNvSpPr txBox="1">
            <a:spLocks noChangeArrowheads="1"/>
          </p:cNvSpPr>
          <p:nvPr/>
        </p:nvSpPr>
        <p:spPr bwMode="auto">
          <a:xfrm>
            <a:off x="323404" y="1166813"/>
            <a:ext cx="8641084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835" tIns="30418" rIns="60835" bIns="30418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spcBef>
                <a:spcPct val="30000"/>
              </a:spcBef>
              <a:buClr>
                <a:srgbClr val="6FC1DB"/>
              </a:buClr>
              <a:buSzPct val="110000"/>
              <a:defRPr/>
            </a:pP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실시간 네트워크 트래픽을 체크하여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이 멈춰지거나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과다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트래픽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발생으로 장비 부하 및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Down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시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사용자 설정 값에 의해 해당 장비전원을 자동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수동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재부팅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(Reset(CH1))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합니다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장비자체 로그기능이 있어 언제 작동 되었는지 원격에서 알 수 있으며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현재 상황 을 통합모니터링을 통하여 실시간 제어 가능하도록 구성되어 있습니다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  <a:endParaRPr lang="ko-KR" altLang="en-US" sz="11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" name="Text Box 181"/>
          <p:cNvSpPr txBox="1">
            <a:spLocks noChangeArrowheads="1"/>
          </p:cNvSpPr>
          <p:nvPr/>
        </p:nvSpPr>
        <p:spPr bwMode="auto">
          <a:xfrm>
            <a:off x="215900" y="5741988"/>
            <a:ext cx="8858250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835" tIns="30418" rIns="60835" bIns="30418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spcBef>
                <a:spcPct val="30000"/>
              </a:spcBef>
              <a:buClr>
                <a:srgbClr val="6FC1DB"/>
              </a:buClr>
              <a:buSzPct val="110000"/>
              <a:defRPr/>
            </a:pP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장비가 가진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IP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주소로 장비에게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Ping(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신호를 보내고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장비로 부터 응답되는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Ping(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통신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신호를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확인하여 네트워크 연결 상태를 판단하며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알고리즘에 의한 판단 결과 네트워크의 연결이 불안정하거나 끊긴 경우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네트워크 통신장치의 전원을 재부팅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(RESET)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하여 연결을 자동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수동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으로 복구합니다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</a:p>
        </p:txBody>
      </p:sp>
      <p:sp>
        <p:nvSpPr>
          <p:cNvPr id="131" name="모서리가 둥근 직사각형 130"/>
          <p:cNvSpPr/>
          <p:nvPr/>
        </p:nvSpPr>
        <p:spPr>
          <a:xfrm>
            <a:off x="209550" y="1952625"/>
            <a:ext cx="8713788" cy="36718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5127" name="그룹 62"/>
          <p:cNvGrpSpPr>
            <a:grpSpLocks/>
          </p:cNvGrpSpPr>
          <p:nvPr/>
        </p:nvGrpSpPr>
        <p:grpSpPr bwMode="auto">
          <a:xfrm>
            <a:off x="866775" y="2060848"/>
            <a:ext cx="5541963" cy="3492227"/>
            <a:chOff x="1729842" y="1371384"/>
            <a:chExt cx="5904656" cy="3883512"/>
          </a:xfrm>
        </p:grpSpPr>
        <p:sp>
          <p:nvSpPr>
            <p:cNvPr id="5134" name="object 26"/>
            <p:cNvSpPr>
              <a:spLocks noChangeArrowheads="1"/>
            </p:cNvSpPr>
            <p:nvPr/>
          </p:nvSpPr>
          <p:spPr bwMode="auto">
            <a:xfrm>
              <a:off x="3897702" y="2927042"/>
              <a:ext cx="1285884" cy="71438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endParaRPr lang="en-US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eaLnBrk="1" latinLnBrk="1" hangingPunct="1"/>
              <a:endParaRPr lang="en-US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algn="ctr" eaLnBrk="1" latinLnBrk="1" hangingPunct="1"/>
              <a:r>
                <a:rPr lang="en-US" altLang="ko-KR" sz="8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r>
                <a:rPr lang="en-US" altLang="ko-KR" sz="800" b="1" dirty="0" err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NetGuard</a:t>
              </a:r>
              <a:r>
                <a:rPr lang="en-US" altLang="ko-KR" sz="800" b="1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_6CH</a:t>
              </a:r>
              <a:endParaRPr lang="ko-KR" altLang="en-US" sz="800" b="1" dirty="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  <a:p>
              <a:pPr eaLnBrk="1" latinLnBrk="1" hangingPunct="1"/>
              <a:endParaRPr lang="ko-KR" altLang="ko-KR" sz="1700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grpSp>
          <p:nvGrpSpPr>
            <p:cNvPr id="5135" name="그룹 45"/>
            <p:cNvGrpSpPr>
              <a:grpSpLocks/>
            </p:cNvGrpSpPr>
            <p:nvPr/>
          </p:nvGrpSpPr>
          <p:grpSpPr bwMode="auto">
            <a:xfrm>
              <a:off x="6536483" y="1371384"/>
              <a:ext cx="656803" cy="2012783"/>
              <a:chOff x="6770169" y="1484365"/>
              <a:chExt cx="664520" cy="2012783"/>
            </a:xfrm>
          </p:grpSpPr>
          <p:pic>
            <p:nvPicPr>
              <p:cNvPr id="5191" name="Object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4921" y="1484365"/>
                <a:ext cx="395288" cy="274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92" name="TextBox 54"/>
              <p:cNvSpPr txBox="1">
                <a:spLocks noChangeArrowheads="1"/>
              </p:cNvSpPr>
              <p:nvPr/>
            </p:nvSpPr>
            <p:spPr bwMode="auto">
              <a:xfrm>
                <a:off x="6770169" y="1772974"/>
                <a:ext cx="651070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 dirty="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CAM 1</a:t>
                </a:r>
                <a:endPara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  <p:sp>
            <p:nvSpPr>
              <p:cNvPr id="5195" name="TextBox 57"/>
              <p:cNvSpPr txBox="1">
                <a:spLocks noChangeArrowheads="1"/>
              </p:cNvSpPr>
              <p:nvPr/>
            </p:nvSpPr>
            <p:spPr bwMode="auto">
              <a:xfrm>
                <a:off x="6897127" y="3240446"/>
                <a:ext cx="497094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 dirty="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WIFI</a:t>
                </a:r>
                <a:endPara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  <p:sp>
            <p:nvSpPr>
              <p:cNvPr id="5198" name="TextBox 60"/>
              <p:cNvSpPr txBox="1">
                <a:spLocks noChangeArrowheads="1"/>
              </p:cNvSpPr>
              <p:nvPr/>
            </p:nvSpPr>
            <p:spPr bwMode="auto">
              <a:xfrm>
                <a:off x="6783620" y="2497107"/>
                <a:ext cx="651069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 dirty="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CAM 2</a:t>
                </a:r>
                <a:endParaRPr lang="ko-KR" altLang="en-US" sz="900" dirty="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grpSp>
          <p:nvGrpSpPr>
            <p:cNvPr id="5136" name="그룹 46"/>
            <p:cNvGrpSpPr>
              <a:grpSpLocks/>
            </p:cNvGrpSpPr>
            <p:nvPr/>
          </p:nvGrpSpPr>
          <p:grpSpPr bwMode="auto">
            <a:xfrm>
              <a:off x="1778990" y="3042498"/>
              <a:ext cx="437017" cy="660164"/>
              <a:chOff x="1748036" y="2500305"/>
              <a:chExt cx="437017" cy="660164"/>
            </a:xfrm>
          </p:grpSpPr>
          <p:pic>
            <p:nvPicPr>
              <p:cNvPr id="5189" name="그림 118" descr="누전차단기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85918" y="2500305"/>
                <a:ext cx="285752" cy="4779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90" name="TextBox 64"/>
              <p:cNvSpPr txBox="1">
                <a:spLocks noChangeArrowheads="1"/>
              </p:cNvSpPr>
              <p:nvPr/>
            </p:nvSpPr>
            <p:spPr bwMode="auto">
              <a:xfrm>
                <a:off x="1748036" y="2903767"/>
                <a:ext cx="437017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ELB</a:t>
                </a:r>
                <a:endParaRPr lang="ko-KR" altLang="en-US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cxnSp>
          <p:nvCxnSpPr>
            <p:cNvPr id="67" name="직선 연결선 66"/>
            <p:cNvCxnSpPr>
              <a:endCxn id="5134" idx="0"/>
            </p:cNvCxnSpPr>
            <p:nvPr/>
          </p:nvCxnSpPr>
          <p:spPr>
            <a:xfrm rot="16200000" flipH="1">
              <a:off x="4067930" y="2453364"/>
              <a:ext cx="940943" cy="5074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38" name="그룹 48"/>
            <p:cNvGrpSpPr>
              <a:grpSpLocks/>
            </p:cNvGrpSpPr>
            <p:nvPr/>
          </p:nvGrpSpPr>
          <p:grpSpPr bwMode="auto">
            <a:xfrm>
              <a:off x="2809962" y="1684980"/>
              <a:ext cx="1259648" cy="701690"/>
              <a:chOff x="2571736" y="1360473"/>
              <a:chExt cx="1259648" cy="701690"/>
            </a:xfrm>
          </p:grpSpPr>
          <p:pic>
            <p:nvPicPr>
              <p:cNvPr id="5187" name="그림 116" descr="광모뎀.jp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6396" y="1360473"/>
                <a:ext cx="500066" cy="370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88" name="TextBox 68"/>
              <p:cNvSpPr txBox="1">
                <a:spLocks noChangeArrowheads="1"/>
              </p:cNvSpPr>
              <p:nvPr/>
            </p:nvSpPr>
            <p:spPr bwMode="auto">
              <a:xfrm>
                <a:off x="2571736" y="1651439"/>
                <a:ext cx="1259648" cy="4107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A  modem of Optical</a:t>
                </a:r>
                <a:endParaRPr lang="ko-KR" altLang="en-US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grpSp>
          <p:nvGrpSpPr>
            <p:cNvPr id="5139" name="그룹 49"/>
            <p:cNvGrpSpPr>
              <a:grpSpLocks/>
            </p:cNvGrpSpPr>
            <p:nvPr/>
          </p:nvGrpSpPr>
          <p:grpSpPr bwMode="auto">
            <a:xfrm>
              <a:off x="1729842" y="1723709"/>
              <a:ext cx="626164" cy="483991"/>
              <a:chOff x="1739384" y="1424410"/>
              <a:chExt cx="626164" cy="483991"/>
            </a:xfrm>
          </p:grpSpPr>
          <p:pic>
            <p:nvPicPr>
              <p:cNvPr id="5185" name="그림 114" descr="fdf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39384" y="1424410"/>
                <a:ext cx="416280" cy="285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86" name="TextBox 71"/>
              <p:cNvSpPr txBox="1">
                <a:spLocks noChangeArrowheads="1"/>
              </p:cNvSpPr>
              <p:nvPr/>
            </p:nvSpPr>
            <p:spPr bwMode="auto">
              <a:xfrm>
                <a:off x="1789981" y="1651699"/>
                <a:ext cx="575567" cy="256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1pPr>
                <a:lvl2pPr marL="742950" indent="-28575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2pPr>
                <a:lvl3pPr marL="11430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3pPr>
                <a:lvl4pPr marL="16002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4pPr>
                <a:lvl5pPr marL="2057400" indent="-228600" defTabSz="877888"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5pPr>
                <a:lvl6pPr marL="25146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6pPr>
                <a:lvl7pPr marL="29718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7pPr>
                <a:lvl8pPr marL="34290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8pPr>
                <a:lvl9pPr marL="3886200" indent="-228600" defTabSz="8778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rgbClr val="000000"/>
                    </a:solidFill>
                    <a:latin typeface="Rix모던고딕 B" pitchFamily="18" charset="-127"/>
                    <a:ea typeface="Rix모던고딕 B" pitchFamily="18" charset="-127"/>
                  </a:defRPr>
                </a:lvl9pPr>
              </a:lstStyle>
              <a:p>
                <a:pPr eaLnBrk="1" latinLnBrk="1" hangingPunct="1"/>
                <a:r>
                  <a:rPr lang="en-US" altLang="ko-KR" sz="900">
                    <a:solidFill>
                      <a:schemeClr val="tx1"/>
                    </a:solidFill>
                    <a:latin typeface="맑은 고딕" pitchFamily="50" charset="-127"/>
                    <a:ea typeface="(한)동판체C"/>
                    <a:cs typeface="(한)동판체C"/>
                  </a:rPr>
                  <a:t>FDF</a:t>
                </a:r>
                <a:endParaRPr lang="ko-KR" altLang="en-US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endParaRPr>
              </a:p>
            </p:txBody>
          </p:sp>
        </p:grpSp>
        <p:cxnSp>
          <p:nvCxnSpPr>
            <p:cNvPr id="70" name="직선 연결선 69"/>
            <p:cNvCxnSpPr/>
            <p:nvPr/>
          </p:nvCxnSpPr>
          <p:spPr>
            <a:xfrm>
              <a:off x="3365420" y="1870681"/>
              <a:ext cx="798338" cy="3531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/>
            <p:nvPr/>
          </p:nvCxnSpPr>
          <p:spPr>
            <a:xfrm>
              <a:off x="2145925" y="1867150"/>
              <a:ext cx="718843" cy="3531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42" name="TextBox 74"/>
            <p:cNvSpPr txBox="1">
              <a:spLocks noChangeArrowheads="1"/>
            </p:cNvSpPr>
            <p:nvPr/>
          </p:nvSpPr>
          <p:spPr bwMode="auto">
            <a:xfrm>
              <a:off x="2249635" y="1697206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Optical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43" name="Text Box 181"/>
            <p:cNvSpPr txBox="1">
              <a:spLocks noChangeArrowheads="1"/>
            </p:cNvSpPr>
            <p:nvPr/>
          </p:nvSpPr>
          <p:spPr bwMode="auto">
            <a:xfrm>
              <a:off x="4156831" y="1481181"/>
              <a:ext cx="720081" cy="359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0835" tIns="30418" rIns="60835" bIns="30418">
              <a:spAutoFit/>
            </a:bodyPr>
            <a:lstStyle>
              <a:lvl1pPr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581025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5810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70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HUB</a:t>
              </a:r>
              <a:endParaRPr lang="ko-KR" altLang="en-US" sz="17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5144" name="그림 73" descr="L2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4451" y="1764576"/>
              <a:ext cx="741363" cy="220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5" name="TextBox 77"/>
            <p:cNvSpPr txBox="1">
              <a:spLocks noChangeArrowheads="1"/>
            </p:cNvSpPr>
            <p:nvPr/>
          </p:nvSpPr>
          <p:spPr bwMode="auto">
            <a:xfrm>
              <a:off x="3602050" y="1713324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pic>
          <p:nvPicPr>
            <p:cNvPr id="5146" name="그림 75" descr="fan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6386" y="3425398"/>
              <a:ext cx="437537" cy="360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7" name="TextBox 79"/>
            <p:cNvSpPr txBox="1">
              <a:spLocks noChangeArrowheads="1"/>
            </p:cNvSpPr>
            <p:nvPr/>
          </p:nvSpPr>
          <p:spPr bwMode="auto">
            <a:xfrm>
              <a:off x="6474750" y="3736290"/>
              <a:ext cx="1080120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Fan or Heater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pic>
          <p:nvPicPr>
            <p:cNvPr id="5148" name="Picture 4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4378" y="4145478"/>
              <a:ext cx="523780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9" name="TextBox 81"/>
            <p:cNvSpPr txBox="1">
              <a:spLocks noChangeArrowheads="1"/>
            </p:cNvSpPr>
            <p:nvPr/>
          </p:nvSpPr>
          <p:spPr bwMode="auto">
            <a:xfrm>
              <a:off x="6436650" y="4585146"/>
              <a:ext cx="1197848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EMR or Dead Bolt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80" name="직선 연결선 79"/>
            <p:cNvCxnSpPr>
              <a:stCxn id="5134" idx="3"/>
            </p:cNvCxnSpPr>
            <p:nvPr/>
          </p:nvCxnSpPr>
          <p:spPr>
            <a:xfrm flipV="1">
              <a:off x="5183668" y="1570568"/>
              <a:ext cx="1364955" cy="1714174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 flipV="1">
              <a:off x="4906279" y="1570568"/>
              <a:ext cx="1642344" cy="303644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>
              <a:off x="4906279" y="1874211"/>
              <a:ext cx="1713382" cy="1108653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>
              <a:stCxn id="5134" idx="3"/>
            </p:cNvCxnSpPr>
            <p:nvPr/>
          </p:nvCxnSpPr>
          <p:spPr>
            <a:xfrm flipV="1">
              <a:off x="5183668" y="2982864"/>
              <a:ext cx="1435994" cy="301878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>
              <a:stCxn id="5134" idx="3"/>
            </p:cNvCxnSpPr>
            <p:nvPr/>
          </p:nvCxnSpPr>
          <p:spPr>
            <a:xfrm>
              <a:off x="5183668" y="3284742"/>
              <a:ext cx="1370029" cy="1112184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>
              <a:stCxn id="5134" idx="3"/>
            </p:cNvCxnSpPr>
            <p:nvPr/>
          </p:nvCxnSpPr>
          <p:spPr>
            <a:xfrm>
              <a:off x="5183668" y="3284742"/>
              <a:ext cx="1442759" cy="321297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>
              <a:endCxn id="5134" idx="0"/>
            </p:cNvCxnSpPr>
            <p:nvPr/>
          </p:nvCxnSpPr>
          <p:spPr>
            <a:xfrm rot="16200000" flipH="1">
              <a:off x="3577360" y="1962794"/>
              <a:ext cx="580808" cy="1346349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59" name="TextBox 91"/>
            <p:cNvSpPr txBox="1">
              <a:spLocks noChangeArrowheads="1"/>
            </p:cNvSpPr>
            <p:nvPr/>
          </p:nvSpPr>
          <p:spPr bwMode="auto">
            <a:xfrm>
              <a:off x="4228026" y="2630646"/>
              <a:ext cx="533772" cy="222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1CH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0" name="TextBox 92"/>
            <p:cNvSpPr txBox="1">
              <a:spLocks noChangeArrowheads="1"/>
            </p:cNvSpPr>
            <p:nvPr/>
          </p:nvSpPr>
          <p:spPr bwMode="auto">
            <a:xfrm>
              <a:off x="5114218" y="2762518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2CH</a:t>
              </a:r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1" name="TextBox 93"/>
            <p:cNvSpPr txBox="1">
              <a:spLocks noChangeArrowheads="1"/>
            </p:cNvSpPr>
            <p:nvPr/>
          </p:nvSpPr>
          <p:spPr bwMode="auto">
            <a:xfrm>
              <a:off x="5571777" y="2629550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3CH</a:t>
              </a:r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2" name="TextBox 94"/>
            <p:cNvSpPr txBox="1">
              <a:spLocks noChangeArrowheads="1"/>
            </p:cNvSpPr>
            <p:nvPr/>
          </p:nvSpPr>
          <p:spPr bwMode="auto">
            <a:xfrm>
              <a:off x="5757321" y="2906534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4CH</a:t>
              </a:r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3" name="TextBox 95"/>
            <p:cNvSpPr txBox="1">
              <a:spLocks noChangeArrowheads="1"/>
            </p:cNvSpPr>
            <p:nvPr/>
          </p:nvSpPr>
          <p:spPr bwMode="auto">
            <a:xfrm>
              <a:off x="5834298" y="3266574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5CH</a:t>
              </a:r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64" name="TextBox 96"/>
            <p:cNvSpPr txBox="1">
              <a:spLocks noChangeArrowheads="1"/>
            </p:cNvSpPr>
            <p:nvPr/>
          </p:nvSpPr>
          <p:spPr bwMode="auto">
            <a:xfrm>
              <a:off x="5834298" y="3698622"/>
              <a:ext cx="43701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700" b="1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6CH</a:t>
              </a:r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 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95" name="직선 연결선 94"/>
            <p:cNvCxnSpPr>
              <a:endCxn id="5134" idx="1"/>
            </p:cNvCxnSpPr>
            <p:nvPr/>
          </p:nvCxnSpPr>
          <p:spPr>
            <a:xfrm>
              <a:off x="2101949" y="3281211"/>
              <a:ext cx="1796260" cy="3531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66" name="Picture 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226" y="4577526"/>
              <a:ext cx="460354" cy="4320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67" name="TextBox 99"/>
            <p:cNvSpPr txBox="1">
              <a:spLocks noChangeArrowheads="1"/>
            </p:cNvSpPr>
            <p:nvPr/>
          </p:nvSpPr>
          <p:spPr bwMode="auto">
            <a:xfrm>
              <a:off x="5072690" y="4998194"/>
              <a:ext cx="1197848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Door Sensor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98" name="직선 연결선 97"/>
            <p:cNvCxnSpPr>
              <a:endCxn id="5134" idx="2"/>
            </p:cNvCxnSpPr>
            <p:nvPr/>
          </p:nvCxnSpPr>
          <p:spPr>
            <a:xfrm rot="5400000" flipH="1" flipV="1">
              <a:off x="3610640" y="3560192"/>
              <a:ext cx="849144" cy="1011453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직선 연결선 98"/>
            <p:cNvCxnSpPr>
              <a:endCxn id="5134" idx="2"/>
            </p:cNvCxnSpPr>
            <p:nvPr/>
          </p:nvCxnSpPr>
          <p:spPr>
            <a:xfrm rot="16200000" flipV="1">
              <a:off x="4511186" y="3671099"/>
              <a:ext cx="935647" cy="876142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70" name="TextBox 104"/>
            <p:cNvSpPr txBox="1">
              <a:spLocks noChangeArrowheads="1"/>
            </p:cNvSpPr>
            <p:nvPr/>
          </p:nvSpPr>
          <p:spPr bwMode="auto">
            <a:xfrm>
              <a:off x="4754675" y="4320852"/>
              <a:ext cx="575567" cy="3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2pin cable</a:t>
              </a:r>
            </a:p>
          </p:txBody>
        </p:sp>
        <p:sp>
          <p:nvSpPr>
            <p:cNvPr id="5171" name="TextBox 105"/>
            <p:cNvSpPr txBox="1">
              <a:spLocks noChangeArrowheads="1"/>
            </p:cNvSpPr>
            <p:nvPr/>
          </p:nvSpPr>
          <p:spPr bwMode="auto">
            <a:xfrm>
              <a:off x="5258234" y="1625198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72" name="TextBox 106"/>
            <p:cNvSpPr txBox="1">
              <a:spLocks noChangeArrowheads="1"/>
            </p:cNvSpPr>
            <p:nvPr/>
          </p:nvSpPr>
          <p:spPr bwMode="auto">
            <a:xfrm>
              <a:off x="5410634" y="1871703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73" name="TextBox 107"/>
            <p:cNvSpPr txBox="1">
              <a:spLocks noChangeArrowheads="1"/>
            </p:cNvSpPr>
            <p:nvPr/>
          </p:nvSpPr>
          <p:spPr bwMode="auto">
            <a:xfrm>
              <a:off x="5474258" y="2160612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cxnSp>
          <p:nvCxnSpPr>
            <p:cNvPr id="104" name="직선 연결선 103"/>
            <p:cNvCxnSpPr>
              <a:endCxn id="5134" idx="2"/>
            </p:cNvCxnSpPr>
            <p:nvPr/>
          </p:nvCxnSpPr>
          <p:spPr>
            <a:xfrm rot="10800000">
              <a:off x="4540938" y="3641347"/>
              <a:ext cx="2012759" cy="755579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75" name="TextBox 109"/>
            <p:cNvSpPr txBox="1">
              <a:spLocks noChangeArrowheads="1"/>
            </p:cNvSpPr>
            <p:nvPr/>
          </p:nvSpPr>
          <p:spPr bwMode="auto">
            <a:xfrm>
              <a:off x="5474755" y="4176835"/>
              <a:ext cx="575567" cy="3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2pin cable</a:t>
              </a:r>
            </a:p>
          </p:txBody>
        </p:sp>
        <p:sp>
          <p:nvSpPr>
            <p:cNvPr id="5177" name="TextBox 111"/>
            <p:cNvSpPr txBox="1">
              <a:spLocks noChangeArrowheads="1"/>
            </p:cNvSpPr>
            <p:nvPr/>
          </p:nvSpPr>
          <p:spPr bwMode="auto">
            <a:xfrm>
              <a:off x="3242010" y="4248844"/>
              <a:ext cx="575567" cy="3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8pin cable</a:t>
              </a:r>
            </a:p>
          </p:txBody>
        </p:sp>
        <p:pic>
          <p:nvPicPr>
            <p:cNvPr id="5178" name="그림 107" descr="스피커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9465" y="4508368"/>
              <a:ext cx="374473" cy="357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9" name="직선 연결선 108"/>
            <p:cNvCxnSpPr>
              <a:endCxn id="5134" idx="2"/>
            </p:cNvCxnSpPr>
            <p:nvPr/>
          </p:nvCxnSpPr>
          <p:spPr>
            <a:xfrm rot="5400000" flipH="1" flipV="1">
              <a:off x="3040270" y="3007476"/>
              <a:ext cx="866798" cy="2134539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0" name="TextBox 114"/>
            <p:cNvSpPr txBox="1">
              <a:spLocks noChangeArrowheads="1"/>
            </p:cNvSpPr>
            <p:nvPr/>
          </p:nvSpPr>
          <p:spPr bwMode="auto">
            <a:xfrm>
              <a:off x="2147414" y="4835077"/>
              <a:ext cx="577407" cy="256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AMP</a:t>
              </a:r>
              <a:endPara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sp>
          <p:nvSpPr>
            <p:cNvPr id="5181" name="TextBox 115"/>
            <p:cNvSpPr txBox="1">
              <a:spLocks noChangeArrowheads="1"/>
            </p:cNvSpPr>
            <p:nvPr/>
          </p:nvSpPr>
          <p:spPr bwMode="auto">
            <a:xfrm>
              <a:off x="2450419" y="4145478"/>
              <a:ext cx="575567" cy="3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2pin cable</a:t>
              </a:r>
            </a:p>
          </p:txBody>
        </p:sp>
        <p:cxnSp>
          <p:nvCxnSpPr>
            <p:cNvPr id="112" name="직선 연결선 111"/>
            <p:cNvCxnSpPr/>
            <p:nvPr/>
          </p:nvCxnSpPr>
          <p:spPr>
            <a:xfrm rot="16200000" flipH="1">
              <a:off x="4189710" y="2462191"/>
              <a:ext cx="940942" cy="5074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3" name="TextBox 117"/>
            <p:cNvSpPr txBox="1">
              <a:spLocks noChangeArrowheads="1"/>
            </p:cNvSpPr>
            <p:nvPr/>
          </p:nvSpPr>
          <p:spPr bwMode="auto">
            <a:xfrm>
              <a:off x="4610162" y="2635042"/>
              <a:ext cx="575567" cy="20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600">
                  <a:solidFill>
                    <a:schemeClr val="tx1"/>
                  </a:solidFill>
                  <a:latin typeface="맑은 고딕" pitchFamily="50" charset="-127"/>
                  <a:ea typeface="(한)동판체C"/>
                  <a:cs typeface="(한)동판체C"/>
                </a:rPr>
                <a:t>UTP</a:t>
              </a:r>
              <a:endParaRPr lang="ko-KR" altLang="en-US" sz="6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endParaRPr>
            </a:p>
          </p:txBody>
        </p:sp>
        <p:pic>
          <p:nvPicPr>
            <p:cNvPr id="5184" name="Picture 2" descr="C:\Users\김선혜\Desktop\홈페이지 제작\제품사진\9. NetGaurd 비상벨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1202" y="4490710"/>
              <a:ext cx="712806" cy="525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2" name="직선 연결선 81"/>
            <p:cNvCxnSpPr/>
            <p:nvPr/>
          </p:nvCxnSpPr>
          <p:spPr>
            <a:xfrm>
              <a:off x="4906279" y="1874211"/>
              <a:ext cx="1667714" cy="423689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직선 연결선 83"/>
            <p:cNvCxnSpPr>
              <a:stCxn id="5134" idx="3"/>
            </p:cNvCxnSpPr>
            <p:nvPr/>
          </p:nvCxnSpPr>
          <p:spPr>
            <a:xfrm flipV="1">
              <a:off x="5183668" y="2297900"/>
              <a:ext cx="1390326" cy="986842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8" name="그룹 131"/>
          <p:cNvGrpSpPr>
            <a:grpSpLocks/>
          </p:cNvGrpSpPr>
          <p:nvPr/>
        </p:nvGrpSpPr>
        <p:grpSpPr bwMode="auto">
          <a:xfrm>
            <a:off x="6516688" y="3305175"/>
            <a:ext cx="2735262" cy="477838"/>
            <a:chOff x="571472" y="5429264"/>
            <a:chExt cx="1840610" cy="440227"/>
          </a:xfrm>
        </p:grpSpPr>
        <p:sp>
          <p:nvSpPr>
            <p:cNvPr id="5130" name="TextBox 44"/>
            <p:cNvSpPr txBox="1">
              <a:spLocks noChangeArrowheads="1"/>
            </p:cNvSpPr>
            <p:nvPr/>
          </p:nvSpPr>
          <p:spPr bwMode="auto">
            <a:xfrm>
              <a:off x="1126198" y="5429264"/>
              <a:ext cx="714380" cy="212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HY그래픽" pitchFamily="18" charset="-127"/>
                  <a:ea typeface="HY그래픽" pitchFamily="18" charset="-127"/>
                  <a:cs typeface="(한)동판체C"/>
                </a:rPr>
                <a:t>Power</a:t>
              </a:r>
              <a:endParaRPr lang="ko-KR" altLang="en-US" sz="900">
                <a:solidFill>
                  <a:schemeClr val="tx1"/>
                </a:solidFill>
                <a:latin typeface="HY그래픽" pitchFamily="18" charset="-127"/>
                <a:ea typeface="HY그래픽" pitchFamily="18" charset="-127"/>
                <a:cs typeface="(한)동판체C"/>
              </a:endParaRPr>
            </a:p>
          </p:txBody>
        </p:sp>
        <p:cxnSp>
          <p:nvCxnSpPr>
            <p:cNvPr id="134" name="직선 연결선 133"/>
            <p:cNvCxnSpPr/>
            <p:nvPr/>
          </p:nvCxnSpPr>
          <p:spPr>
            <a:xfrm>
              <a:off x="571472" y="5762725"/>
              <a:ext cx="571518" cy="1463"/>
            </a:xfrm>
            <a:prstGeom prst="line">
              <a:avLst/>
            </a:prstGeom>
            <a:ln w="6350" cmpd="sng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32" name="TextBox 46"/>
            <p:cNvSpPr txBox="1">
              <a:spLocks noChangeArrowheads="1"/>
            </p:cNvSpPr>
            <p:nvPr/>
          </p:nvSpPr>
          <p:spPr bwMode="auto">
            <a:xfrm>
              <a:off x="1126198" y="5657165"/>
              <a:ext cx="1285884" cy="212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1pPr>
              <a:lvl2pPr marL="742950" indent="-28575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2pPr>
              <a:lvl3pPr marL="11430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3pPr>
              <a:lvl4pPr marL="16002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4pPr>
              <a:lvl5pPr marL="2057400" indent="-228600" defTabSz="877888"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5pPr>
              <a:lvl6pPr marL="25146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6pPr>
              <a:lvl7pPr marL="29718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7pPr>
              <a:lvl8pPr marL="34290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8pPr>
              <a:lvl9pPr marL="3886200" indent="-228600" defTabSz="877888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rgbClr val="000000"/>
                  </a:solidFill>
                  <a:latin typeface="Rix모던고딕 B" pitchFamily="18" charset="-127"/>
                  <a:ea typeface="Rix모던고딕 B" pitchFamily="18" charset="-127"/>
                </a:defRPr>
              </a:lvl9pPr>
            </a:lstStyle>
            <a:p>
              <a:pPr eaLnBrk="1" latinLnBrk="1" hangingPunct="1"/>
              <a:r>
                <a:rPr lang="en-US" altLang="ko-KR" sz="900">
                  <a:solidFill>
                    <a:schemeClr val="tx1"/>
                  </a:solidFill>
                  <a:latin typeface="HY그래픽" pitchFamily="18" charset="-127"/>
                  <a:ea typeface="HY그래픽" pitchFamily="18" charset="-127"/>
                  <a:cs typeface="(한)동판체C"/>
                </a:rPr>
                <a:t>A line of Communication</a:t>
              </a:r>
              <a:endParaRPr lang="ko-KR" altLang="en-US" sz="900">
                <a:solidFill>
                  <a:schemeClr val="tx1"/>
                </a:solidFill>
                <a:latin typeface="HY그래픽" pitchFamily="18" charset="-127"/>
                <a:ea typeface="HY그래픽" pitchFamily="18" charset="-127"/>
                <a:cs typeface="(한)동판체C"/>
              </a:endParaRPr>
            </a:p>
          </p:txBody>
        </p:sp>
        <p:cxnSp>
          <p:nvCxnSpPr>
            <p:cNvPr id="136" name="직선 연결선 135"/>
            <p:cNvCxnSpPr/>
            <p:nvPr/>
          </p:nvCxnSpPr>
          <p:spPr>
            <a:xfrm>
              <a:off x="571472" y="5541881"/>
              <a:ext cx="571518" cy="2925"/>
            </a:xfrm>
            <a:prstGeom prst="line">
              <a:avLst/>
            </a:prstGeom>
            <a:ln w="63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9" name="AutoShape 36"/>
          <p:cNvSpPr>
            <a:spLocks noChangeArrowheads="1"/>
          </p:cNvSpPr>
          <p:nvPr/>
        </p:nvSpPr>
        <p:spPr bwMode="auto">
          <a:xfrm>
            <a:off x="6232525" y="3152775"/>
            <a:ext cx="263525" cy="190500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 fontAlgn="ctr"/>
            <a:endParaRPr lang="ko-KR" altLang="en-US" sz="1000">
              <a:solidFill>
                <a:schemeClr val="tx1"/>
              </a:solidFill>
              <a:latin typeface="HY그래픽" pitchFamily="18" charset="-127"/>
              <a:ea typeface="HY그래픽" pitchFamily="18" charset="-127"/>
              <a:cs typeface="Yoon 윤고딕 550_TT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B7A65A7-966E-4515-8FF5-75F9A7F07BF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839" y="2566148"/>
            <a:ext cx="411516" cy="38865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D349A052-D230-4603-B19D-D113ED10010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922" y="3178044"/>
            <a:ext cx="424338" cy="450859"/>
          </a:xfrm>
          <a:prstGeom prst="rect">
            <a:avLst/>
          </a:prstGeom>
        </p:spPr>
      </p:pic>
      <p:pic>
        <p:nvPicPr>
          <p:cNvPr id="79" name="그림 78">
            <a:extLst>
              <a:ext uri="{FF2B5EF4-FFF2-40B4-BE49-F238E27FC236}">
                <a16:creationId xmlns:a16="http://schemas.microsoft.com/office/drawing/2014/main" id="{3B779D54-92F1-484B-A48C-582DC04D5C0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177" y="3500894"/>
            <a:ext cx="567281" cy="561589"/>
          </a:xfrm>
          <a:prstGeom prst="rect">
            <a:avLst/>
          </a:prstGeom>
        </p:spPr>
      </p:pic>
      <p:sp>
        <p:nvSpPr>
          <p:cNvPr id="89" name="TextBox 64">
            <a:extLst>
              <a:ext uri="{FF2B5EF4-FFF2-40B4-BE49-F238E27FC236}">
                <a16:creationId xmlns:a16="http://schemas.microsoft.com/office/drawing/2014/main" id="{DC0DA396-66C4-4980-BF0C-D32A2D092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932" y="3988478"/>
            <a:ext cx="55685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 defTabSz="877888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defTabSz="8778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900">
                <a:solidFill>
                  <a:schemeClr val="tx1"/>
                </a:solidFill>
                <a:latin typeface="맑은 고딕" pitchFamily="50" charset="-127"/>
                <a:ea typeface="(한)동판체C"/>
                <a:cs typeface="(한)동판체C"/>
              </a:rPr>
              <a:t>콘센트</a:t>
            </a:r>
            <a:endParaRPr lang="ko-KR" altLang="en-US" sz="900" dirty="0">
              <a:solidFill>
                <a:schemeClr val="tx1"/>
              </a:solidFill>
              <a:latin typeface="맑은 고딕" pitchFamily="50" charset="-127"/>
              <a:ea typeface="(한)동판체C"/>
              <a:cs typeface="(한)동판체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2"/>
          <p:cNvSpPr txBox="1">
            <a:spLocks noChangeArrowheads="1"/>
          </p:cNvSpPr>
          <p:nvPr/>
        </p:nvSpPr>
        <p:spPr bwMode="auto">
          <a:xfrm>
            <a:off x="141356" y="913068"/>
            <a:ext cx="8917432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>
              <a:defRPr/>
            </a:pPr>
            <a:r>
              <a:rPr lang="ko-KR" altLang="en-US" sz="20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통합관리 솔루션 구성</a:t>
            </a:r>
            <a:endParaRPr lang="en-US" altLang="ko-KR" sz="2000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dirty="0">
              <a:solidFill>
                <a:schemeClr val="accent6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전원 및 통신 장애발생시 자동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수동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원격</a:t>
            </a:r>
            <a:r>
              <a:rPr lang="en-US" altLang="ko-KR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전원 재부팅 및 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GNMS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를 통한 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통합관리</a:t>
            </a:r>
            <a:endParaRPr lang="en-US" altLang="ko-KR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   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*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장애제어기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적용 전</a:t>
            </a: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          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*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장애제어기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넷가드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적용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defRPr/>
            </a:pP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                                                           </a:t>
            </a:r>
            <a:r>
              <a:rPr lang="ko-KR" altLang="en-US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장비</a:t>
            </a:r>
            <a:r>
              <a:rPr lang="en-US" altLang="ko-KR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전원공급 </a:t>
            </a:r>
            <a:r>
              <a:rPr lang="en-US" altLang="ko-KR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1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통신상태 감시</a:t>
            </a:r>
            <a:endParaRPr lang="en-US" altLang="ko-KR" sz="11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59" name="직선 연결선 58"/>
          <p:cNvCxnSpPr>
            <a:cxnSpLocks/>
            <a:endCxn id="43" idx="3"/>
          </p:cNvCxnSpPr>
          <p:nvPr/>
        </p:nvCxnSpPr>
        <p:spPr>
          <a:xfrm flipH="1" flipV="1">
            <a:off x="1011014" y="2677848"/>
            <a:ext cx="6477310" cy="4301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74" name="그룹 23"/>
          <p:cNvGrpSpPr>
            <a:grpSpLocks/>
          </p:cNvGrpSpPr>
          <p:nvPr/>
        </p:nvGrpSpPr>
        <p:grpSpPr bwMode="auto">
          <a:xfrm>
            <a:off x="0" y="-6350"/>
            <a:ext cx="9144000" cy="884238"/>
            <a:chOff x="0" y="-6520"/>
            <a:chExt cx="9004300" cy="702246"/>
          </a:xfrm>
        </p:grpSpPr>
        <p:sp>
          <p:nvSpPr>
            <p:cNvPr id="25" name="직사각형 24"/>
            <p:cNvSpPr/>
            <p:nvPr/>
          </p:nvSpPr>
          <p:spPr>
            <a:xfrm>
              <a:off x="0" y="354059"/>
              <a:ext cx="9004300" cy="34166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0" y="-6520"/>
              <a:ext cx="9004300" cy="64803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075" name="직사각형 2"/>
          <p:cNvSpPr>
            <a:spLocks noChangeArrowheads="1"/>
          </p:cNvSpPr>
          <p:nvPr/>
        </p:nvSpPr>
        <p:spPr bwMode="auto">
          <a:xfrm>
            <a:off x="107950" y="147139"/>
            <a:ext cx="623439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eaLnBrk="1" latinLnBrk="1" hangingPunct="1"/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통합관리 솔루션 구성 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다수 장비 연계</a:t>
            </a:r>
            <a:r>
              <a:rPr lang="en-US" altLang="ko-KR" sz="2700" b="1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2700" b="1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467544" y="2396971"/>
            <a:ext cx="565785" cy="572135"/>
            <a:chOff x="2292678" y="4961789"/>
            <a:chExt cx="565785" cy="572135"/>
          </a:xfrm>
          <a:solidFill>
            <a:schemeClr val="bg1">
              <a:lumMod val="85000"/>
            </a:schemeClr>
          </a:solidFill>
        </p:grpSpPr>
        <p:sp>
          <p:nvSpPr>
            <p:cNvPr id="42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IP</a:t>
              </a:r>
            </a:p>
            <a:p>
              <a:pPr algn="ctr"/>
              <a:r>
                <a:rPr lang="ko-KR" altLang="en-US" sz="900" dirty="0">
                  <a:latin typeface="+mn-ea"/>
                </a:rPr>
                <a:t>카메라</a:t>
              </a:r>
              <a:endParaRPr lang="en-US" altLang="ko-KR" sz="900" dirty="0">
                <a:latin typeface="+mn-ea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2459213" y="2396971"/>
            <a:ext cx="574340" cy="572135"/>
            <a:chOff x="2292678" y="4961789"/>
            <a:chExt cx="574340" cy="572135"/>
          </a:xfrm>
        </p:grpSpPr>
        <p:sp>
          <p:nvSpPr>
            <p:cNvPr id="45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rgbClr val="DC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295514" y="5058000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모뎀</a:t>
              </a:r>
              <a:endParaRPr lang="en-US" altLang="ko-KR" sz="900" dirty="0">
                <a:latin typeface="+mn-ea"/>
              </a:endParaRPr>
            </a:p>
            <a:p>
              <a:pPr algn="ctr"/>
              <a:r>
                <a:rPr lang="en-US" altLang="ko-KR" sz="900" dirty="0">
                  <a:latin typeface="+mn-ea"/>
                </a:rPr>
                <a:t>(</a:t>
              </a:r>
              <a:r>
                <a:rPr lang="ko-KR" altLang="en-US" sz="900" dirty="0">
                  <a:latin typeface="+mn-ea"/>
                </a:rPr>
                <a:t>허브</a:t>
              </a:r>
              <a:r>
                <a:rPr lang="en-US" altLang="ko-KR" sz="900" dirty="0">
                  <a:latin typeface="+mn-ea"/>
                </a:rPr>
                <a:t>)</a:t>
              </a:r>
              <a:endParaRPr lang="ko-KR" altLang="en-US" sz="900" dirty="0">
                <a:latin typeface="+mn-ea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4445004" y="2417523"/>
            <a:ext cx="857256" cy="557210"/>
            <a:chOff x="5945213" y="4261352"/>
            <a:chExt cx="857256" cy="557210"/>
          </a:xfrm>
        </p:grpSpPr>
        <p:sp>
          <p:nvSpPr>
            <p:cNvPr id="67" name="구름 66"/>
            <p:cNvSpPr/>
            <p:nvPr/>
          </p:nvSpPr>
          <p:spPr>
            <a:xfrm>
              <a:off x="5945213" y="4261352"/>
              <a:ext cx="857256" cy="557210"/>
            </a:xfrm>
            <a:prstGeom prst="cloud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100281" y="4422516"/>
              <a:ext cx="57150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WAN</a:t>
              </a:r>
            </a:p>
          </p:txBody>
        </p:sp>
      </p:grpSp>
      <p:sp>
        <p:nvSpPr>
          <p:cNvPr id="50" name="모서리가 둥근 직사각형 49"/>
          <p:cNvSpPr/>
          <p:nvPr/>
        </p:nvSpPr>
        <p:spPr>
          <a:xfrm>
            <a:off x="1763713" y="2169604"/>
            <a:ext cx="1582250" cy="2051484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그룹 40"/>
          <p:cNvGrpSpPr/>
          <p:nvPr/>
        </p:nvGrpSpPr>
        <p:grpSpPr>
          <a:xfrm>
            <a:off x="2355404" y="3515211"/>
            <a:ext cx="839798" cy="572135"/>
            <a:chOff x="2157999" y="4961789"/>
            <a:chExt cx="839798" cy="572135"/>
          </a:xfrm>
          <a:solidFill>
            <a:schemeClr val="bg1">
              <a:lumMod val="75000"/>
            </a:schemeClr>
          </a:solidFill>
        </p:grpSpPr>
        <p:sp>
          <p:nvSpPr>
            <p:cNvPr id="52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157999" y="5105706"/>
              <a:ext cx="83979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 err="1">
                  <a:latin typeface="+mn-ea"/>
                </a:rPr>
                <a:t>멀티탭</a:t>
              </a:r>
              <a:endParaRPr lang="en-US" altLang="ko-KR" sz="900" dirty="0">
                <a:latin typeface="+mn-ea"/>
              </a:endParaRPr>
            </a:p>
          </p:txBody>
        </p:sp>
      </p:grpSp>
      <p:cxnSp>
        <p:nvCxnSpPr>
          <p:cNvPr id="55" name="직선 연결선 54"/>
          <p:cNvCxnSpPr>
            <a:cxnSpLocks/>
          </p:cNvCxnSpPr>
          <p:nvPr/>
        </p:nvCxnSpPr>
        <p:spPr>
          <a:xfrm flipH="1" flipV="1">
            <a:off x="1043608" y="2888940"/>
            <a:ext cx="1418441" cy="666093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rot="16200000">
            <a:off x="2364905" y="3230210"/>
            <a:ext cx="468000" cy="1588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>
            <a:cxnSpLocks/>
          </p:cNvCxnSpPr>
          <p:nvPr/>
        </p:nvCxnSpPr>
        <p:spPr>
          <a:xfrm flipH="1">
            <a:off x="3055868" y="4005064"/>
            <a:ext cx="472016" cy="0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3480642" y="3889648"/>
            <a:ext cx="659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>
                <a:latin typeface="+mn-ea"/>
              </a:rPr>
              <a:t>AC220V</a:t>
            </a:r>
          </a:p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947603" y="3096316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>
                <a:latin typeface="+mn-ea"/>
              </a:rPr>
              <a:t>AC220V</a:t>
            </a:r>
          </a:p>
        </p:txBody>
      </p:sp>
      <p:cxnSp>
        <p:nvCxnSpPr>
          <p:cNvPr id="35" name="직선 연결선 34"/>
          <p:cNvCxnSpPr>
            <a:endCxn id="48" idx="3"/>
          </p:cNvCxnSpPr>
          <p:nvPr/>
        </p:nvCxnSpPr>
        <p:spPr>
          <a:xfrm flipH="1" flipV="1">
            <a:off x="1011014" y="5176843"/>
            <a:ext cx="6477310" cy="4301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그룹 40"/>
          <p:cNvGrpSpPr/>
          <p:nvPr/>
        </p:nvGrpSpPr>
        <p:grpSpPr>
          <a:xfrm>
            <a:off x="467544" y="4895966"/>
            <a:ext cx="565785" cy="572135"/>
            <a:chOff x="2292678" y="4961789"/>
            <a:chExt cx="565785" cy="572135"/>
          </a:xfrm>
          <a:solidFill>
            <a:schemeClr val="bg1">
              <a:lumMod val="85000"/>
            </a:schemeClr>
          </a:solidFill>
        </p:grpSpPr>
        <p:sp>
          <p:nvSpPr>
            <p:cNvPr id="47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IP</a:t>
              </a:r>
            </a:p>
            <a:p>
              <a:pPr algn="ctr"/>
              <a:r>
                <a:rPr lang="ko-KR" altLang="en-US" sz="900" dirty="0">
                  <a:latin typeface="+mn-ea"/>
                </a:rPr>
                <a:t>카메라</a:t>
              </a:r>
              <a:endParaRPr lang="en-US" altLang="ko-KR" sz="900" dirty="0">
                <a:latin typeface="+mn-ea"/>
              </a:endParaRPr>
            </a:p>
          </p:txBody>
        </p:sp>
      </p:grpSp>
      <p:grpSp>
        <p:nvGrpSpPr>
          <p:cNvPr id="58" name="그룹 62"/>
          <p:cNvGrpSpPr/>
          <p:nvPr/>
        </p:nvGrpSpPr>
        <p:grpSpPr>
          <a:xfrm>
            <a:off x="7314835" y="5770623"/>
            <a:ext cx="1000132" cy="782955"/>
            <a:chOff x="581002" y="4233018"/>
            <a:chExt cx="1000132" cy="782955"/>
          </a:xfrm>
          <a:solidFill>
            <a:schemeClr val="accent6">
              <a:lumMod val="75000"/>
            </a:schemeClr>
          </a:solidFill>
        </p:grpSpPr>
        <p:sp>
          <p:nvSpPr>
            <p:cNvPr id="60" name="object 62"/>
            <p:cNvSpPr/>
            <p:nvPr/>
          </p:nvSpPr>
          <p:spPr>
            <a:xfrm>
              <a:off x="697534" y="4233018"/>
              <a:ext cx="774065" cy="782955"/>
            </a:xfrm>
            <a:custGeom>
              <a:avLst/>
              <a:gdLst/>
              <a:ahLst/>
              <a:cxnLst/>
              <a:rect l="l" t="t" r="r" b="b"/>
              <a:pathLst>
                <a:path w="774065" h="782954">
                  <a:moveTo>
                    <a:pt x="774001" y="0"/>
                  </a:moveTo>
                  <a:lnTo>
                    <a:pt x="0" y="0"/>
                  </a:lnTo>
                  <a:lnTo>
                    <a:pt x="0" y="782815"/>
                  </a:lnTo>
                  <a:lnTo>
                    <a:pt x="596544" y="782815"/>
                  </a:lnTo>
                  <a:lnTo>
                    <a:pt x="774001" y="614692"/>
                  </a:lnTo>
                  <a:lnTo>
                    <a:pt x="77400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81002" y="4411657"/>
              <a:ext cx="100013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>
                  <a:solidFill>
                    <a:schemeClr val="bg1"/>
                  </a:solidFill>
                  <a:latin typeface="+mn-ea"/>
                </a:rPr>
                <a:t>넷가드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ko-KR" altLang="en-US" sz="900" b="1" dirty="0">
                  <a:solidFill>
                    <a:schemeClr val="bg1"/>
                  </a:solidFill>
                  <a:latin typeface="+mn-ea"/>
                </a:rPr>
                <a:t>관리서버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en-US" altLang="ko-KR" sz="900" b="1" dirty="0">
                  <a:solidFill>
                    <a:schemeClr val="bg1"/>
                  </a:solidFill>
                  <a:latin typeface="+mn-ea"/>
                </a:rPr>
                <a:t>(GNMS</a:t>
              </a:r>
              <a:r>
                <a:rPr lang="en-US" altLang="ko-KR" sz="900" dirty="0">
                  <a:solidFill>
                    <a:schemeClr val="bg1"/>
                  </a:solidFill>
                  <a:latin typeface="+mn-ea"/>
                </a:rPr>
                <a:t>)</a:t>
              </a:r>
              <a:r>
                <a:rPr lang="ko-KR" altLang="en-US" sz="900" dirty="0">
                  <a:solidFill>
                    <a:schemeClr val="bg1"/>
                  </a:solidFill>
                  <a:latin typeface="+mn-ea"/>
                </a:rPr>
                <a:t> </a:t>
              </a:r>
              <a:endParaRPr lang="en-US" altLang="ko-KR" sz="9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2" name="object 43"/>
            <p:cNvSpPr/>
            <p:nvPr/>
          </p:nvSpPr>
          <p:spPr>
            <a:xfrm>
              <a:off x="1509696" y="428214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15240">
              <a:solidFill>
                <a:srgbClr val="F18D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3" name="그룹 33"/>
          <p:cNvGrpSpPr/>
          <p:nvPr/>
        </p:nvGrpSpPr>
        <p:grpSpPr>
          <a:xfrm>
            <a:off x="4445004" y="4916518"/>
            <a:ext cx="857256" cy="557210"/>
            <a:chOff x="5945213" y="4261352"/>
            <a:chExt cx="857256" cy="557210"/>
          </a:xfrm>
        </p:grpSpPr>
        <p:sp>
          <p:nvSpPr>
            <p:cNvPr id="64" name="구름 63"/>
            <p:cNvSpPr/>
            <p:nvPr/>
          </p:nvSpPr>
          <p:spPr>
            <a:xfrm>
              <a:off x="5945213" y="4261352"/>
              <a:ext cx="857256" cy="557210"/>
            </a:xfrm>
            <a:prstGeom prst="cloud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100281" y="4422516"/>
              <a:ext cx="57150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WAN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E6939EC3-AD12-4367-AF85-DCDCE43FD53E}"/>
              </a:ext>
            </a:extLst>
          </p:cNvPr>
          <p:cNvGrpSpPr/>
          <p:nvPr/>
        </p:nvGrpSpPr>
        <p:grpSpPr>
          <a:xfrm>
            <a:off x="7316819" y="4742078"/>
            <a:ext cx="1000132" cy="782955"/>
            <a:chOff x="7316819" y="4742078"/>
            <a:chExt cx="1000132" cy="782955"/>
          </a:xfrm>
        </p:grpSpPr>
        <p:sp>
          <p:nvSpPr>
            <p:cNvPr id="69" name="object 62"/>
            <p:cNvSpPr/>
            <p:nvPr/>
          </p:nvSpPr>
          <p:spPr>
            <a:xfrm>
              <a:off x="7432816" y="4742078"/>
              <a:ext cx="774065" cy="782955"/>
            </a:xfrm>
            <a:custGeom>
              <a:avLst/>
              <a:gdLst/>
              <a:ahLst/>
              <a:cxnLst/>
              <a:rect l="l" t="t" r="r" b="b"/>
              <a:pathLst>
                <a:path w="774065" h="782954">
                  <a:moveTo>
                    <a:pt x="774001" y="0"/>
                  </a:moveTo>
                  <a:lnTo>
                    <a:pt x="0" y="0"/>
                  </a:lnTo>
                  <a:lnTo>
                    <a:pt x="0" y="782815"/>
                  </a:lnTo>
                  <a:lnTo>
                    <a:pt x="596544" y="782815"/>
                  </a:lnTo>
                  <a:lnTo>
                    <a:pt x="774001" y="614692"/>
                  </a:lnTo>
                  <a:lnTo>
                    <a:pt x="77400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7316819" y="5036639"/>
              <a:ext cx="10001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모니터링 </a:t>
              </a:r>
              <a:r>
                <a:rPr lang="en-US" altLang="ko-KR" sz="900" dirty="0">
                  <a:latin typeface="+mn-ea"/>
                </a:rPr>
                <a:t>PC</a:t>
              </a:r>
              <a:r>
                <a:rPr lang="ko-KR" altLang="en-US" sz="900" dirty="0">
                  <a:latin typeface="+mn-ea"/>
                </a:rPr>
                <a:t> </a:t>
              </a:r>
              <a:endParaRPr lang="en-US" altLang="ko-KR" sz="900" dirty="0">
                <a:latin typeface="+mn-ea"/>
              </a:endParaRPr>
            </a:p>
          </p:txBody>
        </p:sp>
        <p:sp>
          <p:nvSpPr>
            <p:cNvPr id="71" name="object 43"/>
            <p:cNvSpPr/>
            <p:nvPr/>
          </p:nvSpPr>
          <p:spPr>
            <a:xfrm>
              <a:off x="8244978" y="479120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5240">
              <a:solidFill>
                <a:srgbClr val="F18D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모서리가 둥근 직사각형 73"/>
          <p:cNvSpPr/>
          <p:nvPr/>
        </p:nvSpPr>
        <p:spPr>
          <a:xfrm>
            <a:off x="1763713" y="4659109"/>
            <a:ext cx="1582250" cy="2082259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5" name="그룹 40"/>
          <p:cNvGrpSpPr/>
          <p:nvPr/>
        </p:nvGrpSpPr>
        <p:grpSpPr>
          <a:xfrm>
            <a:off x="2490083" y="6046603"/>
            <a:ext cx="565785" cy="572135"/>
            <a:chOff x="2292678" y="4961789"/>
            <a:chExt cx="565785" cy="572135"/>
          </a:xfrm>
          <a:solidFill>
            <a:schemeClr val="accent6">
              <a:lumMod val="75000"/>
            </a:schemeClr>
          </a:solidFill>
        </p:grpSpPr>
        <p:sp>
          <p:nvSpPr>
            <p:cNvPr id="80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>
                  <a:solidFill>
                    <a:schemeClr val="bg1"/>
                  </a:solidFill>
                  <a:latin typeface="+mn-ea"/>
                </a:rPr>
                <a:t>넷가드</a:t>
              </a:r>
              <a:endParaRPr lang="en-US" altLang="ko-KR" sz="900" b="1" dirty="0">
                <a:solidFill>
                  <a:schemeClr val="bg1"/>
                </a:solidFill>
                <a:latin typeface="+mn-ea"/>
              </a:endParaRPr>
            </a:p>
            <a:p>
              <a:pPr algn="ctr"/>
              <a:r>
                <a:rPr lang="en-US" altLang="ko-KR" sz="900" b="1" dirty="0">
                  <a:solidFill>
                    <a:schemeClr val="bg1"/>
                  </a:solidFill>
                  <a:latin typeface="+mn-ea"/>
                </a:rPr>
                <a:t>(</a:t>
              </a:r>
            </a:p>
          </p:txBody>
        </p:sp>
      </p:grpSp>
      <p:cxnSp>
        <p:nvCxnSpPr>
          <p:cNvPr id="82" name="직선 연결선 81"/>
          <p:cNvCxnSpPr>
            <a:cxnSpLocks/>
          </p:cNvCxnSpPr>
          <p:nvPr/>
        </p:nvCxnSpPr>
        <p:spPr>
          <a:xfrm flipH="1" flipV="1">
            <a:off x="1162791" y="5928726"/>
            <a:ext cx="1270349" cy="190905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/>
          <p:nvPr/>
        </p:nvCxnSpPr>
        <p:spPr>
          <a:xfrm rot="16200000">
            <a:off x="2382497" y="5750490"/>
            <a:ext cx="468000" cy="1588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 rot="16200000">
            <a:off x="2529575" y="5735100"/>
            <a:ext cx="612000" cy="1588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그룹 72"/>
          <p:cNvGrpSpPr/>
          <p:nvPr/>
        </p:nvGrpSpPr>
        <p:grpSpPr>
          <a:xfrm>
            <a:off x="6559379" y="4896078"/>
            <a:ext cx="647370" cy="572135"/>
            <a:chOff x="2292678" y="4961789"/>
            <a:chExt cx="647370" cy="572135"/>
          </a:xfrm>
        </p:grpSpPr>
        <p:sp>
          <p:nvSpPr>
            <p:cNvPr id="87" name="object 50"/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rgbClr val="DC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2295514" y="5058000"/>
              <a:ext cx="644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>
                  <a:latin typeface="+mn-ea"/>
                </a:rPr>
                <a:t>네트워크스위치</a:t>
              </a: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2708259" y="5566580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182605" y="1971081"/>
            <a:ext cx="756059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Local</a:t>
            </a:r>
          </a:p>
          <a:p>
            <a:pPr algn="ctr"/>
            <a:r>
              <a:rPr lang="ko-KR" altLang="en-US" sz="1200" b="1" dirty="0" err="1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함체</a:t>
            </a:r>
            <a:endParaRPr lang="en-US" altLang="ko-KR" sz="1200" b="1" dirty="0">
              <a:solidFill>
                <a:schemeClr val="bg1">
                  <a:lumMod val="50000"/>
                </a:schemeClr>
              </a:solidFill>
              <a:latin typeface="+mj-lt"/>
              <a:ea typeface="Rix모던고딕 B"/>
            </a:endParaRPr>
          </a:p>
        </p:txBody>
      </p:sp>
      <p:grpSp>
        <p:nvGrpSpPr>
          <p:cNvPr id="97" name="그룹 35">
            <a:extLst>
              <a:ext uri="{FF2B5EF4-FFF2-40B4-BE49-F238E27FC236}">
                <a16:creationId xmlns:a16="http://schemas.microsoft.com/office/drawing/2014/main" id="{C8F306EF-B804-450C-9742-E31D59ED1EBF}"/>
              </a:ext>
            </a:extLst>
          </p:cNvPr>
          <p:cNvGrpSpPr/>
          <p:nvPr/>
        </p:nvGrpSpPr>
        <p:grpSpPr>
          <a:xfrm>
            <a:off x="7352594" y="2283869"/>
            <a:ext cx="1000132" cy="782955"/>
            <a:chOff x="581002" y="4233018"/>
            <a:chExt cx="1000132" cy="782955"/>
          </a:xfrm>
          <a:solidFill>
            <a:schemeClr val="bg1">
              <a:lumMod val="85000"/>
            </a:schemeClr>
          </a:solidFill>
        </p:grpSpPr>
        <p:sp>
          <p:nvSpPr>
            <p:cNvPr id="100" name="object 62">
              <a:extLst>
                <a:ext uri="{FF2B5EF4-FFF2-40B4-BE49-F238E27FC236}">
                  <a16:creationId xmlns:a16="http://schemas.microsoft.com/office/drawing/2014/main" id="{D8228468-0A28-4700-A975-AD21F035C2AC}"/>
                </a:ext>
              </a:extLst>
            </p:cNvPr>
            <p:cNvSpPr/>
            <p:nvPr/>
          </p:nvSpPr>
          <p:spPr>
            <a:xfrm>
              <a:off x="697534" y="4233018"/>
              <a:ext cx="774065" cy="782955"/>
            </a:xfrm>
            <a:custGeom>
              <a:avLst/>
              <a:gdLst/>
              <a:ahLst/>
              <a:cxnLst/>
              <a:rect l="l" t="t" r="r" b="b"/>
              <a:pathLst>
                <a:path w="774065" h="782954">
                  <a:moveTo>
                    <a:pt x="774001" y="0"/>
                  </a:moveTo>
                  <a:lnTo>
                    <a:pt x="0" y="0"/>
                  </a:lnTo>
                  <a:lnTo>
                    <a:pt x="0" y="782815"/>
                  </a:lnTo>
                  <a:lnTo>
                    <a:pt x="596544" y="782815"/>
                  </a:lnTo>
                  <a:lnTo>
                    <a:pt x="774001" y="614692"/>
                  </a:lnTo>
                  <a:lnTo>
                    <a:pt x="77400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B1B00769-D8E3-41B8-9DB4-4F09A0A79D75}"/>
                </a:ext>
              </a:extLst>
            </p:cNvPr>
            <p:cNvSpPr txBox="1"/>
            <p:nvPr/>
          </p:nvSpPr>
          <p:spPr>
            <a:xfrm>
              <a:off x="581002" y="4487860"/>
              <a:ext cx="10001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모니터링 </a:t>
              </a:r>
              <a:r>
                <a:rPr lang="en-US" altLang="ko-KR" sz="900" dirty="0">
                  <a:latin typeface="+mn-ea"/>
                </a:rPr>
                <a:t>PC</a:t>
              </a:r>
              <a:r>
                <a:rPr lang="ko-KR" altLang="en-US" sz="900" dirty="0">
                  <a:latin typeface="+mn-ea"/>
                </a:rPr>
                <a:t> </a:t>
              </a:r>
              <a:endParaRPr lang="en-US" altLang="ko-KR" sz="900" dirty="0">
                <a:latin typeface="+mn-ea"/>
              </a:endParaRPr>
            </a:p>
          </p:txBody>
        </p:sp>
        <p:sp>
          <p:nvSpPr>
            <p:cNvPr id="102" name="object 43">
              <a:extLst>
                <a:ext uri="{FF2B5EF4-FFF2-40B4-BE49-F238E27FC236}">
                  <a16:creationId xmlns:a16="http://schemas.microsoft.com/office/drawing/2014/main" id="{CC4C6D13-532D-4A38-B332-AE828B50A7A6}"/>
                </a:ext>
              </a:extLst>
            </p:cNvPr>
            <p:cNvSpPr/>
            <p:nvPr/>
          </p:nvSpPr>
          <p:spPr>
            <a:xfrm>
              <a:off x="1509696" y="428214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15240">
              <a:solidFill>
                <a:srgbClr val="F18D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7" name="그룹 72">
            <a:extLst>
              <a:ext uri="{FF2B5EF4-FFF2-40B4-BE49-F238E27FC236}">
                <a16:creationId xmlns:a16="http://schemas.microsoft.com/office/drawing/2014/main" id="{0E743D02-711B-4417-98D7-5033A54A2428}"/>
              </a:ext>
            </a:extLst>
          </p:cNvPr>
          <p:cNvGrpSpPr/>
          <p:nvPr/>
        </p:nvGrpSpPr>
        <p:grpSpPr>
          <a:xfrm>
            <a:off x="6545741" y="2424868"/>
            <a:ext cx="647370" cy="572135"/>
            <a:chOff x="2292678" y="4961789"/>
            <a:chExt cx="647370" cy="572135"/>
          </a:xfrm>
        </p:grpSpPr>
        <p:sp>
          <p:nvSpPr>
            <p:cNvPr id="108" name="object 50">
              <a:extLst>
                <a:ext uri="{FF2B5EF4-FFF2-40B4-BE49-F238E27FC236}">
                  <a16:creationId xmlns:a16="http://schemas.microsoft.com/office/drawing/2014/main" id="{F2E03BA9-6DC8-4BA3-B4E1-73691AA69B9E}"/>
                </a:ext>
              </a:extLst>
            </p:cNvPr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solidFill>
              <a:srgbClr val="DC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6FB05147-41A1-4081-8617-02F374051EF1}"/>
                </a:ext>
              </a:extLst>
            </p:cNvPr>
            <p:cNvSpPr txBox="1"/>
            <p:nvPr/>
          </p:nvSpPr>
          <p:spPr>
            <a:xfrm>
              <a:off x="2295514" y="5058000"/>
              <a:ext cx="644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>
                  <a:latin typeface="+mn-ea"/>
                </a:rPr>
                <a:t>네트워크스위치</a:t>
              </a: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111" name="object 50">
            <a:extLst>
              <a:ext uri="{FF2B5EF4-FFF2-40B4-BE49-F238E27FC236}">
                <a16:creationId xmlns:a16="http://schemas.microsoft.com/office/drawing/2014/main" id="{7699C521-E78F-41DB-ABB9-3C32141D9B32}"/>
              </a:ext>
            </a:extLst>
          </p:cNvPr>
          <p:cNvSpPr/>
          <p:nvPr/>
        </p:nvSpPr>
        <p:spPr>
          <a:xfrm>
            <a:off x="1812417" y="4886849"/>
            <a:ext cx="613886" cy="572135"/>
          </a:xfrm>
          <a:custGeom>
            <a:avLst/>
            <a:gdLst/>
            <a:ahLst/>
            <a:cxnLst/>
            <a:rect l="l" t="t" r="r" b="b"/>
            <a:pathLst>
              <a:path w="565785" h="572135">
                <a:moveTo>
                  <a:pt x="565442" y="0"/>
                </a:moveTo>
                <a:lnTo>
                  <a:pt x="0" y="0"/>
                </a:lnTo>
                <a:lnTo>
                  <a:pt x="0" y="571880"/>
                </a:lnTo>
                <a:lnTo>
                  <a:pt x="435800" y="571880"/>
                </a:lnTo>
                <a:lnTo>
                  <a:pt x="565442" y="449059"/>
                </a:lnTo>
                <a:lnTo>
                  <a:pt x="565442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3" name="그룹 40">
            <a:extLst>
              <a:ext uri="{FF2B5EF4-FFF2-40B4-BE49-F238E27FC236}">
                <a16:creationId xmlns:a16="http://schemas.microsoft.com/office/drawing/2014/main" id="{83C9254A-35FE-47A3-AABD-7FF371DCB5B8}"/>
              </a:ext>
            </a:extLst>
          </p:cNvPr>
          <p:cNvGrpSpPr/>
          <p:nvPr/>
        </p:nvGrpSpPr>
        <p:grpSpPr>
          <a:xfrm>
            <a:off x="1777730" y="2424868"/>
            <a:ext cx="620333" cy="572135"/>
            <a:chOff x="2266605" y="4961789"/>
            <a:chExt cx="620333" cy="572135"/>
          </a:xfrm>
          <a:solidFill>
            <a:schemeClr val="bg1">
              <a:lumMod val="85000"/>
            </a:schemeClr>
          </a:solidFill>
        </p:grpSpPr>
        <p:sp>
          <p:nvSpPr>
            <p:cNvPr id="114" name="object 50">
              <a:extLst>
                <a:ext uri="{FF2B5EF4-FFF2-40B4-BE49-F238E27FC236}">
                  <a16:creationId xmlns:a16="http://schemas.microsoft.com/office/drawing/2014/main" id="{14BB8CCB-D1AF-477F-A66A-410CC6DF1246}"/>
                </a:ext>
              </a:extLst>
            </p:cNvPr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EA568F4B-67AF-4505-96EF-F36EFB5C9A50}"/>
                </a:ext>
              </a:extLst>
            </p:cNvPr>
            <p:cNvSpPr txBox="1"/>
            <p:nvPr/>
          </p:nvSpPr>
          <p:spPr>
            <a:xfrm>
              <a:off x="2266605" y="5058000"/>
              <a:ext cx="620333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dirty="0">
                  <a:latin typeface="+mn-ea"/>
                </a:rPr>
                <a:t>NVR</a:t>
              </a:r>
            </a:p>
            <a:p>
              <a:pPr algn="ctr"/>
              <a:r>
                <a:rPr lang="en-US" altLang="ko-KR" sz="900" dirty="0">
                  <a:latin typeface="+mn-ea"/>
                </a:rPr>
                <a:t>(</a:t>
              </a:r>
              <a:r>
                <a:rPr lang="ko-KR" altLang="en-US" sz="900" dirty="0" err="1">
                  <a:latin typeface="+mn-ea"/>
                </a:rPr>
                <a:t>녹화기</a:t>
              </a:r>
              <a:r>
                <a:rPr lang="en-US" altLang="ko-KR" sz="900" dirty="0">
                  <a:latin typeface="+mn-ea"/>
                </a:rPr>
                <a:t>)</a:t>
              </a:r>
            </a:p>
          </p:txBody>
        </p:sp>
      </p:grpSp>
      <p:sp>
        <p:nvSpPr>
          <p:cNvPr id="116" name="TextBox 115">
            <a:extLst>
              <a:ext uri="{FF2B5EF4-FFF2-40B4-BE49-F238E27FC236}">
                <a16:creationId xmlns:a16="http://schemas.microsoft.com/office/drawing/2014/main" id="{2DCC1A43-ABBC-41C6-BF0C-5110CA03BCAE}"/>
              </a:ext>
            </a:extLst>
          </p:cNvPr>
          <p:cNvSpPr txBox="1"/>
          <p:nvPr/>
        </p:nvSpPr>
        <p:spPr>
          <a:xfrm>
            <a:off x="1812417" y="5009315"/>
            <a:ext cx="620333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>
                <a:latin typeface="+mn-ea"/>
              </a:rPr>
              <a:t>NVR</a:t>
            </a:r>
          </a:p>
          <a:p>
            <a:pPr algn="ctr"/>
            <a:r>
              <a:rPr lang="en-US" altLang="ko-KR" sz="900" dirty="0">
                <a:latin typeface="+mn-ea"/>
              </a:rPr>
              <a:t>(</a:t>
            </a:r>
            <a:r>
              <a:rPr lang="ko-KR" altLang="en-US" sz="900" dirty="0" err="1">
                <a:latin typeface="+mn-ea"/>
              </a:rPr>
              <a:t>녹화기</a:t>
            </a:r>
            <a:r>
              <a:rPr lang="en-US" altLang="ko-KR" sz="900" dirty="0">
                <a:latin typeface="+mn-ea"/>
              </a:rPr>
              <a:t>)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429AA8-AC12-476E-9498-2EC95A5A6464}"/>
              </a:ext>
            </a:extLst>
          </p:cNvPr>
          <p:cNvSpPr txBox="1"/>
          <p:nvPr/>
        </p:nvSpPr>
        <p:spPr>
          <a:xfrm>
            <a:off x="1746456" y="5506988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1AE022D-0F81-49C8-8368-651387ED1E83}"/>
              </a:ext>
            </a:extLst>
          </p:cNvPr>
          <p:cNvSpPr txBox="1"/>
          <p:nvPr/>
        </p:nvSpPr>
        <p:spPr>
          <a:xfrm>
            <a:off x="2176686" y="4437112"/>
            <a:ext cx="756059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Local</a:t>
            </a:r>
          </a:p>
          <a:p>
            <a:pPr algn="ctr"/>
            <a:r>
              <a:rPr lang="ko-KR" altLang="en-US" sz="1200" b="1" dirty="0" err="1">
                <a:solidFill>
                  <a:schemeClr val="bg1">
                    <a:lumMod val="50000"/>
                  </a:schemeClr>
                </a:solidFill>
                <a:latin typeface="+mj-lt"/>
                <a:ea typeface="Rix모던고딕 B"/>
              </a:rPr>
              <a:t>함체</a:t>
            </a:r>
            <a:endParaRPr lang="en-US" altLang="ko-KR" sz="1200" b="1" dirty="0">
              <a:solidFill>
                <a:schemeClr val="bg1">
                  <a:lumMod val="50000"/>
                </a:schemeClr>
              </a:solidFill>
              <a:latin typeface="+mj-lt"/>
              <a:ea typeface="Rix모던고딕 B"/>
            </a:endParaRPr>
          </a:p>
        </p:txBody>
      </p:sp>
      <p:grpSp>
        <p:nvGrpSpPr>
          <p:cNvPr id="73" name="그룹 40">
            <a:extLst>
              <a:ext uri="{FF2B5EF4-FFF2-40B4-BE49-F238E27FC236}">
                <a16:creationId xmlns:a16="http://schemas.microsoft.com/office/drawing/2014/main" id="{20049BB1-97D6-480A-8998-ACCC863D8A64}"/>
              </a:ext>
            </a:extLst>
          </p:cNvPr>
          <p:cNvGrpSpPr/>
          <p:nvPr/>
        </p:nvGrpSpPr>
        <p:grpSpPr>
          <a:xfrm>
            <a:off x="468921" y="5573967"/>
            <a:ext cx="565785" cy="572135"/>
            <a:chOff x="2292678" y="4961789"/>
            <a:chExt cx="565785" cy="572135"/>
          </a:xfrm>
          <a:solidFill>
            <a:schemeClr val="bg1">
              <a:lumMod val="85000"/>
            </a:schemeClr>
          </a:solidFill>
        </p:grpSpPr>
        <p:sp>
          <p:nvSpPr>
            <p:cNvPr id="89" name="object 50">
              <a:extLst>
                <a:ext uri="{FF2B5EF4-FFF2-40B4-BE49-F238E27FC236}">
                  <a16:creationId xmlns:a16="http://schemas.microsoft.com/office/drawing/2014/main" id="{B33846EA-5DBB-4CC3-988A-2789C64393C2}"/>
                </a:ext>
              </a:extLst>
            </p:cNvPr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99BDC878-535F-4422-9934-76D7C9728FDE}"/>
                </a:ext>
              </a:extLst>
            </p:cNvPr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공공</a:t>
              </a:r>
              <a:endParaRPr lang="en-US" altLang="ko-KR" sz="900" dirty="0">
                <a:latin typeface="+mn-ea"/>
              </a:endParaRPr>
            </a:p>
            <a:p>
              <a:pPr algn="ctr"/>
              <a:r>
                <a:rPr lang="en-US" altLang="ko-KR" sz="900" dirty="0">
                  <a:latin typeface="+mn-ea"/>
                </a:rPr>
                <a:t>WIFI</a:t>
              </a:r>
            </a:p>
          </p:txBody>
        </p:sp>
      </p:grpSp>
      <p:cxnSp>
        <p:nvCxnSpPr>
          <p:cNvPr id="99" name="직선 연결선 98">
            <a:extLst>
              <a:ext uri="{FF2B5EF4-FFF2-40B4-BE49-F238E27FC236}">
                <a16:creationId xmlns:a16="http://schemas.microsoft.com/office/drawing/2014/main" id="{162108A9-BD17-48CF-B00B-513784E379C3}"/>
              </a:ext>
            </a:extLst>
          </p:cNvPr>
          <p:cNvCxnSpPr>
            <a:cxnSpLocks/>
          </p:cNvCxnSpPr>
          <p:nvPr/>
        </p:nvCxnSpPr>
        <p:spPr>
          <a:xfrm flipH="1" flipV="1">
            <a:off x="1081169" y="5334703"/>
            <a:ext cx="1404298" cy="672870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00C5EEAD-3627-44C8-BF91-7591766A29B6}"/>
              </a:ext>
            </a:extLst>
          </p:cNvPr>
          <p:cNvCxnSpPr>
            <a:cxnSpLocks/>
          </p:cNvCxnSpPr>
          <p:nvPr/>
        </p:nvCxnSpPr>
        <p:spPr>
          <a:xfrm flipH="1">
            <a:off x="2707315" y="5333950"/>
            <a:ext cx="11954" cy="463462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object 50">
            <a:extLst>
              <a:ext uri="{FF2B5EF4-FFF2-40B4-BE49-F238E27FC236}">
                <a16:creationId xmlns:a16="http://schemas.microsoft.com/office/drawing/2014/main" id="{478E95B3-9BF8-4C49-B43F-436CEF9F970D}"/>
              </a:ext>
            </a:extLst>
          </p:cNvPr>
          <p:cNvSpPr/>
          <p:nvPr/>
        </p:nvSpPr>
        <p:spPr>
          <a:xfrm>
            <a:off x="2566720" y="4883830"/>
            <a:ext cx="613886" cy="572135"/>
          </a:xfrm>
          <a:custGeom>
            <a:avLst/>
            <a:gdLst/>
            <a:ahLst/>
            <a:cxnLst/>
            <a:rect l="l" t="t" r="r" b="b"/>
            <a:pathLst>
              <a:path w="565785" h="572135">
                <a:moveTo>
                  <a:pt x="565442" y="0"/>
                </a:moveTo>
                <a:lnTo>
                  <a:pt x="0" y="0"/>
                </a:lnTo>
                <a:lnTo>
                  <a:pt x="0" y="571880"/>
                </a:lnTo>
                <a:lnTo>
                  <a:pt x="435800" y="571880"/>
                </a:lnTo>
                <a:lnTo>
                  <a:pt x="565442" y="449059"/>
                </a:lnTo>
                <a:lnTo>
                  <a:pt x="565442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AD26B581-F00B-4A53-BB53-2A64BBB26F8C}"/>
              </a:ext>
            </a:extLst>
          </p:cNvPr>
          <p:cNvSpPr txBox="1"/>
          <p:nvPr/>
        </p:nvSpPr>
        <p:spPr>
          <a:xfrm>
            <a:off x="2566720" y="5006296"/>
            <a:ext cx="620333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>
                <a:latin typeface="+mn-ea"/>
              </a:rPr>
              <a:t>모뎀</a:t>
            </a:r>
            <a:endParaRPr lang="en-US" altLang="ko-KR" sz="900" dirty="0">
              <a:latin typeface="+mn-ea"/>
            </a:endParaRPr>
          </a:p>
          <a:p>
            <a:pPr algn="ctr"/>
            <a:r>
              <a:rPr lang="en-US" altLang="ko-KR" sz="900" dirty="0">
                <a:latin typeface="+mn-ea"/>
              </a:rPr>
              <a:t>(</a:t>
            </a:r>
            <a:r>
              <a:rPr lang="ko-KR" altLang="en-US" sz="900" dirty="0">
                <a:latin typeface="+mn-ea"/>
              </a:rPr>
              <a:t>허브</a:t>
            </a:r>
            <a:r>
              <a:rPr lang="en-US" altLang="ko-KR" sz="900" dirty="0">
                <a:latin typeface="+mn-ea"/>
              </a:rPr>
              <a:t>)</a:t>
            </a:r>
          </a:p>
        </p:txBody>
      </p:sp>
      <p:cxnSp>
        <p:nvCxnSpPr>
          <p:cNvPr id="110" name="직선 연결선 109">
            <a:extLst>
              <a:ext uri="{FF2B5EF4-FFF2-40B4-BE49-F238E27FC236}">
                <a16:creationId xmlns:a16="http://schemas.microsoft.com/office/drawing/2014/main" id="{8A9853A2-91E9-4132-9CD3-9A1BAB77B34B}"/>
              </a:ext>
            </a:extLst>
          </p:cNvPr>
          <p:cNvCxnSpPr>
            <a:cxnSpLocks/>
          </p:cNvCxnSpPr>
          <p:nvPr/>
        </p:nvCxnSpPr>
        <p:spPr>
          <a:xfrm flipH="1" flipV="1">
            <a:off x="1035141" y="5769260"/>
            <a:ext cx="1672174" cy="28152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그룹 40">
            <a:extLst>
              <a:ext uri="{FF2B5EF4-FFF2-40B4-BE49-F238E27FC236}">
                <a16:creationId xmlns:a16="http://schemas.microsoft.com/office/drawing/2014/main" id="{A0F3AC7C-05E5-4D0F-A47B-F193D483F4BF}"/>
              </a:ext>
            </a:extLst>
          </p:cNvPr>
          <p:cNvGrpSpPr/>
          <p:nvPr/>
        </p:nvGrpSpPr>
        <p:grpSpPr>
          <a:xfrm>
            <a:off x="457804" y="3195346"/>
            <a:ext cx="565785" cy="572135"/>
            <a:chOff x="2292678" y="4961789"/>
            <a:chExt cx="565785" cy="572135"/>
          </a:xfrm>
          <a:solidFill>
            <a:schemeClr val="bg1">
              <a:lumMod val="85000"/>
            </a:schemeClr>
          </a:solidFill>
        </p:grpSpPr>
        <p:sp>
          <p:nvSpPr>
            <p:cNvPr id="118" name="object 50">
              <a:extLst>
                <a:ext uri="{FF2B5EF4-FFF2-40B4-BE49-F238E27FC236}">
                  <a16:creationId xmlns:a16="http://schemas.microsoft.com/office/drawing/2014/main" id="{EB1A6403-238F-40F4-932E-CAD12FB7E13C}"/>
                </a:ext>
              </a:extLst>
            </p:cNvPr>
            <p:cNvSpPr/>
            <p:nvPr/>
          </p:nvSpPr>
          <p:spPr>
            <a:xfrm>
              <a:off x="2292678" y="4961789"/>
              <a:ext cx="565785" cy="572135"/>
            </a:xfrm>
            <a:custGeom>
              <a:avLst/>
              <a:gdLst/>
              <a:ahLst/>
              <a:cxnLst/>
              <a:rect l="l" t="t" r="r" b="b"/>
              <a:pathLst>
                <a:path w="565785" h="572135">
                  <a:moveTo>
                    <a:pt x="565442" y="0"/>
                  </a:moveTo>
                  <a:lnTo>
                    <a:pt x="0" y="0"/>
                  </a:lnTo>
                  <a:lnTo>
                    <a:pt x="0" y="571880"/>
                  </a:lnTo>
                  <a:lnTo>
                    <a:pt x="435800" y="571880"/>
                  </a:lnTo>
                  <a:lnTo>
                    <a:pt x="565442" y="449059"/>
                  </a:lnTo>
                  <a:lnTo>
                    <a:pt x="56544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0A9122BB-36C0-44B3-8A31-C1FCCF42BF8A}"/>
                </a:ext>
              </a:extLst>
            </p:cNvPr>
            <p:cNvSpPr txBox="1"/>
            <p:nvPr/>
          </p:nvSpPr>
          <p:spPr>
            <a:xfrm>
              <a:off x="2295514" y="5058000"/>
              <a:ext cx="54063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dirty="0">
                  <a:latin typeface="+mn-ea"/>
                </a:rPr>
                <a:t>공공</a:t>
              </a:r>
              <a:endParaRPr lang="en-US" altLang="ko-KR" sz="900" dirty="0">
                <a:latin typeface="+mn-ea"/>
              </a:endParaRPr>
            </a:p>
            <a:p>
              <a:pPr algn="ctr"/>
              <a:r>
                <a:rPr lang="en-US" altLang="ko-KR" sz="900" dirty="0">
                  <a:latin typeface="+mn-ea"/>
                </a:rPr>
                <a:t>WIFI</a:t>
              </a:r>
            </a:p>
          </p:txBody>
        </p:sp>
      </p:grpSp>
      <p:sp>
        <p:nvSpPr>
          <p:cNvPr id="120" name="TextBox 119">
            <a:extLst>
              <a:ext uri="{FF2B5EF4-FFF2-40B4-BE49-F238E27FC236}">
                <a16:creationId xmlns:a16="http://schemas.microsoft.com/office/drawing/2014/main" id="{F2F3E52E-D70D-4A23-80A8-268C1B6E455F}"/>
              </a:ext>
            </a:extLst>
          </p:cNvPr>
          <p:cNvSpPr txBox="1"/>
          <p:nvPr/>
        </p:nvSpPr>
        <p:spPr>
          <a:xfrm>
            <a:off x="3430824" y="6380458"/>
            <a:ext cx="659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>
                <a:latin typeface="+mn-ea"/>
              </a:rPr>
              <a:t>AC220V</a:t>
            </a:r>
          </a:p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00DDB975-A99F-465B-BF84-9B00A985E51E}"/>
              </a:ext>
            </a:extLst>
          </p:cNvPr>
          <p:cNvCxnSpPr>
            <a:cxnSpLocks/>
          </p:cNvCxnSpPr>
          <p:nvPr/>
        </p:nvCxnSpPr>
        <p:spPr>
          <a:xfrm flipH="1">
            <a:off x="3058112" y="6551141"/>
            <a:ext cx="469772" cy="6448"/>
          </a:xfrm>
          <a:prstGeom prst="line">
            <a:avLst/>
          </a:prstGeom>
          <a:ln w="15875">
            <a:solidFill>
              <a:schemeClr val="tx1"/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2F4AA7D8-28E5-48B9-961E-31678798EBCB}"/>
              </a:ext>
            </a:extLst>
          </p:cNvPr>
          <p:cNvSpPr txBox="1"/>
          <p:nvPr/>
        </p:nvSpPr>
        <p:spPr>
          <a:xfrm>
            <a:off x="1655676" y="6114492"/>
            <a:ext cx="7597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>
                <a:latin typeface="+mn-ea"/>
              </a:rPr>
              <a:t>전원공급</a:t>
            </a:r>
            <a:endParaRPr lang="en-US" altLang="ko-KR" sz="900" b="1" dirty="0">
              <a:latin typeface="+mn-ea"/>
            </a:endParaRPr>
          </a:p>
        </p:txBody>
      </p:sp>
      <p:cxnSp>
        <p:nvCxnSpPr>
          <p:cNvPr id="123" name="직선 연결선 122">
            <a:extLst>
              <a:ext uri="{FF2B5EF4-FFF2-40B4-BE49-F238E27FC236}">
                <a16:creationId xmlns:a16="http://schemas.microsoft.com/office/drawing/2014/main" id="{BC57DDFE-5D7A-4F39-934B-9235018F2F81}"/>
              </a:ext>
            </a:extLst>
          </p:cNvPr>
          <p:cNvCxnSpPr>
            <a:cxnSpLocks/>
          </p:cNvCxnSpPr>
          <p:nvPr/>
        </p:nvCxnSpPr>
        <p:spPr>
          <a:xfrm flipH="1">
            <a:off x="2680780" y="3014230"/>
            <a:ext cx="11954" cy="463462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연결선 123">
            <a:extLst>
              <a:ext uri="{FF2B5EF4-FFF2-40B4-BE49-F238E27FC236}">
                <a16:creationId xmlns:a16="http://schemas.microsoft.com/office/drawing/2014/main" id="{FD510A91-CAE5-4B55-8D0D-48334439DBB3}"/>
              </a:ext>
            </a:extLst>
          </p:cNvPr>
          <p:cNvCxnSpPr>
            <a:cxnSpLocks/>
          </p:cNvCxnSpPr>
          <p:nvPr/>
        </p:nvCxnSpPr>
        <p:spPr>
          <a:xfrm flipH="1" flipV="1">
            <a:off x="1008606" y="3449540"/>
            <a:ext cx="1672174" cy="28152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>
            <a:extLst>
              <a:ext uri="{FF2B5EF4-FFF2-40B4-BE49-F238E27FC236}">
                <a16:creationId xmlns:a16="http://schemas.microsoft.com/office/drawing/2014/main" id="{C5DC9138-C4F6-4556-A10D-66ECE1FED004}"/>
              </a:ext>
            </a:extLst>
          </p:cNvPr>
          <p:cNvCxnSpPr>
            <a:cxnSpLocks/>
          </p:cNvCxnSpPr>
          <p:nvPr/>
        </p:nvCxnSpPr>
        <p:spPr>
          <a:xfrm flipH="1" flipV="1">
            <a:off x="994025" y="3695159"/>
            <a:ext cx="1472237" cy="156064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  <a:prstDash val="soli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>
            <a:extLst>
              <a:ext uri="{FF2B5EF4-FFF2-40B4-BE49-F238E27FC236}">
                <a16:creationId xmlns:a16="http://schemas.microsoft.com/office/drawing/2014/main" id="{B50E7D61-939E-4E7E-BF2D-D931DDA8EE16}"/>
              </a:ext>
            </a:extLst>
          </p:cNvPr>
          <p:cNvCxnSpPr>
            <a:cxnSpLocks/>
          </p:cNvCxnSpPr>
          <p:nvPr/>
        </p:nvCxnSpPr>
        <p:spPr>
          <a:xfrm>
            <a:off x="7740352" y="5512613"/>
            <a:ext cx="0" cy="270723"/>
          </a:xfrm>
          <a:prstGeom prst="line">
            <a:avLst/>
          </a:prstGeom>
          <a:ln w="15875">
            <a:solidFill>
              <a:schemeClr val="accent1">
                <a:lumMod val="75000"/>
              </a:schemeClr>
            </a:solidFill>
            <a:prstDash val="dash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35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41846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직사각형 67"/>
          <p:cNvSpPr>
            <a:spLocks noChangeArrowheads="1"/>
          </p:cNvSpPr>
          <p:nvPr/>
        </p:nvSpPr>
        <p:spPr bwMode="auto">
          <a:xfrm>
            <a:off x="0" y="1582738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1pPr>
            <a:lvl2pPr marL="742950" indent="-28575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2pPr>
            <a:lvl3pPr marL="11430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3pPr>
            <a:lvl4pPr marL="16002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4pPr>
            <a:lvl5pPr marL="2057400" indent="-228600"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Rix모던고딕 B" pitchFamily="18" charset="-127"/>
                <a:ea typeface="Rix모던고딕 B" pitchFamily="18" charset="-127"/>
              </a:defRPr>
            </a:lvl9pPr>
          </a:lstStyle>
          <a:p>
            <a:pPr algn="ctr"/>
            <a:r>
              <a:rPr lang="ko-KR" altLang="en-US" sz="9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감사합니다 </a:t>
            </a:r>
            <a:endParaRPr lang="en-US" altLang="ko-KR" sz="9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4076700"/>
            <a:ext cx="9144000" cy="10795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BDCE5AD5-09F7-449E-B20D-C115A46D7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967" y="5913276"/>
            <a:ext cx="1908065" cy="339271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평택시 통합관제센터 구축 사업(PT)_ 초안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5875">
          <a:solidFill>
            <a:schemeClr val="accent1">
              <a:lumMod val="75000"/>
            </a:schemeClr>
          </a:solidFill>
          <a:prstDash val="dash"/>
          <a:tailEnd type="none" w="med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21320</TotalTime>
  <Words>1148</Words>
  <Application>Microsoft Office PowerPoint</Application>
  <PresentationFormat>화면 슬라이드 쇼(4:3)</PresentationFormat>
  <Paragraphs>281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HY강B</vt:lpstr>
      <vt:lpstr>HY견고딕</vt:lpstr>
      <vt:lpstr>HY그래픽</vt:lpstr>
      <vt:lpstr>Rix모던고딕 B</vt:lpstr>
      <vt:lpstr>Rix모던고딕 EB</vt:lpstr>
      <vt:lpstr>Rix모던고딕 M</vt:lpstr>
      <vt:lpstr>굴림</vt:lpstr>
      <vt:lpstr>맑은 고딕</vt:lpstr>
      <vt:lpstr>Arial</vt:lpstr>
      <vt:lpstr>평택시 통합관제센터 구축 사업(PT)_ 초안v2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평택시 통합관제센터 구축 사업</dc:title>
  <dc:creator>doowon-01</dc:creator>
  <cp:lastModifiedBy>회의실</cp:lastModifiedBy>
  <cp:revision>954</cp:revision>
  <cp:lastPrinted>2019-12-10T23:49:01Z</cp:lastPrinted>
  <dcterms:created xsi:type="dcterms:W3CDTF">2014-03-10T07:03:54Z</dcterms:created>
  <dcterms:modified xsi:type="dcterms:W3CDTF">2022-03-08T01:38:45Z</dcterms:modified>
</cp:coreProperties>
</file>